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951" r:id="rId1"/>
    <p:sldMasterId id="2147483963" r:id="rId2"/>
    <p:sldMasterId id="2147483987" r:id="rId3"/>
    <p:sldMasterId id="2147483999" r:id="rId4"/>
    <p:sldMasterId id="2147484011" r:id="rId5"/>
    <p:sldMasterId id="2147484023" r:id="rId6"/>
    <p:sldMasterId id="2147484035" r:id="rId7"/>
    <p:sldMasterId id="2147484047" r:id="rId8"/>
    <p:sldMasterId id="2147484050" r:id="rId9"/>
    <p:sldMasterId id="2147484062" r:id="rId10"/>
    <p:sldMasterId id="2147484074" r:id="rId11"/>
  </p:sldMasterIdLst>
  <p:notesMasterIdLst>
    <p:notesMasterId r:id="rId56"/>
  </p:notesMasterIdLst>
  <p:handoutMasterIdLst>
    <p:handoutMasterId r:id="rId57"/>
  </p:handoutMasterIdLst>
  <p:sldIdLst>
    <p:sldId id="560" r:id="rId12"/>
    <p:sldId id="626" r:id="rId13"/>
    <p:sldId id="587" r:id="rId14"/>
    <p:sldId id="585" r:id="rId15"/>
    <p:sldId id="586" r:id="rId16"/>
    <p:sldId id="627" r:id="rId17"/>
    <p:sldId id="588" r:id="rId18"/>
    <p:sldId id="589" r:id="rId19"/>
    <p:sldId id="590" r:id="rId20"/>
    <p:sldId id="591" r:id="rId21"/>
    <p:sldId id="592" r:id="rId22"/>
    <p:sldId id="593" r:id="rId23"/>
    <p:sldId id="594" r:id="rId24"/>
    <p:sldId id="595" r:id="rId25"/>
    <p:sldId id="596" r:id="rId26"/>
    <p:sldId id="597" r:id="rId27"/>
    <p:sldId id="598" r:id="rId28"/>
    <p:sldId id="599" r:id="rId29"/>
    <p:sldId id="600" r:id="rId30"/>
    <p:sldId id="601" r:id="rId31"/>
    <p:sldId id="602" r:id="rId32"/>
    <p:sldId id="603" r:id="rId33"/>
    <p:sldId id="604" r:id="rId34"/>
    <p:sldId id="605" r:id="rId35"/>
    <p:sldId id="606" r:id="rId36"/>
    <p:sldId id="607" r:id="rId37"/>
    <p:sldId id="608" r:id="rId38"/>
    <p:sldId id="609" r:id="rId39"/>
    <p:sldId id="620" r:id="rId40"/>
    <p:sldId id="611" r:id="rId41"/>
    <p:sldId id="621" r:id="rId42"/>
    <p:sldId id="613" r:id="rId43"/>
    <p:sldId id="616" r:id="rId44"/>
    <p:sldId id="614" r:id="rId45"/>
    <p:sldId id="623" r:id="rId46"/>
    <p:sldId id="615" r:id="rId47"/>
    <p:sldId id="624" r:id="rId48"/>
    <p:sldId id="625" r:id="rId49"/>
    <p:sldId id="617" r:id="rId50"/>
    <p:sldId id="622" r:id="rId51"/>
    <p:sldId id="618" r:id="rId52"/>
    <p:sldId id="619" r:id="rId53"/>
    <p:sldId id="628" r:id="rId54"/>
    <p:sldId id="582" r:id="rId55"/>
  </p:sldIdLst>
  <p:sldSz cx="9144000" cy="6858000" type="screen4x3"/>
  <p:notesSz cx="6669088" cy="9928225"/>
  <p:embeddedFontLst>
    <p:embeddedFont>
      <p:font typeface="Trebuchet MS" panose="020B0603020202020204" pitchFamily="34" charset="0"/>
      <p:regular r:id="rId58"/>
      <p:bold r:id="rId59"/>
      <p:italic r:id="rId60"/>
      <p:boldItalic r:id="rId61"/>
    </p:embeddedFont>
    <p:embeddedFont>
      <p:font typeface="Monotype Corsiva" panose="03010101010201010101" pitchFamily="66" charset="0"/>
      <p:italic r:id="rId62"/>
    </p:embeddedFont>
    <p:embeddedFont>
      <p:font typeface="Calibri" panose="020F0502020204030204" pitchFamily="34" charset="0"/>
      <p:regular r:id="rId63"/>
      <p:bold r:id="rId64"/>
      <p:italic r:id="rId65"/>
      <p:boldItalic r:id="rId66"/>
    </p:embeddedFont>
    <p:embeddedFont>
      <p:font typeface="Candara" panose="020E0502030303020204" pitchFamily="34" charset="0"/>
      <p:regular r:id="rId67"/>
      <p:bold r:id="rId68"/>
      <p:italic r:id="rId69"/>
      <p:boldItalic r:id="rId70"/>
    </p:embeddedFont>
  </p:embeddedFontLst>
  <p:defaultTextStyle>
    <a:defPPr>
      <a:defRPr lang="en-US"/>
    </a:defPPr>
    <a:lvl1pPr algn="l" rtl="0" fontAlgn="base">
      <a:spcBef>
        <a:spcPct val="0"/>
      </a:spcBef>
      <a:spcAft>
        <a:spcPct val="0"/>
      </a:spcAft>
      <a:defRPr sz="2800" kern="1200">
        <a:solidFill>
          <a:srgbClr val="FFFFCC"/>
        </a:solidFill>
        <a:latin typeface="Trebuchet MS" pitchFamily="34" charset="0"/>
        <a:ea typeface="+mn-ea"/>
        <a:cs typeface="Arial" charset="0"/>
      </a:defRPr>
    </a:lvl1pPr>
    <a:lvl2pPr marL="457200" algn="l" rtl="0" fontAlgn="base">
      <a:spcBef>
        <a:spcPct val="0"/>
      </a:spcBef>
      <a:spcAft>
        <a:spcPct val="0"/>
      </a:spcAft>
      <a:defRPr sz="2800" kern="1200">
        <a:solidFill>
          <a:srgbClr val="FFFFCC"/>
        </a:solidFill>
        <a:latin typeface="Trebuchet MS" pitchFamily="34" charset="0"/>
        <a:ea typeface="+mn-ea"/>
        <a:cs typeface="Arial" charset="0"/>
      </a:defRPr>
    </a:lvl2pPr>
    <a:lvl3pPr marL="914400" algn="l" rtl="0" fontAlgn="base">
      <a:spcBef>
        <a:spcPct val="0"/>
      </a:spcBef>
      <a:spcAft>
        <a:spcPct val="0"/>
      </a:spcAft>
      <a:defRPr sz="2800" kern="1200">
        <a:solidFill>
          <a:srgbClr val="FFFFCC"/>
        </a:solidFill>
        <a:latin typeface="Trebuchet MS" pitchFamily="34" charset="0"/>
        <a:ea typeface="+mn-ea"/>
        <a:cs typeface="Arial" charset="0"/>
      </a:defRPr>
    </a:lvl3pPr>
    <a:lvl4pPr marL="1371600" algn="l" rtl="0" fontAlgn="base">
      <a:spcBef>
        <a:spcPct val="0"/>
      </a:spcBef>
      <a:spcAft>
        <a:spcPct val="0"/>
      </a:spcAft>
      <a:defRPr sz="2800" kern="1200">
        <a:solidFill>
          <a:srgbClr val="FFFFCC"/>
        </a:solidFill>
        <a:latin typeface="Trebuchet MS" pitchFamily="34" charset="0"/>
        <a:ea typeface="+mn-ea"/>
        <a:cs typeface="Arial" charset="0"/>
      </a:defRPr>
    </a:lvl4pPr>
    <a:lvl5pPr marL="1828800" algn="l" rtl="0" fontAlgn="base">
      <a:spcBef>
        <a:spcPct val="0"/>
      </a:spcBef>
      <a:spcAft>
        <a:spcPct val="0"/>
      </a:spcAft>
      <a:defRPr sz="2800" kern="1200">
        <a:solidFill>
          <a:srgbClr val="FFFFCC"/>
        </a:solidFill>
        <a:latin typeface="Trebuchet MS" pitchFamily="34" charset="0"/>
        <a:ea typeface="+mn-ea"/>
        <a:cs typeface="Arial" charset="0"/>
      </a:defRPr>
    </a:lvl5pPr>
    <a:lvl6pPr marL="2286000" algn="l" defTabSz="914400" rtl="0" eaLnBrk="1" latinLnBrk="0" hangingPunct="1">
      <a:defRPr sz="2800" kern="1200">
        <a:solidFill>
          <a:srgbClr val="FFFFCC"/>
        </a:solidFill>
        <a:latin typeface="Trebuchet MS" pitchFamily="34" charset="0"/>
        <a:ea typeface="+mn-ea"/>
        <a:cs typeface="Arial" charset="0"/>
      </a:defRPr>
    </a:lvl6pPr>
    <a:lvl7pPr marL="2743200" algn="l" defTabSz="914400" rtl="0" eaLnBrk="1" latinLnBrk="0" hangingPunct="1">
      <a:defRPr sz="2800" kern="1200">
        <a:solidFill>
          <a:srgbClr val="FFFFCC"/>
        </a:solidFill>
        <a:latin typeface="Trebuchet MS" pitchFamily="34" charset="0"/>
        <a:ea typeface="+mn-ea"/>
        <a:cs typeface="Arial" charset="0"/>
      </a:defRPr>
    </a:lvl7pPr>
    <a:lvl8pPr marL="3200400" algn="l" defTabSz="914400" rtl="0" eaLnBrk="1" latinLnBrk="0" hangingPunct="1">
      <a:defRPr sz="2800" kern="1200">
        <a:solidFill>
          <a:srgbClr val="FFFFCC"/>
        </a:solidFill>
        <a:latin typeface="Trebuchet MS" pitchFamily="34" charset="0"/>
        <a:ea typeface="+mn-ea"/>
        <a:cs typeface="Arial" charset="0"/>
      </a:defRPr>
    </a:lvl8pPr>
    <a:lvl9pPr marL="3657600" algn="l" defTabSz="914400" rtl="0" eaLnBrk="1" latinLnBrk="0" hangingPunct="1">
      <a:defRPr sz="2800" kern="1200">
        <a:solidFill>
          <a:srgbClr val="FFFFCC"/>
        </a:solidFill>
        <a:latin typeface="Trebuchet MS"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000099"/>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61" autoAdjust="0"/>
    <p:restoredTop sz="94660"/>
  </p:normalViewPr>
  <p:slideViewPr>
    <p:cSldViewPr>
      <p:cViewPr>
        <p:scale>
          <a:sx n="100" d="100"/>
          <a:sy n="100" d="100"/>
        </p:scale>
        <p:origin x="-222"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7"/>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font" Target="fonts/font6.fntdata"/><Relationship Id="rId68"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font" Target="fonts/font1.fntdata"/><Relationship Id="rId66" Type="http://schemas.openxmlformats.org/officeDocument/2006/relationships/font" Target="fonts/font9.fntdata"/><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font" Target="fonts/font4.fntdata"/><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notesMaster" Target="notesMasters/notesMaster1.xml"/><Relationship Id="rId64" Type="http://schemas.openxmlformats.org/officeDocument/2006/relationships/font" Target="fonts/font7.fntdata"/><Relationship Id="rId69" Type="http://schemas.openxmlformats.org/officeDocument/2006/relationships/font" Target="fonts/font12.fntdata"/><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font" Target="fonts/font5.fntdata"/><Relationship Id="rId70"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handoutMaster" Target="handoutMasters/handoutMaster1.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 Type="http://schemas.openxmlformats.org/officeDocument/2006/relationships/slideMaster" Target="slideMasters/slideMaster7.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46CAED-BDAB-463F-8757-CFE27FEA8EA9}" type="doc">
      <dgm:prSet loTypeId="urn:microsoft.com/office/officeart/2005/8/layout/vList2" loCatId="list" qsTypeId="urn:microsoft.com/office/officeart/2005/8/quickstyle/3d6" qsCatId="3D" csTypeId="urn:microsoft.com/office/officeart/2005/8/colors/accent1_2" csCatId="accent1" phldr="1"/>
      <dgm:spPr/>
      <dgm:t>
        <a:bodyPr/>
        <a:lstStyle/>
        <a:p>
          <a:endParaRPr lang="en-GB"/>
        </a:p>
      </dgm:t>
    </dgm:pt>
    <dgm:pt modelId="{2247A145-C13E-4193-9DD5-24073BF96FAD}">
      <dgm:prSet/>
      <dgm:spPr/>
      <dgm:t>
        <a:bodyPr/>
        <a:lstStyle/>
        <a:p>
          <a:pPr rtl="0"/>
          <a:r>
            <a:rPr lang="en-GB" b="1" dirty="0" smtClean="0">
              <a:solidFill>
                <a:schemeClr val="tx1"/>
              </a:solidFill>
            </a:rPr>
            <a:t>Common issues with an international dimension:</a:t>
          </a:r>
        </a:p>
      </dgm:t>
    </dgm:pt>
    <dgm:pt modelId="{8F3E2A51-8817-4EBF-9007-178429AD5726}" type="parTrans" cxnId="{ED9E6B22-3629-4C64-8AAF-1EB361FFD199}">
      <dgm:prSet/>
      <dgm:spPr/>
      <dgm:t>
        <a:bodyPr/>
        <a:lstStyle/>
        <a:p>
          <a:endParaRPr lang="en-GB"/>
        </a:p>
      </dgm:t>
    </dgm:pt>
    <dgm:pt modelId="{61EDBD98-DE49-44DB-ADF6-8B8815D7FAB8}" type="sibTrans" cxnId="{ED9E6B22-3629-4C64-8AAF-1EB361FFD199}">
      <dgm:prSet/>
      <dgm:spPr/>
      <dgm:t>
        <a:bodyPr/>
        <a:lstStyle/>
        <a:p>
          <a:endParaRPr lang="en-GB"/>
        </a:p>
      </dgm:t>
    </dgm:pt>
    <dgm:pt modelId="{E0175547-2518-49E7-A990-39B20EC1236B}">
      <dgm:prSet/>
      <dgm:spPr/>
      <dgm:t>
        <a:bodyPr/>
        <a:lstStyle/>
        <a:p>
          <a:pPr rtl="0"/>
          <a:r>
            <a:rPr lang="en-GB" dirty="0" smtClean="0">
              <a:solidFill>
                <a:schemeClr val="tx1"/>
              </a:solidFill>
            </a:rPr>
            <a:t>5.  Secondary explosion risks</a:t>
          </a:r>
          <a:endParaRPr lang="en-GB" dirty="0">
            <a:solidFill>
              <a:schemeClr val="tx1"/>
            </a:solidFill>
          </a:endParaRPr>
        </a:p>
      </dgm:t>
    </dgm:pt>
    <dgm:pt modelId="{8D6E90C3-35AF-4640-B8C3-BDF89EB874D2}" type="parTrans" cxnId="{F7EE79D9-287B-49BE-A45F-F76041CB4E18}">
      <dgm:prSet/>
      <dgm:spPr/>
      <dgm:t>
        <a:bodyPr/>
        <a:lstStyle/>
        <a:p>
          <a:endParaRPr lang="en-GB"/>
        </a:p>
      </dgm:t>
    </dgm:pt>
    <dgm:pt modelId="{CE148832-E377-4CB8-92CE-42412A9FBEC6}" type="sibTrans" cxnId="{F7EE79D9-287B-49BE-A45F-F76041CB4E18}">
      <dgm:prSet/>
      <dgm:spPr/>
      <dgm:t>
        <a:bodyPr/>
        <a:lstStyle/>
        <a:p>
          <a:endParaRPr lang="en-GB"/>
        </a:p>
      </dgm:t>
    </dgm:pt>
    <dgm:pt modelId="{ED1A5CE8-8EC3-4C14-8261-0AF3490A939F}">
      <dgm:prSet/>
      <dgm:spPr/>
      <dgm:t>
        <a:bodyPr/>
        <a:lstStyle/>
        <a:p>
          <a:pPr rtl="0"/>
          <a:r>
            <a:rPr lang="en-GB" dirty="0" smtClean="0">
              <a:solidFill>
                <a:schemeClr val="tx1"/>
              </a:solidFill>
            </a:rPr>
            <a:t>6.  Impacts of heat and humidity</a:t>
          </a:r>
          <a:endParaRPr lang="en-GB" dirty="0">
            <a:solidFill>
              <a:schemeClr val="tx1"/>
            </a:solidFill>
          </a:endParaRPr>
        </a:p>
      </dgm:t>
    </dgm:pt>
    <dgm:pt modelId="{EFE4C599-FDEA-420F-A61D-E1B4AE941620}" type="parTrans" cxnId="{13BE1E66-0520-4FDC-B9E6-C90D68040506}">
      <dgm:prSet/>
      <dgm:spPr/>
      <dgm:t>
        <a:bodyPr/>
        <a:lstStyle/>
        <a:p>
          <a:endParaRPr lang="en-GB"/>
        </a:p>
      </dgm:t>
    </dgm:pt>
    <dgm:pt modelId="{B51A35A0-1AB7-4D80-8093-F1081198FCE8}" type="sibTrans" cxnId="{13BE1E66-0520-4FDC-B9E6-C90D68040506}">
      <dgm:prSet/>
      <dgm:spPr/>
      <dgm:t>
        <a:bodyPr/>
        <a:lstStyle/>
        <a:p>
          <a:endParaRPr lang="en-GB"/>
        </a:p>
      </dgm:t>
    </dgm:pt>
    <dgm:pt modelId="{7A6A843F-0A64-44CF-87AB-148E0DC97E4A}">
      <dgm:prSet/>
      <dgm:spPr/>
      <dgm:t>
        <a:bodyPr/>
        <a:lstStyle/>
        <a:p>
          <a:pPr rtl="0"/>
          <a:r>
            <a:rPr lang="en-GB" smtClean="0">
              <a:solidFill>
                <a:schemeClr val="tx1"/>
              </a:solidFill>
            </a:rPr>
            <a:t>1. Information deficiencies and poor situational awareness</a:t>
          </a:r>
        </a:p>
      </dgm:t>
    </dgm:pt>
    <dgm:pt modelId="{0ADBADAA-3ACF-4763-9219-B88A40D53295}" type="parTrans" cxnId="{38B5060C-14C6-4370-BC12-604B0EE62074}">
      <dgm:prSet/>
      <dgm:spPr/>
      <dgm:t>
        <a:bodyPr/>
        <a:lstStyle/>
        <a:p>
          <a:endParaRPr lang="en-GB"/>
        </a:p>
      </dgm:t>
    </dgm:pt>
    <dgm:pt modelId="{96258FD4-4836-466E-A678-713EB8E3ACBC}" type="sibTrans" cxnId="{38B5060C-14C6-4370-BC12-604B0EE62074}">
      <dgm:prSet/>
      <dgm:spPr/>
      <dgm:t>
        <a:bodyPr/>
        <a:lstStyle/>
        <a:p>
          <a:endParaRPr lang="en-GB"/>
        </a:p>
      </dgm:t>
    </dgm:pt>
    <dgm:pt modelId="{DF0BD2FE-A626-43B5-A445-BBC2ECD1CD79}">
      <dgm:prSet/>
      <dgm:spPr/>
      <dgm:t>
        <a:bodyPr/>
        <a:lstStyle/>
        <a:p>
          <a:pPr rtl="0"/>
          <a:r>
            <a:rPr lang="en-GB" smtClean="0">
              <a:solidFill>
                <a:schemeClr val="tx1"/>
              </a:solidFill>
            </a:rPr>
            <a:t>2. Poor communications infrastructure resilience</a:t>
          </a:r>
          <a:endParaRPr lang="en-GB">
            <a:solidFill>
              <a:schemeClr val="tx1"/>
            </a:solidFill>
          </a:endParaRPr>
        </a:p>
      </dgm:t>
    </dgm:pt>
    <dgm:pt modelId="{C526801B-F8F8-4A86-8B55-9038EDEED319}" type="parTrans" cxnId="{295B24F5-FD56-4ED6-949B-4F408DC72C8E}">
      <dgm:prSet/>
      <dgm:spPr/>
      <dgm:t>
        <a:bodyPr/>
        <a:lstStyle/>
        <a:p>
          <a:endParaRPr lang="en-GB"/>
        </a:p>
      </dgm:t>
    </dgm:pt>
    <dgm:pt modelId="{5E9E21C4-9B5A-4AB5-A903-79067978CBFA}" type="sibTrans" cxnId="{295B24F5-FD56-4ED6-949B-4F408DC72C8E}">
      <dgm:prSet/>
      <dgm:spPr/>
      <dgm:t>
        <a:bodyPr/>
        <a:lstStyle/>
        <a:p>
          <a:endParaRPr lang="en-GB"/>
        </a:p>
      </dgm:t>
    </dgm:pt>
    <dgm:pt modelId="{AD79F6EA-7B89-4C34-A5D3-008A8E542747}">
      <dgm:prSet/>
      <dgm:spPr/>
      <dgm:t>
        <a:bodyPr/>
        <a:lstStyle/>
        <a:p>
          <a:pPr rtl="0"/>
          <a:r>
            <a:rPr lang="en-GB" b="0" smtClean="0">
              <a:solidFill>
                <a:schemeClr val="tx1"/>
              </a:solidFill>
            </a:rPr>
            <a:t>3. Location and status of workforce</a:t>
          </a:r>
          <a:endParaRPr lang="en-GB" b="0">
            <a:solidFill>
              <a:schemeClr val="tx1"/>
            </a:solidFill>
          </a:endParaRPr>
        </a:p>
      </dgm:t>
    </dgm:pt>
    <dgm:pt modelId="{0B4ED5FD-F395-4DE0-BDB8-41FA6332858E}" type="parTrans" cxnId="{FBF81409-BC99-404A-9BB5-9256EFB97CB8}">
      <dgm:prSet/>
      <dgm:spPr/>
      <dgm:t>
        <a:bodyPr/>
        <a:lstStyle/>
        <a:p>
          <a:endParaRPr lang="en-GB"/>
        </a:p>
      </dgm:t>
    </dgm:pt>
    <dgm:pt modelId="{3001A90B-C029-42A4-9FF8-0C70FBAFB096}" type="sibTrans" cxnId="{FBF81409-BC99-404A-9BB5-9256EFB97CB8}">
      <dgm:prSet/>
      <dgm:spPr/>
      <dgm:t>
        <a:bodyPr/>
        <a:lstStyle/>
        <a:p>
          <a:endParaRPr lang="en-GB"/>
        </a:p>
      </dgm:t>
    </dgm:pt>
    <dgm:pt modelId="{74466590-2472-428C-9E23-F0990C4D26C2}">
      <dgm:prSet/>
      <dgm:spPr/>
      <dgm:t>
        <a:bodyPr/>
        <a:lstStyle/>
        <a:p>
          <a:pPr rtl="0"/>
          <a:r>
            <a:rPr lang="en-GB" smtClean="0">
              <a:solidFill>
                <a:schemeClr val="tx1"/>
              </a:solidFill>
            </a:rPr>
            <a:t>4. Delays in rescue initiation</a:t>
          </a:r>
          <a:endParaRPr lang="en-GB">
            <a:solidFill>
              <a:schemeClr val="tx1"/>
            </a:solidFill>
          </a:endParaRPr>
        </a:p>
      </dgm:t>
    </dgm:pt>
    <dgm:pt modelId="{54AA9F07-5E1F-4987-9743-E8F0562CD563}" type="parTrans" cxnId="{C800799A-4D00-49CD-8B4F-BE74DDE27E98}">
      <dgm:prSet/>
      <dgm:spPr/>
      <dgm:t>
        <a:bodyPr/>
        <a:lstStyle/>
        <a:p>
          <a:endParaRPr lang="en-GB"/>
        </a:p>
      </dgm:t>
    </dgm:pt>
    <dgm:pt modelId="{D782AFE7-9ED4-470C-8DD8-5733F87E089B}" type="sibTrans" cxnId="{C800799A-4D00-49CD-8B4F-BE74DDE27E98}">
      <dgm:prSet/>
      <dgm:spPr/>
      <dgm:t>
        <a:bodyPr/>
        <a:lstStyle/>
        <a:p>
          <a:endParaRPr lang="en-GB"/>
        </a:p>
      </dgm:t>
    </dgm:pt>
    <dgm:pt modelId="{DD70B45B-3A9F-47C1-8E01-03CBC7BB6D1B}" type="pres">
      <dgm:prSet presAssocID="{0346CAED-BDAB-463F-8757-CFE27FEA8EA9}" presName="linear" presStyleCnt="0">
        <dgm:presLayoutVars>
          <dgm:animLvl val="lvl"/>
          <dgm:resizeHandles val="exact"/>
        </dgm:presLayoutVars>
      </dgm:prSet>
      <dgm:spPr/>
      <dgm:t>
        <a:bodyPr/>
        <a:lstStyle/>
        <a:p>
          <a:endParaRPr lang="en-GB"/>
        </a:p>
      </dgm:t>
    </dgm:pt>
    <dgm:pt modelId="{C87BD916-9056-4CE6-A1D0-1F0D7AC7687A}" type="pres">
      <dgm:prSet presAssocID="{2247A145-C13E-4193-9DD5-24073BF96FAD}" presName="parentText" presStyleLbl="node1" presStyleIdx="0" presStyleCnt="7">
        <dgm:presLayoutVars>
          <dgm:chMax val="0"/>
          <dgm:bulletEnabled val="1"/>
        </dgm:presLayoutVars>
      </dgm:prSet>
      <dgm:spPr/>
      <dgm:t>
        <a:bodyPr/>
        <a:lstStyle/>
        <a:p>
          <a:endParaRPr lang="en-GB"/>
        </a:p>
      </dgm:t>
    </dgm:pt>
    <dgm:pt modelId="{FE709757-711F-422A-8211-84ACA8A56B31}" type="pres">
      <dgm:prSet presAssocID="{61EDBD98-DE49-44DB-ADF6-8B8815D7FAB8}" presName="spacer" presStyleCnt="0"/>
      <dgm:spPr/>
    </dgm:pt>
    <dgm:pt modelId="{E53F3A87-EE88-4638-A339-490FD76EE5E5}" type="pres">
      <dgm:prSet presAssocID="{7A6A843F-0A64-44CF-87AB-148E0DC97E4A}" presName="parentText" presStyleLbl="node1" presStyleIdx="1" presStyleCnt="7">
        <dgm:presLayoutVars>
          <dgm:chMax val="0"/>
          <dgm:bulletEnabled val="1"/>
        </dgm:presLayoutVars>
      </dgm:prSet>
      <dgm:spPr/>
      <dgm:t>
        <a:bodyPr/>
        <a:lstStyle/>
        <a:p>
          <a:endParaRPr lang="en-GB"/>
        </a:p>
      </dgm:t>
    </dgm:pt>
    <dgm:pt modelId="{C89E3814-D73E-4502-B097-EA64E0C2C850}" type="pres">
      <dgm:prSet presAssocID="{96258FD4-4836-466E-A678-713EB8E3ACBC}" presName="spacer" presStyleCnt="0"/>
      <dgm:spPr/>
    </dgm:pt>
    <dgm:pt modelId="{6F64A493-D455-420D-B1A6-7A0C10B71DA4}" type="pres">
      <dgm:prSet presAssocID="{DF0BD2FE-A626-43B5-A445-BBC2ECD1CD79}" presName="parentText" presStyleLbl="node1" presStyleIdx="2" presStyleCnt="7" custLinFactNeighborY="14931">
        <dgm:presLayoutVars>
          <dgm:chMax val="0"/>
          <dgm:bulletEnabled val="1"/>
        </dgm:presLayoutVars>
      </dgm:prSet>
      <dgm:spPr/>
      <dgm:t>
        <a:bodyPr/>
        <a:lstStyle/>
        <a:p>
          <a:endParaRPr lang="en-GB"/>
        </a:p>
      </dgm:t>
    </dgm:pt>
    <dgm:pt modelId="{52C548F8-B247-464C-B28A-5BF2EED15CD9}" type="pres">
      <dgm:prSet presAssocID="{5E9E21C4-9B5A-4AB5-A903-79067978CBFA}" presName="spacer" presStyleCnt="0"/>
      <dgm:spPr/>
    </dgm:pt>
    <dgm:pt modelId="{EE1429A5-0A3C-41C0-B242-12583689D8CF}" type="pres">
      <dgm:prSet presAssocID="{AD79F6EA-7B89-4C34-A5D3-008A8E542747}" presName="parentText" presStyleLbl="node1" presStyleIdx="3" presStyleCnt="7">
        <dgm:presLayoutVars>
          <dgm:chMax val="0"/>
          <dgm:bulletEnabled val="1"/>
        </dgm:presLayoutVars>
      </dgm:prSet>
      <dgm:spPr/>
      <dgm:t>
        <a:bodyPr/>
        <a:lstStyle/>
        <a:p>
          <a:endParaRPr lang="en-GB"/>
        </a:p>
      </dgm:t>
    </dgm:pt>
    <dgm:pt modelId="{DBE93D09-91F4-4A42-84F5-D898601D4E4C}" type="pres">
      <dgm:prSet presAssocID="{3001A90B-C029-42A4-9FF8-0C70FBAFB096}" presName="spacer" presStyleCnt="0"/>
      <dgm:spPr/>
    </dgm:pt>
    <dgm:pt modelId="{E9B0DE72-0654-4BAF-B164-8BDDB35BB673}" type="pres">
      <dgm:prSet presAssocID="{74466590-2472-428C-9E23-F0990C4D26C2}" presName="parentText" presStyleLbl="node1" presStyleIdx="4" presStyleCnt="7">
        <dgm:presLayoutVars>
          <dgm:chMax val="0"/>
          <dgm:bulletEnabled val="1"/>
        </dgm:presLayoutVars>
      </dgm:prSet>
      <dgm:spPr/>
      <dgm:t>
        <a:bodyPr/>
        <a:lstStyle/>
        <a:p>
          <a:endParaRPr lang="en-GB"/>
        </a:p>
      </dgm:t>
    </dgm:pt>
    <dgm:pt modelId="{B3FD11DF-7B07-4013-B314-99DFA03EE5BE}" type="pres">
      <dgm:prSet presAssocID="{D782AFE7-9ED4-470C-8DD8-5733F87E089B}" presName="spacer" presStyleCnt="0"/>
      <dgm:spPr/>
    </dgm:pt>
    <dgm:pt modelId="{77BB97FD-8BFB-46B2-962F-DEDD4DF6296F}" type="pres">
      <dgm:prSet presAssocID="{E0175547-2518-49E7-A990-39B20EC1236B}" presName="parentText" presStyleLbl="node1" presStyleIdx="5" presStyleCnt="7">
        <dgm:presLayoutVars>
          <dgm:chMax val="0"/>
          <dgm:bulletEnabled val="1"/>
        </dgm:presLayoutVars>
      </dgm:prSet>
      <dgm:spPr/>
      <dgm:t>
        <a:bodyPr/>
        <a:lstStyle/>
        <a:p>
          <a:endParaRPr lang="en-GB"/>
        </a:p>
      </dgm:t>
    </dgm:pt>
    <dgm:pt modelId="{22FA4C83-C18F-4CA8-B1E3-42C9BFCF742D}" type="pres">
      <dgm:prSet presAssocID="{CE148832-E377-4CB8-92CE-42412A9FBEC6}" presName="spacer" presStyleCnt="0"/>
      <dgm:spPr/>
    </dgm:pt>
    <dgm:pt modelId="{712A6F69-7733-4D0B-9A80-3454010A3D29}" type="pres">
      <dgm:prSet presAssocID="{ED1A5CE8-8EC3-4C14-8261-0AF3490A939F}" presName="parentText" presStyleLbl="node1" presStyleIdx="6" presStyleCnt="7">
        <dgm:presLayoutVars>
          <dgm:chMax val="0"/>
          <dgm:bulletEnabled val="1"/>
        </dgm:presLayoutVars>
      </dgm:prSet>
      <dgm:spPr/>
      <dgm:t>
        <a:bodyPr/>
        <a:lstStyle/>
        <a:p>
          <a:endParaRPr lang="en-GB"/>
        </a:p>
      </dgm:t>
    </dgm:pt>
  </dgm:ptLst>
  <dgm:cxnLst>
    <dgm:cxn modelId="{13BE1E66-0520-4FDC-B9E6-C90D68040506}" srcId="{0346CAED-BDAB-463F-8757-CFE27FEA8EA9}" destId="{ED1A5CE8-8EC3-4C14-8261-0AF3490A939F}" srcOrd="6" destOrd="0" parTransId="{EFE4C599-FDEA-420F-A61D-E1B4AE941620}" sibTransId="{B51A35A0-1AB7-4D80-8093-F1081198FCE8}"/>
    <dgm:cxn modelId="{436787BD-0C7C-4561-A6C6-992889DF7AD6}" type="presOf" srcId="{0346CAED-BDAB-463F-8757-CFE27FEA8EA9}" destId="{DD70B45B-3A9F-47C1-8E01-03CBC7BB6D1B}" srcOrd="0" destOrd="0" presId="urn:microsoft.com/office/officeart/2005/8/layout/vList2"/>
    <dgm:cxn modelId="{C10C4285-E6D6-4F9E-93AB-9260DFD816C3}" type="presOf" srcId="{AD79F6EA-7B89-4C34-A5D3-008A8E542747}" destId="{EE1429A5-0A3C-41C0-B242-12583689D8CF}" srcOrd="0" destOrd="0" presId="urn:microsoft.com/office/officeart/2005/8/layout/vList2"/>
    <dgm:cxn modelId="{7A33A501-8C9E-4948-B5C5-3DD17FBE39C2}" type="presOf" srcId="{74466590-2472-428C-9E23-F0990C4D26C2}" destId="{E9B0DE72-0654-4BAF-B164-8BDDB35BB673}" srcOrd="0" destOrd="0" presId="urn:microsoft.com/office/officeart/2005/8/layout/vList2"/>
    <dgm:cxn modelId="{38B5060C-14C6-4370-BC12-604B0EE62074}" srcId="{0346CAED-BDAB-463F-8757-CFE27FEA8EA9}" destId="{7A6A843F-0A64-44CF-87AB-148E0DC97E4A}" srcOrd="1" destOrd="0" parTransId="{0ADBADAA-3ACF-4763-9219-B88A40D53295}" sibTransId="{96258FD4-4836-466E-A678-713EB8E3ACBC}"/>
    <dgm:cxn modelId="{ED9E6B22-3629-4C64-8AAF-1EB361FFD199}" srcId="{0346CAED-BDAB-463F-8757-CFE27FEA8EA9}" destId="{2247A145-C13E-4193-9DD5-24073BF96FAD}" srcOrd="0" destOrd="0" parTransId="{8F3E2A51-8817-4EBF-9007-178429AD5726}" sibTransId="{61EDBD98-DE49-44DB-ADF6-8B8815D7FAB8}"/>
    <dgm:cxn modelId="{FA78919B-2D21-4E35-AA5A-A0A95AE1EF95}" type="presOf" srcId="{E0175547-2518-49E7-A990-39B20EC1236B}" destId="{77BB97FD-8BFB-46B2-962F-DEDD4DF6296F}" srcOrd="0" destOrd="0" presId="urn:microsoft.com/office/officeart/2005/8/layout/vList2"/>
    <dgm:cxn modelId="{F7EE79D9-287B-49BE-A45F-F76041CB4E18}" srcId="{0346CAED-BDAB-463F-8757-CFE27FEA8EA9}" destId="{E0175547-2518-49E7-A990-39B20EC1236B}" srcOrd="5" destOrd="0" parTransId="{8D6E90C3-35AF-4640-B8C3-BDF89EB874D2}" sibTransId="{CE148832-E377-4CB8-92CE-42412A9FBEC6}"/>
    <dgm:cxn modelId="{FBF81409-BC99-404A-9BB5-9256EFB97CB8}" srcId="{0346CAED-BDAB-463F-8757-CFE27FEA8EA9}" destId="{AD79F6EA-7B89-4C34-A5D3-008A8E542747}" srcOrd="3" destOrd="0" parTransId="{0B4ED5FD-F395-4DE0-BDB8-41FA6332858E}" sibTransId="{3001A90B-C029-42A4-9FF8-0C70FBAFB096}"/>
    <dgm:cxn modelId="{037BCD8F-C303-4333-9C4A-E0CF76CE6F23}" type="presOf" srcId="{DF0BD2FE-A626-43B5-A445-BBC2ECD1CD79}" destId="{6F64A493-D455-420D-B1A6-7A0C10B71DA4}" srcOrd="0" destOrd="0" presId="urn:microsoft.com/office/officeart/2005/8/layout/vList2"/>
    <dgm:cxn modelId="{1E3D41F3-75A6-44E6-90A0-60999D959ED0}" type="presOf" srcId="{2247A145-C13E-4193-9DD5-24073BF96FAD}" destId="{C87BD916-9056-4CE6-A1D0-1F0D7AC7687A}" srcOrd="0" destOrd="0" presId="urn:microsoft.com/office/officeart/2005/8/layout/vList2"/>
    <dgm:cxn modelId="{C800799A-4D00-49CD-8B4F-BE74DDE27E98}" srcId="{0346CAED-BDAB-463F-8757-CFE27FEA8EA9}" destId="{74466590-2472-428C-9E23-F0990C4D26C2}" srcOrd="4" destOrd="0" parTransId="{54AA9F07-5E1F-4987-9743-E8F0562CD563}" sibTransId="{D782AFE7-9ED4-470C-8DD8-5733F87E089B}"/>
    <dgm:cxn modelId="{BAE337CF-C87A-4EF3-8982-63CF077A2E49}" type="presOf" srcId="{7A6A843F-0A64-44CF-87AB-148E0DC97E4A}" destId="{E53F3A87-EE88-4638-A339-490FD76EE5E5}" srcOrd="0" destOrd="0" presId="urn:microsoft.com/office/officeart/2005/8/layout/vList2"/>
    <dgm:cxn modelId="{11C3F8BB-D5A8-443F-AA00-2C7BF7176390}" type="presOf" srcId="{ED1A5CE8-8EC3-4C14-8261-0AF3490A939F}" destId="{712A6F69-7733-4D0B-9A80-3454010A3D29}" srcOrd="0" destOrd="0" presId="urn:microsoft.com/office/officeart/2005/8/layout/vList2"/>
    <dgm:cxn modelId="{295B24F5-FD56-4ED6-949B-4F408DC72C8E}" srcId="{0346CAED-BDAB-463F-8757-CFE27FEA8EA9}" destId="{DF0BD2FE-A626-43B5-A445-BBC2ECD1CD79}" srcOrd="2" destOrd="0" parTransId="{C526801B-F8F8-4A86-8B55-9038EDEED319}" sibTransId="{5E9E21C4-9B5A-4AB5-A903-79067978CBFA}"/>
    <dgm:cxn modelId="{3940640F-4260-49C6-BA66-2588C38220A4}" type="presParOf" srcId="{DD70B45B-3A9F-47C1-8E01-03CBC7BB6D1B}" destId="{C87BD916-9056-4CE6-A1D0-1F0D7AC7687A}" srcOrd="0" destOrd="0" presId="urn:microsoft.com/office/officeart/2005/8/layout/vList2"/>
    <dgm:cxn modelId="{6399415B-F1FE-47B2-8756-B30F3BD3E56D}" type="presParOf" srcId="{DD70B45B-3A9F-47C1-8E01-03CBC7BB6D1B}" destId="{FE709757-711F-422A-8211-84ACA8A56B31}" srcOrd="1" destOrd="0" presId="urn:microsoft.com/office/officeart/2005/8/layout/vList2"/>
    <dgm:cxn modelId="{35901D2C-31CF-4CF1-A2CE-D8FD3B105F1F}" type="presParOf" srcId="{DD70B45B-3A9F-47C1-8E01-03CBC7BB6D1B}" destId="{E53F3A87-EE88-4638-A339-490FD76EE5E5}" srcOrd="2" destOrd="0" presId="urn:microsoft.com/office/officeart/2005/8/layout/vList2"/>
    <dgm:cxn modelId="{80A1C5C9-40F7-439E-B600-E657D61EE003}" type="presParOf" srcId="{DD70B45B-3A9F-47C1-8E01-03CBC7BB6D1B}" destId="{C89E3814-D73E-4502-B097-EA64E0C2C850}" srcOrd="3" destOrd="0" presId="urn:microsoft.com/office/officeart/2005/8/layout/vList2"/>
    <dgm:cxn modelId="{3D3532FF-D9E5-4512-85EF-7CFA8533804B}" type="presParOf" srcId="{DD70B45B-3A9F-47C1-8E01-03CBC7BB6D1B}" destId="{6F64A493-D455-420D-B1A6-7A0C10B71DA4}" srcOrd="4" destOrd="0" presId="urn:microsoft.com/office/officeart/2005/8/layout/vList2"/>
    <dgm:cxn modelId="{9286ED57-F451-4D79-B619-E124B0495DDB}" type="presParOf" srcId="{DD70B45B-3A9F-47C1-8E01-03CBC7BB6D1B}" destId="{52C548F8-B247-464C-B28A-5BF2EED15CD9}" srcOrd="5" destOrd="0" presId="urn:microsoft.com/office/officeart/2005/8/layout/vList2"/>
    <dgm:cxn modelId="{39568E6C-DCF4-414A-8C03-D1A5D86E8A37}" type="presParOf" srcId="{DD70B45B-3A9F-47C1-8E01-03CBC7BB6D1B}" destId="{EE1429A5-0A3C-41C0-B242-12583689D8CF}" srcOrd="6" destOrd="0" presId="urn:microsoft.com/office/officeart/2005/8/layout/vList2"/>
    <dgm:cxn modelId="{3218F8A5-D633-4A08-9751-9EA460012609}" type="presParOf" srcId="{DD70B45B-3A9F-47C1-8E01-03CBC7BB6D1B}" destId="{DBE93D09-91F4-4A42-84F5-D898601D4E4C}" srcOrd="7" destOrd="0" presId="urn:microsoft.com/office/officeart/2005/8/layout/vList2"/>
    <dgm:cxn modelId="{76588232-8405-4F17-A545-1DD363366555}" type="presParOf" srcId="{DD70B45B-3A9F-47C1-8E01-03CBC7BB6D1B}" destId="{E9B0DE72-0654-4BAF-B164-8BDDB35BB673}" srcOrd="8" destOrd="0" presId="urn:microsoft.com/office/officeart/2005/8/layout/vList2"/>
    <dgm:cxn modelId="{46AF0750-D7C2-4D8B-A744-32FF36AE7A83}" type="presParOf" srcId="{DD70B45B-3A9F-47C1-8E01-03CBC7BB6D1B}" destId="{B3FD11DF-7B07-4013-B314-99DFA03EE5BE}" srcOrd="9" destOrd="0" presId="urn:microsoft.com/office/officeart/2005/8/layout/vList2"/>
    <dgm:cxn modelId="{8576A2F2-D03C-4F24-BA41-77FFEC198F1C}" type="presParOf" srcId="{DD70B45B-3A9F-47C1-8E01-03CBC7BB6D1B}" destId="{77BB97FD-8BFB-46B2-962F-DEDD4DF6296F}" srcOrd="10" destOrd="0" presId="urn:microsoft.com/office/officeart/2005/8/layout/vList2"/>
    <dgm:cxn modelId="{2CC7338A-4BBF-45C0-B630-105EB05BD3F6}" type="presParOf" srcId="{DD70B45B-3A9F-47C1-8E01-03CBC7BB6D1B}" destId="{22FA4C83-C18F-4CA8-B1E3-42C9BFCF742D}" srcOrd="11" destOrd="0" presId="urn:microsoft.com/office/officeart/2005/8/layout/vList2"/>
    <dgm:cxn modelId="{1B21FED1-F476-4898-87E3-2E861ACB5DFF}" type="presParOf" srcId="{DD70B45B-3A9F-47C1-8E01-03CBC7BB6D1B}" destId="{712A6F69-7733-4D0B-9A80-3454010A3D29}"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7BD916-9056-4CE6-A1D0-1F0D7AC7687A}">
      <dsp:nvSpPr>
        <dsp:cNvPr id="0" name=""/>
        <dsp:cNvSpPr/>
      </dsp:nvSpPr>
      <dsp:spPr>
        <a:xfrm>
          <a:off x="0" y="1114312"/>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b="1" kern="1200" dirty="0" smtClean="0">
              <a:solidFill>
                <a:schemeClr val="tx1"/>
              </a:solidFill>
            </a:rPr>
            <a:t>Common issues with an international dimension:</a:t>
          </a:r>
        </a:p>
      </dsp:txBody>
      <dsp:txXfrm>
        <a:off x="29271" y="1143583"/>
        <a:ext cx="8156828" cy="541083"/>
      </dsp:txXfrm>
    </dsp:sp>
    <dsp:sp modelId="{E53F3A87-EE88-4638-A339-490FD76EE5E5}">
      <dsp:nvSpPr>
        <dsp:cNvPr id="0" name=""/>
        <dsp:cNvSpPr/>
      </dsp:nvSpPr>
      <dsp:spPr>
        <a:xfrm>
          <a:off x="0" y="1785937"/>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kern="1200" smtClean="0">
              <a:solidFill>
                <a:schemeClr val="tx1"/>
              </a:solidFill>
            </a:rPr>
            <a:t>1. Information deficiencies and poor situational awareness</a:t>
          </a:r>
        </a:p>
      </dsp:txBody>
      <dsp:txXfrm>
        <a:off x="29271" y="1815208"/>
        <a:ext cx="8156828" cy="541083"/>
      </dsp:txXfrm>
    </dsp:sp>
    <dsp:sp modelId="{6F64A493-D455-420D-B1A6-7A0C10B71DA4}">
      <dsp:nvSpPr>
        <dsp:cNvPr id="0" name=""/>
        <dsp:cNvSpPr/>
      </dsp:nvSpPr>
      <dsp:spPr>
        <a:xfrm>
          <a:off x="0" y="2468312"/>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kern="1200" smtClean="0">
              <a:solidFill>
                <a:schemeClr val="tx1"/>
              </a:solidFill>
            </a:rPr>
            <a:t>2. Poor communications infrastructure resilience</a:t>
          </a:r>
          <a:endParaRPr lang="en-GB" sz="2500" kern="1200">
            <a:solidFill>
              <a:schemeClr val="tx1"/>
            </a:solidFill>
          </a:endParaRPr>
        </a:p>
      </dsp:txBody>
      <dsp:txXfrm>
        <a:off x="29271" y="2497583"/>
        <a:ext cx="8156828" cy="541083"/>
      </dsp:txXfrm>
    </dsp:sp>
    <dsp:sp modelId="{EE1429A5-0A3C-41C0-B242-12583689D8CF}">
      <dsp:nvSpPr>
        <dsp:cNvPr id="0" name=""/>
        <dsp:cNvSpPr/>
      </dsp:nvSpPr>
      <dsp:spPr>
        <a:xfrm>
          <a:off x="0" y="3129187"/>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b="0" kern="1200" smtClean="0">
              <a:solidFill>
                <a:schemeClr val="tx1"/>
              </a:solidFill>
            </a:rPr>
            <a:t>3. Location and status of workforce</a:t>
          </a:r>
          <a:endParaRPr lang="en-GB" sz="2500" b="0" kern="1200">
            <a:solidFill>
              <a:schemeClr val="tx1"/>
            </a:solidFill>
          </a:endParaRPr>
        </a:p>
      </dsp:txBody>
      <dsp:txXfrm>
        <a:off x="29271" y="3158458"/>
        <a:ext cx="8156828" cy="541083"/>
      </dsp:txXfrm>
    </dsp:sp>
    <dsp:sp modelId="{E9B0DE72-0654-4BAF-B164-8BDDB35BB673}">
      <dsp:nvSpPr>
        <dsp:cNvPr id="0" name=""/>
        <dsp:cNvSpPr/>
      </dsp:nvSpPr>
      <dsp:spPr>
        <a:xfrm>
          <a:off x="0" y="3800812"/>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kern="1200" smtClean="0">
              <a:solidFill>
                <a:schemeClr val="tx1"/>
              </a:solidFill>
            </a:rPr>
            <a:t>4. Delays in rescue initiation</a:t>
          </a:r>
          <a:endParaRPr lang="en-GB" sz="2500" kern="1200">
            <a:solidFill>
              <a:schemeClr val="tx1"/>
            </a:solidFill>
          </a:endParaRPr>
        </a:p>
      </dsp:txBody>
      <dsp:txXfrm>
        <a:off x="29271" y="3830083"/>
        <a:ext cx="8156828" cy="541083"/>
      </dsp:txXfrm>
    </dsp:sp>
    <dsp:sp modelId="{77BB97FD-8BFB-46B2-962F-DEDD4DF6296F}">
      <dsp:nvSpPr>
        <dsp:cNvPr id="0" name=""/>
        <dsp:cNvSpPr/>
      </dsp:nvSpPr>
      <dsp:spPr>
        <a:xfrm>
          <a:off x="0" y="4472437"/>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kern="1200" dirty="0" smtClean="0">
              <a:solidFill>
                <a:schemeClr val="tx1"/>
              </a:solidFill>
            </a:rPr>
            <a:t>5.  Secondary explosion risks</a:t>
          </a:r>
          <a:endParaRPr lang="en-GB" sz="2500" kern="1200" dirty="0">
            <a:solidFill>
              <a:schemeClr val="tx1"/>
            </a:solidFill>
          </a:endParaRPr>
        </a:p>
      </dsp:txBody>
      <dsp:txXfrm>
        <a:off x="29271" y="4501708"/>
        <a:ext cx="8156828" cy="541083"/>
      </dsp:txXfrm>
    </dsp:sp>
    <dsp:sp modelId="{712A6F69-7733-4D0B-9A80-3454010A3D29}">
      <dsp:nvSpPr>
        <dsp:cNvPr id="0" name=""/>
        <dsp:cNvSpPr/>
      </dsp:nvSpPr>
      <dsp:spPr>
        <a:xfrm>
          <a:off x="0" y="5144062"/>
          <a:ext cx="8215370" cy="599625"/>
        </a:xfrm>
        <a:prstGeom prst="roundRect">
          <a:avLst/>
        </a:prstGeom>
        <a:solidFill>
          <a:schemeClr val="accent1">
            <a:hueOff val="0"/>
            <a:satOff val="0"/>
            <a:lumOff val="0"/>
            <a:alphaOff val="0"/>
          </a:schemeClr>
        </a:solidFill>
        <a:ln>
          <a:noFill/>
        </a:ln>
        <a:effectLst>
          <a:innerShdw blurRad="76200" dist="25400" dir="13500000">
            <a:srgbClr val="000000">
              <a:alpha val="60000"/>
            </a:srgbClr>
          </a:innerShdw>
        </a:effectLst>
        <a:scene3d>
          <a:camera prst="orthographicFront">
            <a:rot lat="0" lon="0" rev="0"/>
          </a:camera>
          <a:lightRig rig="balanced" dir="tl">
            <a:rot lat="0" lon="0" rev="4200000"/>
          </a:lightRig>
        </a:scene3d>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en-GB" sz="2500" kern="1200" dirty="0" smtClean="0">
              <a:solidFill>
                <a:schemeClr val="tx1"/>
              </a:solidFill>
            </a:rPr>
            <a:t>6.  Impacts of heat and humidity</a:t>
          </a:r>
          <a:endParaRPr lang="en-GB" sz="2500" kern="1200" dirty="0">
            <a:solidFill>
              <a:schemeClr val="tx1"/>
            </a:solidFill>
          </a:endParaRPr>
        </a:p>
      </dsp:txBody>
      <dsp:txXfrm>
        <a:off x="29271" y="5173333"/>
        <a:ext cx="8156828" cy="54108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91180" cy="494333"/>
          </a:xfrm>
          <a:prstGeom prst="rect">
            <a:avLst/>
          </a:prstGeom>
          <a:noFill/>
          <a:ln w="9525">
            <a:noFill/>
            <a:miter lim="800000"/>
            <a:headEnd/>
            <a:tailEnd/>
          </a:ln>
          <a:effectLst/>
        </p:spPr>
        <p:txBody>
          <a:bodyPr vert="horz" wrap="square" lIns="85205" tIns="42602" rIns="85205" bIns="42602" numCol="1" anchor="t" anchorCtr="0" compatLnSpc="1">
            <a:prstTxWarp prst="textNoShape">
              <a:avLst/>
            </a:prstTxWarp>
          </a:bodyPr>
          <a:lstStyle>
            <a:lvl1pPr defTabSz="852408">
              <a:lnSpc>
                <a:spcPct val="100000"/>
              </a:lnSpc>
              <a:spcBef>
                <a:spcPct val="0"/>
              </a:spcBef>
              <a:spcAft>
                <a:spcPct val="0"/>
              </a:spcAft>
              <a:buClrTx/>
              <a:buSzTx/>
              <a:buFontTx/>
              <a:buNone/>
              <a:defRPr sz="1100">
                <a:solidFill>
                  <a:schemeClr val="tx1"/>
                </a:solidFill>
                <a:latin typeface="Arial" charset="0"/>
              </a:defRPr>
            </a:lvl1pPr>
          </a:lstStyle>
          <a:p>
            <a:pPr>
              <a:defRPr/>
            </a:pPr>
            <a:endParaRPr lang="en-GB"/>
          </a:p>
        </p:txBody>
      </p:sp>
      <p:sp>
        <p:nvSpPr>
          <p:cNvPr id="3075" name="Rectangle 3"/>
          <p:cNvSpPr>
            <a:spLocks noGrp="1" noChangeArrowheads="1"/>
          </p:cNvSpPr>
          <p:nvPr>
            <p:ph type="dt" sz="quarter" idx="1"/>
          </p:nvPr>
        </p:nvSpPr>
        <p:spPr bwMode="auto">
          <a:xfrm>
            <a:off x="3777908" y="0"/>
            <a:ext cx="2889689" cy="494333"/>
          </a:xfrm>
          <a:prstGeom prst="rect">
            <a:avLst/>
          </a:prstGeom>
          <a:noFill/>
          <a:ln w="9525">
            <a:noFill/>
            <a:miter lim="800000"/>
            <a:headEnd/>
            <a:tailEnd/>
          </a:ln>
          <a:effectLst/>
        </p:spPr>
        <p:txBody>
          <a:bodyPr vert="horz" wrap="square" lIns="85205" tIns="42602" rIns="85205" bIns="42602" numCol="1" anchor="t" anchorCtr="0" compatLnSpc="1">
            <a:prstTxWarp prst="textNoShape">
              <a:avLst/>
            </a:prstTxWarp>
          </a:bodyPr>
          <a:lstStyle>
            <a:lvl1pPr algn="r" defTabSz="852408">
              <a:lnSpc>
                <a:spcPct val="100000"/>
              </a:lnSpc>
              <a:spcBef>
                <a:spcPct val="0"/>
              </a:spcBef>
              <a:spcAft>
                <a:spcPct val="0"/>
              </a:spcAft>
              <a:buClrTx/>
              <a:buSzTx/>
              <a:buFontTx/>
              <a:buNone/>
              <a:defRPr sz="1100">
                <a:solidFill>
                  <a:schemeClr val="tx1"/>
                </a:solidFill>
                <a:latin typeface="Arial" charset="0"/>
              </a:defRPr>
            </a:lvl1pPr>
          </a:lstStyle>
          <a:p>
            <a:pPr>
              <a:defRPr/>
            </a:pPr>
            <a:fld id="{E4930AC3-0C0C-4121-BC2B-6D1FD3EAFFE8}" type="datetime1">
              <a:rPr lang="en-GB"/>
              <a:pPr>
                <a:defRPr/>
              </a:pPr>
              <a:t>06/08/2013</a:t>
            </a:fld>
            <a:endParaRPr lang="en-GB"/>
          </a:p>
        </p:txBody>
      </p:sp>
      <p:sp>
        <p:nvSpPr>
          <p:cNvPr id="3076" name="Rectangle 4"/>
          <p:cNvSpPr>
            <a:spLocks noGrp="1" noChangeArrowheads="1"/>
          </p:cNvSpPr>
          <p:nvPr>
            <p:ph type="ftr" sz="quarter" idx="2"/>
          </p:nvPr>
        </p:nvSpPr>
        <p:spPr bwMode="auto">
          <a:xfrm>
            <a:off x="0" y="9430813"/>
            <a:ext cx="2891180" cy="495872"/>
          </a:xfrm>
          <a:prstGeom prst="rect">
            <a:avLst/>
          </a:prstGeom>
          <a:noFill/>
          <a:ln w="9525">
            <a:noFill/>
            <a:miter lim="800000"/>
            <a:headEnd/>
            <a:tailEnd/>
          </a:ln>
          <a:effectLst/>
        </p:spPr>
        <p:txBody>
          <a:bodyPr vert="horz" wrap="square" lIns="85205" tIns="42602" rIns="85205" bIns="42602" numCol="1" anchor="b" anchorCtr="0" compatLnSpc="1">
            <a:prstTxWarp prst="textNoShape">
              <a:avLst/>
            </a:prstTxWarp>
          </a:bodyPr>
          <a:lstStyle>
            <a:lvl1pPr defTabSz="852408">
              <a:lnSpc>
                <a:spcPct val="100000"/>
              </a:lnSpc>
              <a:spcBef>
                <a:spcPct val="0"/>
              </a:spcBef>
              <a:spcAft>
                <a:spcPct val="0"/>
              </a:spcAft>
              <a:buClrTx/>
              <a:buSzTx/>
              <a:buFontTx/>
              <a:buNone/>
              <a:defRPr sz="1100">
                <a:solidFill>
                  <a:schemeClr val="tx1"/>
                </a:solidFill>
                <a:latin typeface="Arial" charset="0"/>
              </a:defRPr>
            </a:lvl1pPr>
          </a:lstStyle>
          <a:p>
            <a:pPr>
              <a:defRPr/>
            </a:pPr>
            <a:r>
              <a:rPr lang="en-GB" smtClean="0"/>
              <a:t>EMTECH 5th Partners' Meeting. Presentation by MRSL, Part 1 of 2.</a:t>
            </a:r>
            <a:endParaRPr lang="en-GB"/>
          </a:p>
        </p:txBody>
      </p:sp>
      <p:sp>
        <p:nvSpPr>
          <p:cNvPr id="3077" name="Rectangle 5"/>
          <p:cNvSpPr>
            <a:spLocks noGrp="1" noChangeArrowheads="1"/>
          </p:cNvSpPr>
          <p:nvPr>
            <p:ph type="sldNum" sz="quarter" idx="3"/>
          </p:nvPr>
        </p:nvSpPr>
        <p:spPr bwMode="auto">
          <a:xfrm>
            <a:off x="3777908" y="9430813"/>
            <a:ext cx="2889689" cy="495872"/>
          </a:xfrm>
          <a:prstGeom prst="rect">
            <a:avLst/>
          </a:prstGeom>
          <a:noFill/>
          <a:ln w="9525">
            <a:noFill/>
            <a:miter lim="800000"/>
            <a:headEnd/>
            <a:tailEnd/>
          </a:ln>
          <a:effectLst/>
        </p:spPr>
        <p:txBody>
          <a:bodyPr vert="horz" wrap="square" lIns="85205" tIns="42602" rIns="85205" bIns="42602" numCol="1" anchor="b" anchorCtr="0" compatLnSpc="1">
            <a:prstTxWarp prst="textNoShape">
              <a:avLst/>
            </a:prstTxWarp>
          </a:bodyPr>
          <a:lstStyle>
            <a:lvl1pPr algn="r" defTabSz="852408">
              <a:lnSpc>
                <a:spcPct val="100000"/>
              </a:lnSpc>
              <a:spcBef>
                <a:spcPct val="0"/>
              </a:spcBef>
              <a:spcAft>
                <a:spcPct val="0"/>
              </a:spcAft>
              <a:buClrTx/>
              <a:buSzTx/>
              <a:buFontTx/>
              <a:buNone/>
              <a:defRPr sz="1100">
                <a:solidFill>
                  <a:schemeClr val="tx1"/>
                </a:solidFill>
                <a:latin typeface="Arial" charset="0"/>
              </a:defRPr>
            </a:lvl1pPr>
          </a:lstStyle>
          <a:p>
            <a:pPr>
              <a:defRPr/>
            </a:pPr>
            <a:fld id="{176D5A5E-FF3D-4FB7-BC73-33F43FD61B42}" type="slidenum">
              <a:rPr lang="en-GB"/>
              <a:pPr>
                <a:defRPr/>
              </a:pPr>
              <a:t>‹#›</a:t>
            </a:fld>
            <a:endParaRPr lang="en-GB"/>
          </a:p>
        </p:txBody>
      </p:sp>
    </p:spTree>
    <p:extLst>
      <p:ext uri="{BB962C8B-B14F-4D97-AF65-F5344CB8AC3E}">
        <p14:creationId xmlns:p14="http://schemas.microsoft.com/office/powerpoint/2010/main" val="27541931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1180" cy="494333"/>
          </a:xfrm>
          <a:prstGeom prst="rect">
            <a:avLst/>
          </a:prstGeom>
          <a:noFill/>
          <a:ln w="9525">
            <a:noFill/>
            <a:miter lim="800000"/>
            <a:headEnd/>
            <a:tailEnd/>
          </a:ln>
          <a:effectLst/>
        </p:spPr>
        <p:txBody>
          <a:bodyPr vert="horz" wrap="square" lIns="92294" tIns="46147" rIns="92294" bIns="46147" numCol="1" anchor="t" anchorCtr="0" compatLnSpc="1">
            <a:prstTxWarp prst="textNoShape">
              <a:avLst/>
            </a:prstTxWarp>
          </a:bodyPr>
          <a:lstStyle>
            <a:lvl1pPr defTabSz="923838">
              <a:lnSpc>
                <a:spcPct val="100000"/>
              </a:lnSpc>
              <a:spcBef>
                <a:spcPct val="0"/>
              </a:spcBef>
              <a:spcAft>
                <a:spcPct val="0"/>
              </a:spcAft>
              <a:buClrTx/>
              <a:buSzTx/>
              <a:buFontTx/>
              <a:buNone/>
              <a:defRPr sz="1200">
                <a:solidFill>
                  <a:schemeClr val="tx1"/>
                </a:solidFill>
                <a:latin typeface="Arial" charset="0"/>
              </a:defRPr>
            </a:lvl1pPr>
          </a:lstStyle>
          <a:p>
            <a:pPr>
              <a:defRPr/>
            </a:pPr>
            <a:endParaRPr lang="en-GB"/>
          </a:p>
        </p:txBody>
      </p:sp>
      <p:sp>
        <p:nvSpPr>
          <p:cNvPr id="4099" name="Rectangle 3"/>
          <p:cNvSpPr>
            <a:spLocks noGrp="1" noChangeArrowheads="1"/>
          </p:cNvSpPr>
          <p:nvPr>
            <p:ph type="dt" idx="1"/>
          </p:nvPr>
        </p:nvSpPr>
        <p:spPr bwMode="auto">
          <a:xfrm>
            <a:off x="3777908" y="0"/>
            <a:ext cx="2889689" cy="494333"/>
          </a:xfrm>
          <a:prstGeom prst="rect">
            <a:avLst/>
          </a:prstGeom>
          <a:noFill/>
          <a:ln w="9525">
            <a:noFill/>
            <a:miter lim="800000"/>
            <a:headEnd/>
            <a:tailEnd/>
          </a:ln>
          <a:effectLst/>
        </p:spPr>
        <p:txBody>
          <a:bodyPr vert="horz" wrap="square" lIns="92294" tIns="46147" rIns="92294" bIns="46147" numCol="1" anchor="t" anchorCtr="0" compatLnSpc="1">
            <a:prstTxWarp prst="textNoShape">
              <a:avLst/>
            </a:prstTxWarp>
          </a:bodyPr>
          <a:lstStyle>
            <a:lvl1pPr algn="r" defTabSz="923838">
              <a:lnSpc>
                <a:spcPct val="100000"/>
              </a:lnSpc>
              <a:spcBef>
                <a:spcPct val="0"/>
              </a:spcBef>
              <a:spcAft>
                <a:spcPct val="0"/>
              </a:spcAft>
              <a:buClrTx/>
              <a:buSzTx/>
              <a:buFontTx/>
              <a:buNone/>
              <a:defRPr sz="1200">
                <a:solidFill>
                  <a:schemeClr val="tx1"/>
                </a:solidFill>
                <a:latin typeface="Arial" charset="0"/>
              </a:defRPr>
            </a:lvl1pPr>
          </a:lstStyle>
          <a:p>
            <a:pPr>
              <a:defRPr/>
            </a:pPr>
            <a:fld id="{2B19A9BB-39A3-4B2D-8988-DC447A1A3FDD}" type="datetime1">
              <a:rPr lang="en-GB"/>
              <a:pPr>
                <a:defRPr/>
              </a:pPr>
              <a:t>06/08/2013</a:t>
            </a:fld>
            <a:endParaRPr lang="en-GB"/>
          </a:p>
        </p:txBody>
      </p:sp>
      <p:sp>
        <p:nvSpPr>
          <p:cNvPr id="28676" name="Rectangle 4"/>
          <p:cNvSpPr>
            <a:spLocks noGrp="1" noRot="1" noChangeAspect="1" noChangeArrowheads="1" noTextEdit="1"/>
          </p:cNvSpPr>
          <p:nvPr>
            <p:ph type="sldImg" idx="2"/>
          </p:nvPr>
        </p:nvSpPr>
        <p:spPr bwMode="auto">
          <a:xfrm>
            <a:off x="855663" y="746125"/>
            <a:ext cx="4959350"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66164" y="4713867"/>
            <a:ext cx="5336760" cy="4467470"/>
          </a:xfrm>
          <a:prstGeom prst="rect">
            <a:avLst/>
          </a:prstGeom>
          <a:noFill/>
          <a:ln w="9525">
            <a:noFill/>
            <a:miter lim="800000"/>
            <a:headEnd/>
            <a:tailEnd/>
          </a:ln>
          <a:effectLst/>
        </p:spPr>
        <p:txBody>
          <a:bodyPr vert="horz" wrap="square" lIns="92294" tIns="46147" rIns="92294" bIns="46147"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0813"/>
            <a:ext cx="2891180" cy="495872"/>
          </a:xfrm>
          <a:prstGeom prst="rect">
            <a:avLst/>
          </a:prstGeom>
          <a:noFill/>
          <a:ln w="9525">
            <a:noFill/>
            <a:miter lim="800000"/>
            <a:headEnd/>
            <a:tailEnd/>
          </a:ln>
          <a:effectLst/>
        </p:spPr>
        <p:txBody>
          <a:bodyPr vert="horz" wrap="square" lIns="92294" tIns="46147" rIns="92294" bIns="46147" numCol="1" anchor="b" anchorCtr="0" compatLnSpc="1">
            <a:prstTxWarp prst="textNoShape">
              <a:avLst/>
            </a:prstTxWarp>
          </a:bodyPr>
          <a:lstStyle>
            <a:lvl1pPr defTabSz="923838">
              <a:lnSpc>
                <a:spcPct val="100000"/>
              </a:lnSpc>
              <a:spcBef>
                <a:spcPct val="0"/>
              </a:spcBef>
              <a:spcAft>
                <a:spcPct val="0"/>
              </a:spcAft>
              <a:buClrTx/>
              <a:buSzTx/>
              <a:buFontTx/>
              <a:buNone/>
              <a:defRPr sz="1200">
                <a:solidFill>
                  <a:schemeClr val="tx1"/>
                </a:solidFill>
                <a:latin typeface="Arial" charset="0"/>
              </a:defRPr>
            </a:lvl1pPr>
          </a:lstStyle>
          <a:p>
            <a:pPr>
              <a:defRPr/>
            </a:pPr>
            <a:r>
              <a:rPr lang="en-GB" smtClean="0"/>
              <a:t>EMTECH 5th Partners' Meeting. Presentation by MRSL, Part 1 of 2.</a:t>
            </a:r>
            <a:endParaRPr lang="en-GB"/>
          </a:p>
        </p:txBody>
      </p:sp>
      <p:sp>
        <p:nvSpPr>
          <p:cNvPr id="4103" name="Rectangle 7"/>
          <p:cNvSpPr>
            <a:spLocks noGrp="1" noChangeArrowheads="1"/>
          </p:cNvSpPr>
          <p:nvPr>
            <p:ph type="sldNum" sz="quarter" idx="5"/>
          </p:nvPr>
        </p:nvSpPr>
        <p:spPr bwMode="auto">
          <a:xfrm>
            <a:off x="3777908" y="9430813"/>
            <a:ext cx="2889689" cy="495872"/>
          </a:xfrm>
          <a:prstGeom prst="rect">
            <a:avLst/>
          </a:prstGeom>
          <a:noFill/>
          <a:ln w="9525">
            <a:noFill/>
            <a:miter lim="800000"/>
            <a:headEnd/>
            <a:tailEnd/>
          </a:ln>
          <a:effectLst/>
        </p:spPr>
        <p:txBody>
          <a:bodyPr vert="horz" wrap="square" lIns="92294" tIns="46147" rIns="92294" bIns="46147" numCol="1" anchor="b" anchorCtr="0" compatLnSpc="1">
            <a:prstTxWarp prst="textNoShape">
              <a:avLst/>
            </a:prstTxWarp>
          </a:bodyPr>
          <a:lstStyle>
            <a:lvl1pPr algn="r" defTabSz="923838">
              <a:lnSpc>
                <a:spcPct val="100000"/>
              </a:lnSpc>
              <a:spcBef>
                <a:spcPct val="0"/>
              </a:spcBef>
              <a:spcAft>
                <a:spcPct val="0"/>
              </a:spcAft>
              <a:buClrTx/>
              <a:buSzTx/>
              <a:buFontTx/>
              <a:buNone/>
              <a:defRPr sz="1200">
                <a:solidFill>
                  <a:schemeClr val="tx1"/>
                </a:solidFill>
                <a:latin typeface="Arial" charset="0"/>
              </a:defRPr>
            </a:lvl1pPr>
          </a:lstStyle>
          <a:p>
            <a:pPr>
              <a:defRPr/>
            </a:pPr>
            <a:fld id="{E61EC3ED-F82B-4332-B440-95D9292B1AFF}" type="slidenum">
              <a:rPr lang="en-GB"/>
              <a:pPr>
                <a:defRPr/>
              </a:pPr>
              <a:t>‹#›</a:t>
            </a:fld>
            <a:endParaRPr lang="en-GB"/>
          </a:p>
        </p:txBody>
      </p:sp>
    </p:spTree>
    <p:extLst>
      <p:ext uri="{BB962C8B-B14F-4D97-AF65-F5344CB8AC3E}">
        <p14:creationId xmlns:p14="http://schemas.microsoft.com/office/powerpoint/2010/main" val="230345268"/>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sz="1200">
                <a:solidFill>
                  <a:schemeClr val="tx1"/>
                </a:solidFill>
                <a:latin typeface="Arial" charset="0"/>
              </a:rPr>
              <a:t>EMTECH 5th Partners' Meeting. Presentation by MRSL, Part 1 of 2.</a:t>
            </a:r>
          </a:p>
        </p:txBody>
      </p:sp>
      <p:sp>
        <p:nvSpPr>
          <p:cNvPr id="33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54F89279-0241-4EC0-BF77-F887EF0F148B}" type="slidenum">
              <a:rPr lang="en-GB" sz="1200">
                <a:solidFill>
                  <a:schemeClr val="tx1"/>
                </a:solidFill>
                <a:latin typeface="Arial" charset="0"/>
              </a:rPr>
              <a:pPr eaLnBrk="1" hangingPunct="1">
                <a:lnSpc>
                  <a:spcPct val="100000"/>
                </a:lnSpc>
                <a:spcBef>
                  <a:spcPct val="0"/>
                </a:spcBef>
                <a:spcAft>
                  <a:spcPct val="0"/>
                </a:spcAft>
                <a:buClrTx/>
                <a:buSzTx/>
                <a:buFontTx/>
                <a:buNone/>
              </a:pPr>
              <a:t>1</a:t>
            </a:fld>
            <a:endParaRPr lang="en-GB" sz="1200">
              <a:solidFill>
                <a:schemeClr val="tx1"/>
              </a:solidFill>
              <a:latin typeface="Arial" charset="0"/>
            </a:endParaRPr>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8A538490-9192-4291-90BA-4B638EC8E3AD}"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10</a:t>
            </a:fld>
            <a:endParaRPr lang="en-GB" altLang="en-US" sz="1200">
              <a:solidFill>
                <a:prstClr val="black"/>
              </a:solidFill>
              <a:latin typeface="Arial" charset="0"/>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4C816209-D655-4DB7-9F23-9886B4AC419C}" type="slidenum">
              <a:rPr lang="en-US" smtClean="0">
                <a:solidFill>
                  <a:prstClr val="black"/>
                </a:solidFill>
              </a:rPr>
              <a:pPr/>
              <a:t>27</a:t>
            </a:fld>
            <a:endParaRPr lang="en-US" smtClean="0">
              <a:solidFill>
                <a:prstClr val="black"/>
              </a:solidFill>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6503050D-6ED5-44E0-A391-A4E4AF6D1E82}" type="slidenum">
              <a:rPr lang="en-US" smtClean="0">
                <a:solidFill>
                  <a:prstClr val="black"/>
                </a:solidFill>
              </a:rPr>
              <a:pPr/>
              <a:t>28</a:t>
            </a:fld>
            <a:endParaRPr lang="en-US" smtClean="0">
              <a:solidFill>
                <a:prstClr val="black"/>
              </a:solidFill>
            </a:endParaRPr>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AEB4E18B-4FDF-4A66-95D9-BBBD7AD38ED3}" type="slidenum">
              <a:rPr lang="en-US" smtClean="0">
                <a:solidFill>
                  <a:prstClr val="black"/>
                </a:solidFill>
              </a:rPr>
              <a:pPr/>
              <a:t>29</a:t>
            </a:fld>
            <a:endParaRPr lang="en-US" smtClean="0">
              <a:solidFill>
                <a:prstClr val="black"/>
              </a:solidFill>
            </a:endParaRPr>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48513BF4-24C5-4FAB-9B6B-7F37CB6B6DD7}" type="slidenum">
              <a:rPr lang="en-US" smtClean="0">
                <a:solidFill>
                  <a:prstClr val="black"/>
                </a:solidFill>
              </a:rPr>
              <a:pPr/>
              <a:t>30</a:t>
            </a:fld>
            <a:endParaRPr lang="en-US" smtClean="0">
              <a:solidFill>
                <a:prstClr val="black"/>
              </a:solidFill>
            </a:endParaRPr>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p:spPr>
        <p:txBody>
          <a:bodyPr/>
          <a:lstStyle/>
          <a:p>
            <a:fld id="{38AD6CC7-7144-4303-BF33-ECB3D4B69008}" type="slidenum">
              <a:rPr lang="en-US" smtClean="0">
                <a:solidFill>
                  <a:prstClr val="black"/>
                </a:solidFill>
              </a:rPr>
              <a:pPr/>
              <a:t>31</a:t>
            </a:fld>
            <a:endParaRPr lang="en-US" smtClean="0">
              <a:solidFill>
                <a:prstClr val="black"/>
              </a:solidFill>
            </a:endParaRPr>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777607" y="9430091"/>
            <a:ext cx="2889938" cy="496411"/>
          </a:xfrm>
          <a:prstGeom prst="rect">
            <a:avLst/>
          </a:prstGeom>
          <a:noFill/>
          <a:ln w="9525">
            <a:noFill/>
            <a:miter lim="800000"/>
            <a:headEnd/>
            <a:tailEnd/>
          </a:ln>
        </p:spPr>
        <p:txBody>
          <a:bodyPr anchor="b"/>
          <a:lstStyle/>
          <a:p>
            <a:pPr algn="r"/>
            <a:fld id="{D54C23E1-FA56-42E1-8EC5-165F388F024A}" type="slidenum">
              <a:rPr lang="en-US" sz="1200">
                <a:solidFill>
                  <a:prstClr val="black"/>
                </a:solidFill>
                <a:latin typeface="Arial" charset="0"/>
              </a:rPr>
              <a:pPr algn="r"/>
              <a:t>32</a:t>
            </a:fld>
            <a:endParaRPr lang="en-US" sz="1200">
              <a:solidFill>
                <a:prstClr val="black"/>
              </a:solidFill>
              <a:latin typeface="Arial" charset="0"/>
            </a:endParaRPr>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777607" y="9430091"/>
            <a:ext cx="2889938" cy="496411"/>
          </a:xfrm>
          <a:prstGeom prst="rect">
            <a:avLst/>
          </a:prstGeom>
          <a:noFill/>
          <a:ln w="9525">
            <a:noFill/>
            <a:miter lim="800000"/>
            <a:headEnd/>
            <a:tailEnd/>
          </a:ln>
        </p:spPr>
        <p:txBody>
          <a:bodyPr anchor="b"/>
          <a:lstStyle/>
          <a:p>
            <a:pPr algn="r"/>
            <a:fld id="{3C030619-1BE9-4193-A510-0A809BF67D70}" type="slidenum">
              <a:rPr lang="en-US" sz="1200">
                <a:solidFill>
                  <a:prstClr val="black"/>
                </a:solidFill>
                <a:latin typeface="Arial" charset="0"/>
              </a:rPr>
              <a:pPr algn="r"/>
              <a:t>33</a:t>
            </a:fld>
            <a:endParaRPr lang="en-US" sz="1200">
              <a:solidFill>
                <a:prstClr val="black"/>
              </a:solidFill>
              <a:latin typeface="Arial" charset="0"/>
            </a:endParaRPr>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107C4F-253D-4485-992F-E92F8EADBA52}" type="slidenum">
              <a:rPr lang="en-US">
                <a:solidFill>
                  <a:prstClr val="black"/>
                </a:solidFill>
              </a:rPr>
              <a:pPr/>
              <a:t>35</a:t>
            </a:fld>
            <a:endParaRPr lang="en-US">
              <a:solidFill>
                <a:prstClr val="black"/>
              </a:solidFill>
            </a:endParaRPr>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2F7BC4-4D00-4A24-87D5-001B00994622}" type="slidenum">
              <a:rPr lang="en-US">
                <a:solidFill>
                  <a:prstClr val="black"/>
                </a:solidFill>
              </a:rPr>
              <a:pPr/>
              <a:t>37</a:t>
            </a:fld>
            <a:endParaRPr lang="en-US">
              <a:solidFill>
                <a:prstClr val="black"/>
              </a:solidFill>
            </a:endParaRPr>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9F1F9858-5324-4F43-A5B7-AC0AC1EC85D9}"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2</a:t>
            </a:fld>
            <a:endParaRPr lang="en-GB" altLang="en-US" sz="1200">
              <a:solidFill>
                <a:prstClr val="black"/>
              </a:solidFill>
              <a:latin typeface="Arial" charset="0"/>
            </a:endParaRPr>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777607" y="9430091"/>
            <a:ext cx="2889938" cy="496411"/>
          </a:xfrm>
          <a:prstGeom prst="rect">
            <a:avLst/>
          </a:prstGeom>
          <a:noFill/>
          <a:ln w="9525">
            <a:noFill/>
            <a:miter lim="800000"/>
            <a:headEnd/>
            <a:tailEnd/>
          </a:ln>
        </p:spPr>
        <p:txBody>
          <a:bodyPr anchor="b"/>
          <a:lstStyle/>
          <a:p>
            <a:pPr algn="r"/>
            <a:fld id="{4A843555-14C3-4D27-AF67-704765C24D0D}" type="slidenum">
              <a:rPr lang="en-US" sz="1200">
                <a:solidFill>
                  <a:prstClr val="black"/>
                </a:solidFill>
                <a:latin typeface="Arial" charset="0"/>
              </a:rPr>
              <a:pPr algn="r"/>
              <a:t>39</a:t>
            </a:fld>
            <a:endParaRPr lang="en-US" sz="1200">
              <a:solidFill>
                <a:prstClr val="black"/>
              </a:solidFill>
              <a:latin typeface="Arial" charset="0"/>
            </a:endParaRPr>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8A538490-9192-4291-90BA-4B638EC8E3AD}"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3</a:t>
            </a:fld>
            <a:endParaRPr lang="en-GB" altLang="en-US" sz="1200">
              <a:solidFill>
                <a:prstClr val="black"/>
              </a:solidFill>
              <a:latin typeface="Arial" charset="0"/>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4809F74B-CCC1-4DE8-9F69-7717D1EC418E}"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4</a:t>
            </a:fld>
            <a:endParaRPr lang="en-GB" altLang="en-US" sz="1200">
              <a:solidFill>
                <a:prstClr val="black"/>
              </a:solidFill>
              <a:latin typeface="Arial"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4096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7C34B9A2-7F36-40BA-BD26-D3E42874A70C}"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5</a:t>
            </a:fld>
            <a:endParaRPr lang="en-GB" altLang="en-US" sz="1200">
              <a:solidFill>
                <a:prstClr val="black"/>
              </a:solidFill>
              <a:latin typeface="Arial" charset="0"/>
            </a:endParaRPr>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4096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7C34B9A2-7F36-40BA-BD26-D3E42874A70C}"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6</a:t>
            </a:fld>
            <a:endParaRPr lang="en-GB" altLang="en-US" sz="1200">
              <a:solidFill>
                <a:prstClr val="black"/>
              </a:solidFill>
              <a:latin typeface="Arial" charset="0"/>
            </a:endParaRPr>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8A538490-9192-4291-90BA-4B638EC8E3AD}"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7</a:t>
            </a:fld>
            <a:endParaRPr lang="en-GB" altLang="en-US" sz="1200">
              <a:solidFill>
                <a:prstClr val="black"/>
              </a:solidFill>
              <a:latin typeface="Arial" charset="0"/>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8A538490-9192-4291-90BA-4B638EC8E3AD}"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8</a:t>
            </a:fld>
            <a:endParaRPr lang="en-GB" altLang="en-US" sz="1200">
              <a:solidFill>
                <a:prstClr val="black"/>
              </a:solidFill>
              <a:latin typeface="Arial" charset="0"/>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r>
              <a:rPr lang="en-GB" altLang="en-US" sz="1200">
                <a:solidFill>
                  <a:prstClr val="black"/>
                </a:solidFill>
                <a:latin typeface="Arial" charset="0"/>
              </a:rPr>
              <a:t>ADEMA 3rd six-monthly meeting (mid term review). Presentation by MRSL.</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1pPr>
            <a:lvl2pPr marL="711152" indent="-273520"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2pPr>
            <a:lvl3pPr marL="1094080"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3pPr>
            <a:lvl4pPr marL="1531711"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4pPr>
            <a:lvl5pPr marL="1969343" indent="-218816" defTabSz="922370" eaLnBrk="0"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5pPr>
            <a:lvl6pPr marL="2406975"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6pPr>
            <a:lvl7pPr marL="2844607"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7pPr>
            <a:lvl8pPr marL="3282239"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8pPr>
            <a:lvl9pPr marL="3719871" indent="-218816" defTabSz="922370" eaLnBrk="0" fontAlgn="base" hangingPunct="0">
              <a:lnSpc>
                <a:spcPct val="80000"/>
              </a:lnSpc>
              <a:spcBef>
                <a:spcPct val="40000"/>
              </a:spcBef>
              <a:spcAft>
                <a:spcPct val="30000"/>
              </a:spcAft>
              <a:buClr>
                <a:schemeClr val="hlink"/>
              </a:buClr>
              <a:buSzPct val="70000"/>
              <a:buFont typeface="Wingdings" pitchFamily="2" charset="2"/>
              <a:buChar char="n"/>
              <a:defRPr sz="2700">
                <a:solidFill>
                  <a:srgbClr val="FFFFCC"/>
                </a:solidFill>
                <a:latin typeface="Trebuchet MS" pitchFamily="34" charset="0"/>
                <a:cs typeface="Arial" charset="0"/>
              </a:defRPr>
            </a:lvl9pPr>
          </a:lstStyle>
          <a:p>
            <a:pPr eaLnBrk="1" hangingPunct="1">
              <a:lnSpc>
                <a:spcPct val="100000"/>
              </a:lnSpc>
              <a:spcBef>
                <a:spcPct val="0"/>
              </a:spcBef>
              <a:spcAft>
                <a:spcPct val="0"/>
              </a:spcAft>
              <a:buClrTx/>
              <a:buSzTx/>
              <a:buFontTx/>
              <a:buNone/>
            </a:pPr>
            <a:fld id="{8A538490-9192-4291-90BA-4B638EC8E3AD}" type="slidenum">
              <a:rPr lang="en-GB" altLang="en-US" sz="1200">
                <a:solidFill>
                  <a:prstClr val="black"/>
                </a:solidFill>
                <a:latin typeface="Arial" charset="0"/>
              </a:rPr>
              <a:pPr eaLnBrk="1" hangingPunct="1">
                <a:lnSpc>
                  <a:spcPct val="100000"/>
                </a:lnSpc>
                <a:spcBef>
                  <a:spcPct val="0"/>
                </a:spcBef>
                <a:spcAft>
                  <a:spcPct val="0"/>
                </a:spcAft>
                <a:buClrTx/>
                <a:buSzTx/>
                <a:buFontTx/>
                <a:buNone/>
              </a:pPr>
              <a:t>9</a:t>
            </a:fld>
            <a:endParaRPr lang="en-GB" altLang="en-US" sz="1200">
              <a:solidFill>
                <a:prstClr val="black"/>
              </a:solidFill>
              <a:latin typeface="Arial" charset="0"/>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Moonlight title.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9302"/>
          </a:xfrm>
          <a:prstGeom prst="rect">
            <a:avLst/>
          </a:prstGeom>
        </p:spPr>
      </p:pic>
      <p:sp>
        <p:nvSpPr>
          <p:cNvPr id="2" name="Title 1"/>
          <p:cNvSpPr>
            <a:spLocks noGrp="1"/>
          </p:cNvSpPr>
          <p:nvPr>
            <p:ph type="ctrTitle"/>
          </p:nvPr>
        </p:nvSpPr>
        <p:spPr>
          <a:xfrm>
            <a:off x="762000" y="1752600"/>
            <a:ext cx="5410200" cy="1801906"/>
          </a:xfrm>
        </p:spPr>
        <p:txBody>
          <a:bodyPr vert="horz" lIns="91440" tIns="45720" rIns="91440" bIns="45720" rtlCol="0" anchor="b" anchorCtr="0">
            <a:normAutofit/>
          </a:bodyPr>
          <a:lstStyle>
            <a:lvl1pPr algn="l"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447800" y="3733800"/>
            <a:ext cx="4724400" cy="1676400"/>
          </a:xfrm>
        </p:spPr>
        <p:txBody>
          <a:bodyPr>
            <a:normAutofit/>
          </a:bodyPr>
          <a:lstStyle>
            <a:lvl1pPr marL="0" indent="0" algn="l">
              <a:buNone/>
              <a:defRPr sz="2200" kern="1200">
                <a:gradFill>
                  <a:gsLst>
                    <a:gs pos="0">
                      <a:schemeClr val="bg1"/>
                    </a:gs>
                    <a:gs pos="90000">
                      <a:schemeClr val="bg2">
                        <a:lumMod val="90000"/>
                      </a:schemeClr>
                    </a:gs>
                  </a:gsLst>
                  <a:lin ang="5400000" scaled="0"/>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858000" y="6347908"/>
            <a:ext cx="2133600" cy="182880"/>
          </a:xfrm>
        </p:spPr>
        <p:txBody>
          <a:bodyPr/>
          <a:lstStyle>
            <a:lvl1pPr algn="r">
              <a:defRPr>
                <a:solidFill>
                  <a:schemeClr val="bg2"/>
                </a:solidFill>
              </a:defRPr>
            </a:lvl1pPr>
          </a:lstStyle>
          <a:p>
            <a:pPr>
              <a:buClr>
                <a:srgbClr val="3ECCED"/>
              </a:buClr>
            </a:pPr>
            <a:endParaRPr lang="en-GB">
              <a:solidFill>
                <a:srgbClr val="D1E1E3"/>
              </a:solidFill>
            </a:endParaRPr>
          </a:p>
        </p:txBody>
      </p:sp>
      <p:sp>
        <p:nvSpPr>
          <p:cNvPr id="5" name="Footer Placeholder 4"/>
          <p:cNvSpPr>
            <a:spLocks noGrp="1"/>
          </p:cNvSpPr>
          <p:nvPr>
            <p:ph type="ftr" sz="quarter" idx="11"/>
          </p:nvPr>
        </p:nvSpPr>
        <p:spPr>
          <a:xfrm>
            <a:off x="6096000" y="6544234"/>
            <a:ext cx="2895600" cy="182880"/>
          </a:xfrm>
        </p:spPr>
        <p:txBody>
          <a:bodyPr/>
          <a:lstStyle>
            <a:lvl1pPr algn="r">
              <a:defRPr>
                <a:solidFill>
                  <a:schemeClr val="bg2"/>
                </a:solidFill>
              </a:defRPr>
            </a:lvl1pPr>
          </a:lstStyle>
          <a:p>
            <a:pPr>
              <a:buClr>
                <a:srgbClr val="3ECCED"/>
              </a:buClr>
            </a:pPr>
            <a:endParaRPr lang="en-GB">
              <a:solidFill>
                <a:srgbClr val="D1E1E3"/>
              </a:solidFill>
            </a:endParaRPr>
          </a:p>
        </p:txBody>
      </p:sp>
      <p:sp>
        <p:nvSpPr>
          <p:cNvPr id="6" name="Slide Number Placeholder 5"/>
          <p:cNvSpPr>
            <a:spLocks noGrp="1"/>
          </p:cNvSpPr>
          <p:nvPr>
            <p:ph type="sldNum" sz="quarter" idx="12"/>
          </p:nvPr>
        </p:nvSpPr>
        <p:spPr>
          <a:xfrm>
            <a:off x="228600" y="6511960"/>
            <a:ext cx="1066800" cy="215154"/>
          </a:xfrm>
        </p:spPr>
        <p:txBody>
          <a:bodyPr/>
          <a:lstStyle>
            <a:lvl1pPr>
              <a:defRPr>
                <a:solidFill>
                  <a:schemeClr val="bg2"/>
                </a:solidFill>
              </a:defRPr>
            </a:lvl1pPr>
          </a:lstStyle>
          <a:p>
            <a:pPr>
              <a:buClr>
                <a:srgbClr val="3ECCED"/>
              </a:buClr>
            </a:pPr>
            <a:fld id="{51AE7AA2-CCAB-4157-9CFF-507C9D0D5B42}" type="slidenum">
              <a:rPr lang="en-GB" smtClean="0">
                <a:solidFill>
                  <a:srgbClr val="D1E1E3"/>
                </a:solidFill>
              </a:rPr>
              <a:pPr>
                <a:buClr>
                  <a:srgbClr val="3ECCED"/>
                </a:buClr>
              </a:pPr>
              <a:t>‹#›</a:t>
            </a:fld>
            <a:endParaRPr lang="en-GB">
              <a:solidFill>
                <a:srgbClr val="D1E1E3"/>
              </a:solidFill>
            </a:endParaRPr>
          </a:p>
        </p:txBody>
      </p:sp>
    </p:spTree>
    <p:extLst>
      <p:ext uri="{BB962C8B-B14F-4D97-AF65-F5344CB8AC3E}">
        <p14:creationId xmlns:p14="http://schemas.microsoft.com/office/powerpoint/2010/main" val="20257367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976438" y="1981201"/>
            <a:ext cx="5325315" cy="3841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5" name="Footer Placeholder 4"/>
          <p:cNvSpPr>
            <a:spLocks noGrp="1"/>
          </p:cNvSpPr>
          <p:nvPr>
            <p:ph type="ftr" sz="quarter" idx="11"/>
          </p:nvPr>
        </p:nvSpPr>
        <p:spPr/>
        <p:txBody>
          <a:bodyPr/>
          <a:lstStyle/>
          <a:p>
            <a:pPr>
              <a:buClr>
                <a:srgbClr val="3ECCED"/>
              </a:buClr>
            </a:pPr>
            <a:r>
              <a:rPr lang="en-GB" smtClean="0">
                <a:solidFill>
                  <a:srgbClr val="D1E1E3"/>
                </a:solidFill>
              </a:rPr>
              <a:t>– </a:t>
            </a:r>
            <a:fld id="{B8FDABC4-E67D-4451-9897-D3EF1BC5F4AD}"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6" name="Slide Number Placeholder 5"/>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43921319"/>
      </p:ext>
    </p:extLst>
  </p:cSld>
  <p:clrMapOvr>
    <a:masterClrMapping/>
  </p:clrMapOvr>
  <p:transition spd="slow">
    <p:cover dir="r"/>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976438" y="1981201"/>
            <a:ext cx="5325315" cy="3841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098BE816-F9C8-477D-81EC-D2AA0F06504E}"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E5B77C2C-6BEC-4110-9074-A48BA027DCC7}"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696624E4-19DA-4D75-B8F5-1D06EFBF725F}"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598209524"/>
      </p:ext>
    </p:extLst>
  </p:cSld>
  <p:clrMapOvr>
    <a:masterClrMapping/>
  </p:clrMapOvr>
  <p:transition spd="slow">
    <p:cover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93751"/>
            <a:ext cx="1371600" cy="5041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976438" y="793751"/>
            <a:ext cx="4500562" cy="5041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BCFADF8E-336B-4357-BA2D-6839CFC0CE7F}"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7B0CAB5-B55E-4048-8A42-7DAA18872C42}"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8CAEAEF6-06CB-4FAC-B77E-E3D23DB39B15}"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947085178"/>
      </p:ext>
    </p:extLst>
  </p:cSld>
  <p:clrMapOvr>
    <a:masterClrMapping/>
  </p:clrMapOvr>
  <p:transition spd="slow">
    <p:cover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E12717F-FA3C-4292-A5C6-AC190AAA546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5879340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941CE7C-144D-4287-9700-4D3ACEBA2D3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202066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82593A-A483-4DC2-89E3-BF828BA5EF5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0878760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979CAD3-7B1B-4DAF-80E3-AAC622897CC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11837835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97FECF1-351C-4C4E-BA93-772CB4E2333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7125998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D05263E-CA24-4DE8-9E62-85D2A711F92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32099469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2EC0F63-392F-4737-AEBF-B4C16E3E4B1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81547253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1F6C5B-3094-41A5-B915-1E7923F15D3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70617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93751"/>
            <a:ext cx="1371600" cy="5041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976438" y="793751"/>
            <a:ext cx="4500562" cy="5041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5" name="Footer Placeholder 4"/>
          <p:cNvSpPr>
            <a:spLocks noGrp="1"/>
          </p:cNvSpPr>
          <p:nvPr>
            <p:ph type="ftr" sz="quarter" idx="11"/>
          </p:nvPr>
        </p:nvSpPr>
        <p:spPr/>
        <p:txBody>
          <a:bodyPr/>
          <a:lstStyle/>
          <a:p>
            <a:pPr>
              <a:buClr>
                <a:srgbClr val="3ECCED"/>
              </a:buClr>
            </a:pPr>
            <a:r>
              <a:rPr lang="en-GB" smtClean="0">
                <a:solidFill>
                  <a:srgbClr val="D1E1E3"/>
                </a:solidFill>
              </a:rPr>
              <a:t>– </a:t>
            </a:r>
            <a:fld id="{BFC654A0-7CDF-429A-9085-E151ED6C0CC4}"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6" name="Slide Number Placeholder 5"/>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2126776432"/>
      </p:ext>
    </p:extLst>
  </p:cSld>
  <p:clrMapOvr>
    <a:masterClrMapping/>
  </p:clrMapOvr>
  <p:transition spd="slow">
    <p:cover dir="r"/>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95DA780-DDCA-40FD-9D78-98D4738889B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118587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4DC001-EB41-41F0-9833-C9332F6A050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732209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45C97E6-CA89-4390-9BFB-E91F7C10831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099454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oonlight title.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1752600"/>
            <a:ext cx="5410200" cy="1801906"/>
          </a:xfrm>
        </p:spPr>
        <p:txBody>
          <a:bodyPr anchor="b" anchorCtr="0"/>
          <a:lstStyle>
            <a:lvl1pPr algn="l"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447800" y="3733800"/>
            <a:ext cx="4724400" cy="1676400"/>
          </a:xfrm>
        </p:spPr>
        <p:txBody>
          <a:bodyPr/>
          <a:lstStyle>
            <a:lvl1pPr marL="0" indent="0" algn="l">
              <a:buNone/>
              <a:defRPr sz="2200" kern="1200">
                <a:gradFill>
                  <a:gsLst>
                    <a:gs pos="0">
                      <a:schemeClr val="bg1"/>
                    </a:gs>
                    <a:gs pos="90000">
                      <a:schemeClr val="bg2">
                        <a:lumMod val="90000"/>
                      </a:schemeClr>
                    </a:gs>
                  </a:gsLst>
                  <a:lin ang="5400000" scaled="0"/>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Date Placeholder 3"/>
          <p:cNvSpPr>
            <a:spLocks noGrp="1"/>
          </p:cNvSpPr>
          <p:nvPr>
            <p:ph type="dt" sz="half" idx="10"/>
          </p:nvPr>
        </p:nvSpPr>
        <p:spPr>
          <a:xfrm>
            <a:off x="6858000" y="6348413"/>
            <a:ext cx="2133600" cy="182562"/>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6" name="Footer Placeholder 4"/>
          <p:cNvSpPr>
            <a:spLocks noGrp="1"/>
          </p:cNvSpPr>
          <p:nvPr>
            <p:ph type="ftr" sz="quarter" idx="11"/>
          </p:nvPr>
        </p:nvSpPr>
        <p:spPr>
          <a:xfrm>
            <a:off x="6096000" y="6543675"/>
            <a:ext cx="2895600" cy="184150"/>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7" name="Slide Number Placeholder 5"/>
          <p:cNvSpPr>
            <a:spLocks noGrp="1"/>
          </p:cNvSpPr>
          <p:nvPr>
            <p:ph type="sldNum" sz="quarter" idx="12"/>
          </p:nvPr>
        </p:nvSpPr>
        <p:spPr>
          <a:xfrm>
            <a:off x="228600" y="6511925"/>
            <a:ext cx="1066800" cy="215900"/>
          </a:xfrm>
        </p:spPr>
        <p:txBody>
          <a:bodyPr/>
          <a:lstStyle>
            <a:lvl1pPr>
              <a:defRPr smtClean="0">
                <a:solidFill>
                  <a:schemeClr val="bg2"/>
                </a:solidFill>
              </a:defRPr>
            </a:lvl1pPr>
          </a:lstStyle>
          <a:p>
            <a:pPr>
              <a:buClr>
                <a:srgbClr val="3ECCED"/>
              </a:buClr>
              <a:defRPr/>
            </a:pPr>
            <a:fld id="{CDFD443E-F3D6-48AE-844D-D8CC459D677A}" type="slidenum">
              <a:rPr lang="en-GB">
                <a:solidFill>
                  <a:srgbClr val="D1E1E3"/>
                </a:solidFill>
              </a:rPr>
              <a:pPr>
                <a:buClr>
                  <a:srgbClr val="3ECCED"/>
                </a:buClr>
                <a:defRPr/>
              </a:pPr>
              <a:t>‹#›</a:t>
            </a:fld>
            <a:endParaRPr lang="en-GB">
              <a:solidFill>
                <a:srgbClr val="D1E1E3"/>
              </a:solidFill>
            </a:endParaRPr>
          </a:p>
        </p:txBody>
      </p:sp>
    </p:spTree>
    <p:extLst>
      <p:ext uri="{BB962C8B-B14F-4D97-AF65-F5344CB8AC3E}">
        <p14:creationId xmlns:p14="http://schemas.microsoft.com/office/powerpoint/2010/main" val="423060359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3BFD4901-C05E-4BB0-8400-35D966A000DD}"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B7CAC81-F939-49FF-818A-0421FD08D393}"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56931132-3A96-480B-9C79-0118F80825FE}"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353086030"/>
      </p:ext>
    </p:extLst>
  </p:cSld>
  <p:clrMapOvr>
    <a:masterClrMapping/>
  </p:clrMapOvr>
  <p:transition spd="slow">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8" descr="moonlight section.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2438400"/>
            <a:ext cx="7772400" cy="1362075"/>
          </a:xfrm>
        </p:spPr>
        <p:txBody>
          <a:bodyPr anchor="b" anchorCtr="0"/>
          <a:lstStyle>
            <a:lvl1pPr algn="ctr"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886200"/>
            <a:ext cx="7772400" cy="941294"/>
          </a:xfrm>
        </p:spPr>
        <p:txBody>
          <a:bodyPr anchor="t" anchorCtr="0"/>
          <a:lstStyle>
            <a:lvl1pPr marL="0" indent="0" algn="ctr">
              <a:buNone/>
              <a:defRPr sz="2000" kern="1200">
                <a:gradFill>
                  <a:gsLst>
                    <a:gs pos="0">
                      <a:schemeClr val="bg1"/>
                    </a:gs>
                    <a:gs pos="90000">
                      <a:schemeClr val="bg2">
                        <a:lumMod val="90000"/>
                      </a:schemeClr>
                    </a:gs>
                  </a:gsLst>
                  <a:lin ang="5400000" scaled="0"/>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buClr>
                <a:srgbClr val="3ECCED"/>
              </a:buClr>
              <a:defRPr/>
            </a:pPr>
            <a:fld id="{7FC93B6A-8997-48FA-B7EC-2305F0FEF796}" type="datetimeFigureOut">
              <a:rPr lang="en-US">
                <a:solidFill>
                  <a:srgbClr val="D1E1E3"/>
                </a:solidFill>
              </a:rPr>
              <a:pPr>
                <a:buClr>
                  <a:srgbClr val="3ECCED"/>
                </a:buClr>
                <a:defRPr/>
              </a:pPr>
              <a:t>8/6/2013</a:t>
            </a:fld>
            <a:endParaRPr lang="en-US">
              <a:solidFill>
                <a:srgbClr val="D1E1E3"/>
              </a:solidFill>
            </a:endParaRPr>
          </a:p>
        </p:txBody>
      </p:sp>
      <p:sp>
        <p:nvSpPr>
          <p:cNvPr id="6"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F7A2F7F-BF76-49C7-A811-64909CCDBB18}" type="slidenum">
              <a:rPr lang="en-GB">
                <a:solidFill>
                  <a:srgbClr val="D1E1E3"/>
                </a:solidFill>
              </a:rPr>
              <a:pPr>
                <a:buClr>
                  <a:srgbClr val="3ECCED"/>
                </a:buClr>
                <a:defRPr/>
              </a:pPr>
              <a:t>‹#›</a:t>
            </a:fld>
            <a:r>
              <a:rPr lang="en-GB">
                <a:solidFill>
                  <a:srgbClr val="D1E1E3"/>
                </a:solidFill>
              </a:rPr>
              <a:t>/15 –</a:t>
            </a:r>
          </a:p>
        </p:txBody>
      </p:sp>
      <p:sp>
        <p:nvSpPr>
          <p:cNvPr id="7" name="Slide Number Placeholder 5"/>
          <p:cNvSpPr>
            <a:spLocks noGrp="1"/>
          </p:cNvSpPr>
          <p:nvPr>
            <p:ph type="sldNum" sz="quarter" idx="12"/>
          </p:nvPr>
        </p:nvSpPr>
        <p:spPr/>
        <p:txBody>
          <a:bodyPr/>
          <a:lstStyle>
            <a:lvl1pPr>
              <a:defRPr/>
            </a:lvl1pPr>
          </a:lstStyle>
          <a:p>
            <a:pPr>
              <a:buClr>
                <a:srgbClr val="3ECCED"/>
              </a:buClr>
              <a:defRPr/>
            </a:pPr>
            <a:fld id="{29D133B5-78D3-4F56-84CB-657E15650676}"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3583922295"/>
      </p:ext>
    </p:extLst>
  </p:cSld>
  <p:clrMapOvr>
    <a:overrideClrMapping bg1="lt1" tx1="dk1" bg2="lt2" tx2="dk2" accent1="accent1" accent2="accent2" accent3="accent3" accent4="accent4" accent5="accent5" accent6="accent6" hlink="hlink" folHlink="folHlink"/>
  </p:clrMapOvr>
  <p:transition spd="slow">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p>
            <a:r>
              <a:rPr lang="en-US" smtClean="0"/>
              <a:t>Click to edit Master title style</a:t>
            </a:r>
            <a:endParaRPr/>
          </a:p>
        </p:txBody>
      </p:sp>
      <p:sp>
        <p:nvSpPr>
          <p:cNvPr id="3" name="Content Placeholder 2"/>
          <p:cNvSpPr>
            <a:spLocks noGrp="1"/>
          </p:cNvSpPr>
          <p:nvPr>
            <p:ph sz="half" idx="1"/>
          </p:nvPr>
        </p:nvSpPr>
        <p:spPr>
          <a:xfrm>
            <a:off x="1976438" y="2003425"/>
            <a:ext cx="2971800" cy="3832226"/>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03425"/>
            <a:ext cx="2971800" cy="3832225"/>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buClr>
                <a:srgbClr val="3ECCED"/>
              </a:buClr>
              <a:defRPr/>
            </a:pPr>
            <a:fld id="{5015617A-FD86-498E-A1CD-011162728EE7}"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51E66087-7AE5-4F96-8F5D-B32D3A2B233C}"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4E565475-BE73-4647-8459-1F550E6E91A2}"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463048646"/>
      </p:ext>
    </p:extLst>
  </p:cSld>
  <p:clrMapOvr>
    <a:masterClrMapping/>
  </p:clrMapOvr>
  <p:transition spd="slow">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981200"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81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199"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6"/>
          <p:cNvSpPr>
            <a:spLocks noGrp="1"/>
          </p:cNvSpPr>
          <p:nvPr>
            <p:ph type="dt" sz="half" idx="10"/>
          </p:nvPr>
        </p:nvSpPr>
        <p:spPr/>
        <p:txBody>
          <a:bodyPr/>
          <a:lstStyle>
            <a:lvl1pPr>
              <a:defRPr/>
            </a:lvl1pPr>
          </a:lstStyle>
          <a:p>
            <a:pPr>
              <a:buClr>
                <a:srgbClr val="3ECCED"/>
              </a:buClr>
              <a:defRPr/>
            </a:pPr>
            <a:fld id="{8775E801-1937-4EE6-AE6F-6F2EAA94A6A1}" type="datetimeFigureOut">
              <a:rPr lang="en-US">
                <a:solidFill>
                  <a:srgbClr val="D1E1E3"/>
                </a:solidFill>
              </a:rPr>
              <a:pPr>
                <a:buClr>
                  <a:srgbClr val="3ECCED"/>
                </a:buClr>
                <a:defRPr/>
              </a:pPr>
              <a:t>8/6/2013</a:t>
            </a:fld>
            <a:endParaRPr lang="en-US">
              <a:solidFill>
                <a:srgbClr val="D1E1E3"/>
              </a:solidFill>
            </a:endParaRPr>
          </a:p>
        </p:txBody>
      </p:sp>
      <p:sp>
        <p:nvSpPr>
          <p:cNvPr id="9" name="Footer Placeholder 7"/>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B0862DE7-5CA2-44B1-A2E6-0A24348F8124}" type="slidenum">
              <a:rPr lang="en-GB">
                <a:solidFill>
                  <a:srgbClr val="D1E1E3"/>
                </a:solidFill>
              </a:rPr>
              <a:pPr>
                <a:buClr>
                  <a:srgbClr val="3ECCED"/>
                </a:buClr>
                <a:defRPr/>
              </a:pPr>
              <a:t>‹#›</a:t>
            </a:fld>
            <a:r>
              <a:rPr lang="en-GB">
                <a:solidFill>
                  <a:srgbClr val="D1E1E3"/>
                </a:solidFill>
              </a:rPr>
              <a:t>/15 –</a:t>
            </a:r>
          </a:p>
        </p:txBody>
      </p:sp>
      <p:sp>
        <p:nvSpPr>
          <p:cNvPr id="10" name="Slide Number Placeholder 8"/>
          <p:cNvSpPr>
            <a:spLocks noGrp="1"/>
          </p:cNvSpPr>
          <p:nvPr>
            <p:ph type="sldNum" sz="quarter" idx="12"/>
          </p:nvPr>
        </p:nvSpPr>
        <p:spPr/>
        <p:txBody>
          <a:bodyPr/>
          <a:lstStyle>
            <a:lvl1pPr>
              <a:defRPr/>
            </a:lvl1pPr>
          </a:lstStyle>
          <a:p>
            <a:pPr>
              <a:buClr>
                <a:srgbClr val="3ECCED"/>
              </a:buClr>
              <a:defRPr/>
            </a:pPr>
            <a:fld id="{1EA311EE-0F91-4BDB-8081-E0BC6F00166F}"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803490570"/>
      </p:ext>
    </p:extLst>
  </p:cSld>
  <p:clrMapOvr>
    <a:masterClrMapping/>
  </p:clrMapOvr>
  <p:transition spd="slow">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lvl1pPr>
              <a:defRPr/>
            </a:lvl1pPr>
          </a:lstStyle>
          <a:p>
            <a:pPr>
              <a:buClr>
                <a:srgbClr val="3ECCED"/>
              </a:buClr>
              <a:defRPr/>
            </a:pPr>
            <a:fld id="{D88500C8-1E07-4B06-83E0-10D2DD5FD35A}" type="datetimeFigureOut">
              <a:rPr lang="en-US">
                <a:solidFill>
                  <a:srgbClr val="D1E1E3"/>
                </a:solidFill>
              </a:rPr>
              <a:pPr>
                <a:buClr>
                  <a:srgbClr val="3ECCED"/>
                </a:buClr>
                <a:defRPr/>
              </a:pPr>
              <a:t>8/6/2013</a:t>
            </a:fld>
            <a:endParaRPr lang="en-US">
              <a:solidFill>
                <a:srgbClr val="D1E1E3"/>
              </a:solidFill>
            </a:endParaRPr>
          </a:p>
        </p:txBody>
      </p:sp>
      <p:sp>
        <p:nvSpPr>
          <p:cNvPr id="4" name="Footer Placeholder 3"/>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CE0DEF7C-B6B1-4DBA-8AE2-8F13B8493140}" type="slidenum">
              <a:rPr lang="en-GB">
                <a:solidFill>
                  <a:srgbClr val="D1E1E3"/>
                </a:solidFill>
              </a:rPr>
              <a:pPr>
                <a:buClr>
                  <a:srgbClr val="3ECCED"/>
                </a:buClr>
                <a:defRPr/>
              </a:pPr>
              <a:t>‹#›</a:t>
            </a:fld>
            <a:r>
              <a:rPr lang="en-GB">
                <a:solidFill>
                  <a:srgbClr val="D1E1E3"/>
                </a:solidFill>
              </a:rPr>
              <a:t>/15 –</a:t>
            </a:r>
          </a:p>
        </p:txBody>
      </p:sp>
      <p:sp>
        <p:nvSpPr>
          <p:cNvPr id="5" name="Slide Number Placeholder 4"/>
          <p:cNvSpPr>
            <a:spLocks noGrp="1"/>
          </p:cNvSpPr>
          <p:nvPr>
            <p:ph type="sldNum" sz="quarter" idx="12"/>
          </p:nvPr>
        </p:nvSpPr>
        <p:spPr/>
        <p:txBody>
          <a:bodyPr/>
          <a:lstStyle>
            <a:lvl1pPr>
              <a:defRPr/>
            </a:lvl1pPr>
          </a:lstStyle>
          <a:p>
            <a:pPr>
              <a:buClr>
                <a:srgbClr val="3ECCED"/>
              </a:buClr>
              <a:defRPr/>
            </a:pPr>
            <a:fld id="{D0D2F037-BE8F-42F6-B6E1-07072BACD89A}"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908580693"/>
      </p:ext>
    </p:extLst>
  </p:cSld>
  <p:clrMapOvr>
    <a:masterClrMapping/>
  </p:clrMapOvr>
  <p:transition spd="slow">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buClr>
                <a:srgbClr val="3ECCED"/>
              </a:buClr>
              <a:defRPr/>
            </a:pPr>
            <a:fld id="{F86ECA21-409F-4359-80DC-1D302352CF6B}" type="datetimeFigureOut">
              <a:rPr lang="en-US">
                <a:solidFill>
                  <a:srgbClr val="D1E1E3"/>
                </a:solidFill>
              </a:rPr>
              <a:pPr>
                <a:buClr>
                  <a:srgbClr val="3ECCED"/>
                </a:buClr>
                <a:defRPr/>
              </a:pPr>
              <a:t>8/6/2013</a:t>
            </a:fld>
            <a:endParaRPr lang="en-US">
              <a:solidFill>
                <a:srgbClr val="D1E1E3"/>
              </a:solidFill>
            </a:endParaRPr>
          </a:p>
        </p:txBody>
      </p:sp>
      <p:sp>
        <p:nvSpPr>
          <p:cNvPr id="3" name="Footer Placeholder 2"/>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DC143A5B-5405-4270-8686-F5D8631FCCAD}" type="slidenum">
              <a:rPr lang="en-GB">
                <a:solidFill>
                  <a:srgbClr val="D1E1E3"/>
                </a:solidFill>
              </a:rPr>
              <a:pPr>
                <a:buClr>
                  <a:srgbClr val="3ECCED"/>
                </a:buClr>
                <a:defRPr/>
              </a:pPr>
              <a:t>‹#›</a:t>
            </a:fld>
            <a:r>
              <a:rPr lang="en-GB">
                <a:solidFill>
                  <a:srgbClr val="D1E1E3"/>
                </a:solidFill>
              </a:rPr>
              <a:t>/15 –</a:t>
            </a:r>
          </a:p>
        </p:txBody>
      </p:sp>
      <p:sp>
        <p:nvSpPr>
          <p:cNvPr id="4" name="Slide Number Placeholder 3"/>
          <p:cNvSpPr>
            <a:spLocks noGrp="1"/>
          </p:cNvSpPr>
          <p:nvPr>
            <p:ph type="sldNum" sz="quarter" idx="12"/>
          </p:nvPr>
        </p:nvSpPr>
        <p:spPr/>
        <p:txBody>
          <a:bodyPr/>
          <a:lstStyle>
            <a:lvl1pPr>
              <a:defRPr/>
            </a:lvl1pPr>
          </a:lstStyle>
          <a:p>
            <a:pPr>
              <a:buClr>
                <a:srgbClr val="3ECCED"/>
              </a:buClr>
              <a:defRPr/>
            </a:pPr>
            <a:fld id="{34A2CBB9-21EE-48E0-A765-07A042AD4DC5}"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3335212301"/>
      </p:ext>
    </p:extLst>
  </p:cSld>
  <p:clrMapOvr>
    <a:masterClrMapping/>
  </p:clrMapOvr>
  <p:transition spd="slow">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1752" y="1033272"/>
            <a:ext cx="1298448" cy="2624328"/>
          </a:xfrm>
        </p:spPr>
        <p:txBody>
          <a:bodyPr anchor="t" anchorCtr="0"/>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2133600" y="1371600"/>
            <a:ext cx="4953000" cy="3886200"/>
          </a:xfrm>
        </p:spPr>
        <p:txBody>
          <a:bodyPr/>
          <a:lstStyle>
            <a:lvl1pPr>
              <a:defRPr sz="2000"/>
            </a:lvl1pPr>
            <a:lvl2pPr>
              <a:defRPr sz="1800"/>
            </a:lvl2pPr>
            <a:lvl3pPr>
              <a:defRPr sz="1800"/>
            </a:lvl3pPr>
            <a:lvl4pPr>
              <a:defRPr sz="1800"/>
            </a:lvl4pPr>
            <a:lvl5pPr>
              <a:defRPr sz="1800"/>
            </a:lvl5pPr>
            <a:lvl6pPr>
              <a:defRPr sz="180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127248" y="5486400"/>
            <a:ext cx="4498848" cy="758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FB702A07-D6AD-42AD-8D73-D6E243A6AAD5}"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1EE1FD22-53BF-4A1C-B4C0-C5082FA1E426}"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4B97ADE8-C05F-48F7-9822-AAF2F85EBA6B}"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4150261527"/>
      </p:ext>
    </p:extLst>
  </p:cSld>
  <p:clrMapOvr>
    <a:masterClrMapping/>
  </p:clrMapOvr>
  <p:transition spd="slow">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5" name="Footer Placeholder 4"/>
          <p:cNvSpPr>
            <a:spLocks noGrp="1"/>
          </p:cNvSpPr>
          <p:nvPr>
            <p:ph type="ftr" sz="quarter" idx="11"/>
          </p:nvPr>
        </p:nvSpPr>
        <p:spPr/>
        <p:txBody>
          <a:bodyPr/>
          <a:lstStyle/>
          <a:p>
            <a:pPr>
              <a:buClr>
                <a:srgbClr val="3ECCED"/>
              </a:buClr>
            </a:pPr>
            <a:r>
              <a:rPr lang="en-GB" smtClean="0">
                <a:solidFill>
                  <a:srgbClr val="D1E1E3"/>
                </a:solidFill>
              </a:rPr>
              <a:t>– </a:t>
            </a:r>
            <a:fld id="{C8149E1D-98EC-4E34-961E-9800C06EDBFC}"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6" name="Slide Number Placeholder 5"/>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408703523"/>
      </p:ext>
    </p:extLst>
  </p:cSld>
  <p:clrMapOvr>
    <a:masterClrMapping/>
  </p:clrMapOvr>
  <p:transition spd="slow">
    <p:cover dir="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4800" y="1033462"/>
            <a:ext cx="1295400" cy="2624138"/>
          </a:xfrm>
        </p:spPr>
        <p:txBody>
          <a:bodyPr anchor="t" anchorCtr="0"/>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1905000" y="914400"/>
            <a:ext cx="5486400" cy="4495800"/>
          </a:xfrm>
          <a:prstGeom prst="ellipse">
            <a:avLst/>
          </a:prstGeom>
          <a:effectLst>
            <a:innerShdw blurRad="254000">
              <a:schemeClr val="tx1"/>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3124200" y="5486400"/>
            <a:ext cx="44958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2CFDF39F-A5C5-48F5-93BF-362312D9998F}" type="datetimeFigureOut">
              <a:rPr lang="en-US">
                <a:solidFill>
                  <a:srgbClr val="D1E1E3"/>
                </a:solidFill>
              </a:rPr>
              <a:pPr>
                <a:buClr>
                  <a:srgbClr val="3ECCED"/>
                </a:buClr>
                <a:defRPr/>
              </a:pPr>
              <a:t>8/6/2013</a:t>
            </a:fld>
            <a:endParaRPr lang="en-US">
              <a:solidFill>
                <a:prstClr val="black"/>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D05C8752-FD87-459E-ADAE-0ED75EE24329}"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1851AFF1-32D9-4DB9-B75B-754EAE22A331}" type="slidenum">
              <a:rPr lang="en-US">
                <a:solidFill>
                  <a:srgbClr val="D1E1E3"/>
                </a:solidFill>
              </a:rPr>
              <a:pPr>
                <a:buClr>
                  <a:srgbClr val="3ECCED"/>
                </a:buClr>
                <a:defRPr/>
              </a:pPr>
              <a:t>‹#›</a:t>
            </a:fld>
            <a:endParaRPr lang="en-US">
              <a:solidFill>
                <a:prstClr val="black"/>
              </a:solidFill>
            </a:endParaRPr>
          </a:p>
        </p:txBody>
      </p:sp>
    </p:spTree>
    <p:extLst>
      <p:ext uri="{BB962C8B-B14F-4D97-AF65-F5344CB8AC3E}">
        <p14:creationId xmlns:p14="http://schemas.microsoft.com/office/powerpoint/2010/main" val="1753741647"/>
      </p:ext>
    </p:extLst>
  </p:cSld>
  <p:clrMapOvr>
    <a:masterClrMapping/>
  </p:clrMapOvr>
  <p:transition spd="slow">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976438" y="1981201"/>
            <a:ext cx="5325315" cy="3841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5EE32704-7352-4BA0-8AA2-84CC4D9CABA6}"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EF546206-7742-4CDB-8EB5-E02E9D89EB7B}"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E821D9E6-6F05-4C88-B30F-9BAE2FDE49A1}"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051927892"/>
      </p:ext>
    </p:extLst>
  </p:cSld>
  <p:clrMapOvr>
    <a:masterClrMapping/>
  </p:clrMapOvr>
  <p:transition spd="slow">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93751"/>
            <a:ext cx="1371600" cy="5041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976438" y="793751"/>
            <a:ext cx="4500562" cy="5041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C5DDC09B-C68E-4BCA-AE1E-72F9EE4D8759}"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276D81F6-04CC-4F3A-A78A-20E14A045CFB}"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B3ABE5BE-9E79-4591-8E06-5E452484FF96}"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935732236"/>
      </p:ext>
    </p:extLst>
  </p:cSld>
  <p:clrMapOvr>
    <a:masterClrMapping/>
  </p:clrMapOvr>
  <p:transition spd="slow">
    <p:cover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oonlight title.png"/>
          <p:cNvPicPr>
            <a:picLocks noChangeAspect="1"/>
          </p:cNvPicPr>
          <p:nvPr/>
        </p:nvPicPr>
        <p:blipFill>
          <a:blip r:embed="rId2" cstate="print">
            <a:extLst>
              <a:ext uri="{28A0092B-C50C-407E-A947-70E740481C1C}">
                <a14:useLocalDpi xmlns:a14="http://schemas.microsoft.com/office/drawing/2010/main" val="0"/>
              </a:ext>
            </a:extLst>
          </a:blip>
          <a:srcRect l="6766" r="4150" b="4117"/>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1752600"/>
            <a:ext cx="5410200" cy="1801906"/>
          </a:xfrm>
        </p:spPr>
        <p:txBody>
          <a:bodyPr anchor="b" anchorCtr="0"/>
          <a:lstStyle>
            <a:lvl1pPr algn="l"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447800" y="3733800"/>
            <a:ext cx="4724400" cy="1676400"/>
          </a:xfrm>
        </p:spPr>
        <p:txBody>
          <a:bodyPr/>
          <a:lstStyle>
            <a:lvl1pPr marL="0" indent="0" algn="l">
              <a:buNone/>
              <a:defRPr sz="2200" kern="1200">
                <a:gradFill>
                  <a:gsLst>
                    <a:gs pos="0">
                      <a:schemeClr val="bg1"/>
                    </a:gs>
                    <a:gs pos="90000">
                      <a:schemeClr val="bg2">
                        <a:lumMod val="90000"/>
                      </a:schemeClr>
                    </a:gs>
                  </a:gsLst>
                  <a:lin ang="5400000" scaled="0"/>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Date Placeholder 3"/>
          <p:cNvSpPr>
            <a:spLocks noGrp="1"/>
          </p:cNvSpPr>
          <p:nvPr>
            <p:ph type="dt" sz="half" idx="10"/>
          </p:nvPr>
        </p:nvSpPr>
        <p:spPr>
          <a:xfrm>
            <a:off x="6858000" y="6348413"/>
            <a:ext cx="2133600" cy="182562"/>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6" name="Footer Placeholder 4"/>
          <p:cNvSpPr>
            <a:spLocks noGrp="1"/>
          </p:cNvSpPr>
          <p:nvPr>
            <p:ph type="ftr" sz="quarter" idx="11"/>
          </p:nvPr>
        </p:nvSpPr>
        <p:spPr>
          <a:xfrm>
            <a:off x="6096000" y="6543675"/>
            <a:ext cx="2895600" cy="184150"/>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7" name="Slide Number Placeholder 5"/>
          <p:cNvSpPr>
            <a:spLocks noGrp="1"/>
          </p:cNvSpPr>
          <p:nvPr>
            <p:ph type="sldNum" sz="quarter" idx="12"/>
          </p:nvPr>
        </p:nvSpPr>
        <p:spPr>
          <a:xfrm>
            <a:off x="228600" y="6511925"/>
            <a:ext cx="1066800" cy="215900"/>
          </a:xfrm>
        </p:spPr>
        <p:txBody>
          <a:bodyPr/>
          <a:lstStyle>
            <a:lvl1pPr>
              <a:defRPr smtClean="0">
                <a:solidFill>
                  <a:schemeClr val="bg2"/>
                </a:solidFill>
              </a:defRPr>
            </a:lvl1pPr>
          </a:lstStyle>
          <a:p>
            <a:pPr>
              <a:buClr>
                <a:srgbClr val="3ECCED"/>
              </a:buClr>
              <a:defRPr/>
            </a:pPr>
            <a:fld id="{1BACCA01-1088-4B3A-9CC0-A934657E856E}" type="slidenum">
              <a:rPr lang="en-GB">
                <a:solidFill>
                  <a:srgbClr val="D1E1E3"/>
                </a:solidFill>
              </a:rPr>
              <a:pPr>
                <a:buClr>
                  <a:srgbClr val="3ECCED"/>
                </a:buClr>
                <a:defRPr/>
              </a:pPr>
              <a:t>‹#›</a:t>
            </a:fld>
            <a:endParaRPr lang="en-GB">
              <a:solidFill>
                <a:srgbClr val="D1E1E3"/>
              </a:solidFill>
            </a:endParaRPr>
          </a:p>
        </p:txBody>
      </p:sp>
    </p:spTree>
    <p:extLst>
      <p:ext uri="{BB962C8B-B14F-4D97-AF65-F5344CB8AC3E}">
        <p14:creationId xmlns:p14="http://schemas.microsoft.com/office/powerpoint/2010/main" val="263331205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6008171F-F566-48DB-B4CE-19C844611214}"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3B55C7FF-8AAE-4989-8337-801C0C90D7F5}"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64E6F941-3834-43A1-B741-FD1CA6B1A7AB}"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629378498"/>
      </p:ext>
    </p:extLst>
  </p:cSld>
  <p:clrMapOvr>
    <a:masterClrMapping/>
  </p:clrMapOvr>
  <p:transition spd="slow">
    <p:cover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8" descr="moonlight section.png"/>
          <p:cNvPicPr>
            <a:picLocks noChangeAspect="1"/>
          </p:cNvPicPr>
          <p:nvPr/>
        </p:nvPicPr>
        <p:blipFill>
          <a:blip r:embed="rId2" cstate="print">
            <a:extLst>
              <a:ext uri="{28A0092B-C50C-407E-A947-70E740481C1C}">
                <a14:useLocalDpi xmlns:a14="http://schemas.microsoft.com/office/drawing/2010/main" val="0"/>
              </a:ext>
            </a:extLst>
          </a:blip>
          <a:srcRect l="6389" r="4959" b="27051"/>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2438400"/>
            <a:ext cx="7772400" cy="1362075"/>
          </a:xfrm>
        </p:spPr>
        <p:txBody>
          <a:bodyPr anchor="b" anchorCtr="0"/>
          <a:lstStyle>
            <a:lvl1pPr algn="ctr"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886200"/>
            <a:ext cx="7772400" cy="941294"/>
          </a:xfrm>
        </p:spPr>
        <p:txBody>
          <a:bodyPr anchor="t" anchorCtr="0"/>
          <a:lstStyle>
            <a:lvl1pPr marL="0" indent="0" algn="ctr">
              <a:buNone/>
              <a:defRPr sz="2000" kern="1200">
                <a:gradFill>
                  <a:gsLst>
                    <a:gs pos="0">
                      <a:schemeClr val="bg1"/>
                    </a:gs>
                    <a:gs pos="90000">
                      <a:schemeClr val="bg2">
                        <a:lumMod val="90000"/>
                      </a:schemeClr>
                    </a:gs>
                  </a:gsLst>
                  <a:lin ang="5400000" scaled="0"/>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buClr>
                <a:srgbClr val="3ECCED"/>
              </a:buClr>
              <a:defRPr/>
            </a:pPr>
            <a:fld id="{62ACBFE8-C071-4CA0-8050-969484D118F0}" type="datetimeFigureOut">
              <a:rPr lang="en-US">
                <a:solidFill>
                  <a:srgbClr val="D1E1E3"/>
                </a:solidFill>
              </a:rPr>
              <a:pPr>
                <a:buClr>
                  <a:srgbClr val="3ECCED"/>
                </a:buClr>
                <a:defRPr/>
              </a:pPr>
              <a:t>8/6/2013</a:t>
            </a:fld>
            <a:endParaRPr lang="en-US">
              <a:solidFill>
                <a:srgbClr val="D1E1E3"/>
              </a:solidFill>
            </a:endParaRPr>
          </a:p>
        </p:txBody>
      </p:sp>
      <p:sp>
        <p:nvSpPr>
          <p:cNvPr id="6"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0C31EEC0-7FD9-42B1-B1CA-1EDF1684ED04}" type="slidenum">
              <a:rPr lang="en-GB">
                <a:solidFill>
                  <a:srgbClr val="D1E1E3"/>
                </a:solidFill>
              </a:rPr>
              <a:pPr>
                <a:buClr>
                  <a:srgbClr val="3ECCED"/>
                </a:buClr>
                <a:defRPr/>
              </a:pPr>
              <a:t>‹#›</a:t>
            </a:fld>
            <a:r>
              <a:rPr lang="en-GB">
                <a:solidFill>
                  <a:srgbClr val="D1E1E3"/>
                </a:solidFill>
              </a:rPr>
              <a:t>/15 –</a:t>
            </a:r>
          </a:p>
        </p:txBody>
      </p:sp>
      <p:sp>
        <p:nvSpPr>
          <p:cNvPr id="7" name="Slide Number Placeholder 5"/>
          <p:cNvSpPr>
            <a:spLocks noGrp="1"/>
          </p:cNvSpPr>
          <p:nvPr>
            <p:ph type="sldNum" sz="quarter" idx="12"/>
          </p:nvPr>
        </p:nvSpPr>
        <p:spPr/>
        <p:txBody>
          <a:bodyPr/>
          <a:lstStyle>
            <a:lvl1pPr>
              <a:defRPr/>
            </a:lvl1pPr>
          </a:lstStyle>
          <a:p>
            <a:pPr>
              <a:buClr>
                <a:srgbClr val="3ECCED"/>
              </a:buClr>
              <a:defRPr/>
            </a:pPr>
            <a:fld id="{5CEE3478-FF55-45D8-AD06-BEF47BF505AF}"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4491072"/>
      </p:ext>
    </p:extLst>
  </p:cSld>
  <p:clrMapOvr>
    <a:overrideClrMapping bg1="lt1" tx1="dk1" bg2="lt2" tx2="dk2" accent1="accent1" accent2="accent2" accent3="accent3" accent4="accent4" accent5="accent5" accent6="accent6" hlink="hlink" folHlink="folHlink"/>
  </p:clrMapOvr>
  <p:transition spd="slow">
    <p:cover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p>
            <a:r>
              <a:rPr lang="en-US" smtClean="0"/>
              <a:t>Click to edit Master title style</a:t>
            </a:r>
            <a:endParaRPr/>
          </a:p>
        </p:txBody>
      </p:sp>
      <p:sp>
        <p:nvSpPr>
          <p:cNvPr id="3" name="Content Placeholder 2"/>
          <p:cNvSpPr>
            <a:spLocks noGrp="1"/>
          </p:cNvSpPr>
          <p:nvPr>
            <p:ph sz="half" idx="1"/>
          </p:nvPr>
        </p:nvSpPr>
        <p:spPr>
          <a:xfrm>
            <a:off x="1976438" y="2003425"/>
            <a:ext cx="2971800" cy="3832226"/>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03425"/>
            <a:ext cx="2971800" cy="3832225"/>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buClr>
                <a:srgbClr val="3ECCED"/>
              </a:buClr>
              <a:defRPr/>
            </a:pPr>
            <a:fld id="{C73F332A-FBF3-4E9F-9633-160F96E70ACC}"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6B49CBD-0B93-4193-9B07-1874839F1180}"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2F6C7AF1-BD6A-476A-9E25-1EB5C80D025C}"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725435011"/>
      </p:ext>
    </p:extLst>
  </p:cSld>
  <p:clrMapOvr>
    <a:masterClrMapping/>
  </p:clrMapOvr>
  <p:transition spd="slow">
    <p:cover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981200"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81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199"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6"/>
          <p:cNvSpPr>
            <a:spLocks noGrp="1"/>
          </p:cNvSpPr>
          <p:nvPr>
            <p:ph type="dt" sz="half" idx="10"/>
          </p:nvPr>
        </p:nvSpPr>
        <p:spPr/>
        <p:txBody>
          <a:bodyPr/>
          <a:lstStyle>
            <a:lvl1pPr>
              <a:defRPr/>
            </a:lvl1pPr>
          </a:lstStyle>
          <a:p>
            <a:pPr>
              <a:buClr>
                <a:srgbClr val="3ECCED"/>
              </a:buClr>
              <a:defRPr/>
            </a:pPr>
            <a:fld id="{BDC0BC2F-5EE4-4DC0-90A1-5924B483602C}" type="datetimeFigureOut">
              <a:rPr lang="en-US">
                <a:solidFill>
                  <a:srgbClr val="D1E1E3"/>
                </a:solidFill>
              </a:rPr>
              <a:pPr>
                <a:buClr>
                  <a:srgbClr val="3ECCED"/>
                </a:buClr>
                <a:defRPr/>
              </a:pPr>
              <a:t>8/6/2013</a:t>
            </a:fld>
            <a:endParaRPr lang="en-US">
              <a:solidFill>
                <a:srgbClr val="D1E1E3"/>
              </a:solidFill>
            </a:endParaRPr>
          </a:p>
        </p:txBody>
      </p:sp>
      <p:sp>
        <p:nvSpPr>
          <p:cNvPr id="9" name="Footer Placeholder 7"/>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CE51F30-4241-4E96-8D0B-D5EEC36412E7}" type="slidenum">
              <a:rPr lang="en-GB">
                <a:solidFill>
                  <a:srgbClr val="D1E1E3"/>
                </a:solidFill>
              </a:rPr>
              <a:pPr>
                <a:buClr>
                  <a:srgbClr val="3ECCED"/>
                </a:buClr>
                <a:defRPr/>
              </a:pPr>
              <a:t>‹#›</a:t>
            </a:fld>
            <a:r>
              <a:rPr lang="en-GB">
                <a:solidFill>
                  <a:srgbClr val="D1E1E3"/>
                </a:solidFill>
              </a:rPr>
              <a:t>/15 –</a:t>
            </a:r>
          </a:p>
        </p:txBody>
      </p:sp>
      <p:sp>
        <p:nvSpPr>
          <p:cNvPr id="10" name="Slide Number Placeholder 8"/>
          <p:cNvSpPr>
            <a:spLocks noGrp="1"/>
          </p:cNvSpPr>
          <p:nvPr>
            <p:ph type="sldNum" sz="quarter" idx="12"/>
          </p:nvPr>
        </p:nvSpPr>
        <p:spPr/>
        <p:txBody>
          <a:bodyPr/>
          <a:lstStyle>
            <a:lvl1pPr>
              <a:defRPr/>
            </a:lvl1pPr>
          </a:lstStyle>
          <a:p>
            <a:pPr>
              <a:buClr>
                <a:srgbClr val="3ECCED"/>
              </a:buClr>
              <a:defRPr/>
            </a:pPr>
            <a:fld id="{2B7698EB-D4DC-40B8-B8FF-012E2F7CDA44}"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437430628"/>
      </p:ext>
    </p:extLst>
  </p:cSld>
  <p:clrMapOvr>
    <a:masterClrMapping/>
  </p:clrMapOvr>
  <p:transition spd="slow">
    <p:cover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lvl1pPr>
              <a:defRPr/>
            </a:lvl1pPr>
          </a:lstStyle>
          <a:p>
            <a:pPr>
              <a:buClr>
                <a:srgbClr val="3ECCED"/>
              </a:buClr>
              <a:defRPr/>
            </a:pPr>
            <a:fld id="{BC626F78-51FF-4D74-8154-AE24C0B9DBCB}" type="datetimeFigureOut">
              <a:rPr lang="en-US">
                <a:solidFill>
                  <a:srgbClr val="D1E1E3"/>
                </a:solidFill>
              </a:rPr>
              <a:pPr>
                <a:buClr>
                  <a:srgbClr val="3ECCED"/>
                </a:buClr>
                <a:defRPr/>
              </a:pPr>
              <a:t>8/6/2013</a:t>
            </a:fld>
            <a:endParaRPr lang="en-US">
              <a:solidFill>
                <a:srgbClr val="D1E1E3"/>
              </a:solidFill>
            </a:endParaRPr>
          </a:p>
        </p:txBody>
      </p:sp>
      <p:sp>
        <p:nvSpPr>
          <p:cNvPr id="4" name="Footer Placeholder 3"/>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DEF55193-D40E-4632-901F-EE3D0D5F7D64}" type="slidenum">
              <a:rPr lang="en-GB">
                <a:solidFill>
                  <a:srgbClr val="D1E1E3"/>
                </a:solidFill>
              </a:rPr>
              <a:pPr>
                <a:buClr>
                  <a:srgbClr val="3ECCED"/>
                </a:buClr>
                <a:defRPr/>
              </a:pPr>
              <a:t>‹#›</a:t>
            </a:fld>
            <a:r>
              <a:rPr lang="en-GB">
                <a:solidFill>
                  <a:srgbClr val="D1E1E3"/>
                </a:solidFill>
              </a:rPr>
              <a:t>/15 –</a:t>
            </a:r>
          </a:p>
        </p:txBody>
      </p:sp>
      <p:sp>
        <p:nvSpPr>
          <p:cNvPr id="5" name="Slide Number Placeholder 4"/>
          <p:cNvSpPr>
            <a:spLocks noGrp="1"/>
          </p:cNvSpPr>
          <p:nvPr>
            <p:ph type="sldNum" sz="quarter" idx="12"/>
          </p:nvPr>
        </p:nvSpPr>
        <p:spPr/>
        <p:txBody>
          <a:bodyPr/>
          <a:lstStyle>
            <a:lvl1pPr>
              <a:defRPr/>
            </a:lvl1pPr>
          </a:lstStyle>
          <a:p>
            <a:pPr>
              <a:buClr>
                <a:srgbClr val="3ECCED"/>
              </a:buClr>
              <a:defRPr/>
            </a:pPr>
            <a:fld id="{3C68B9CC-EE36-4687-AA10-0A4AA90E1999}"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268477604"/>
      </p:ext>
    </p:extLst>
  </p:cSld>
  <p:clrMapOvr>
    <a:masterClrMapping/>
  </p:clrMapOvr>
  <p:transition spd="slow">
    <p:cover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buClr>
                <a:srgbClr val="3ECCED"/>
              </a:buClr>
              <a:defRPr/>
            </a:pPr>
            <a:fld id="{DA0933DA-BF7E-43DC-B502-B5F09612EC81}" type="datetimeFigureOut">
              <a:rPr lang="en-US">
                <a:solidFill>
                  <a:srgbClr val="D1E1E3"/>
                </a:solidFill>
              </a:rPr>
              <a:pPr>
                <a:buClr>
                  <a:srgbClr val="3ECCED"/>
                </a:buClr>
                <a:defRPr/>
              </a:pPr>
              <a:t>8/6/2013</a:t>
            </a:fld>
            <a:endParaRPr lang="en-US">
              <a:solidFill>
                <a:srgbClr val="D1E1E3"/>
              </a:solidFill>
            </a:endParaRPr>
          </a:p>
        </p:txBody>
      </p:sp>
      <p:sp>
        <p:nvSpPr>
          <p:cNvPr id="3" name="Footer Placeholder 2"/>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234D1AA1-5182-48CF-BC7F-4CD4A877BB57}" type="slidenum">
              <a:rPr lang="en-GB">
                <a:solidFill>
                  <a:srgbClr val="D1E1E3"/>
                </a:solidFill>
              </a:rPr>
              <a:pPr>
                <a:buClr>
                  <a:srgbClr val="3ECCED"/>
                </a:buClr>
                <a:defRPr/>
              </a:pPr>
              <a:t>‹#›</a:t>
            </a:fld>
            <a:r>
              <a:rPr lang="en-GB">
                <a:solidFill>
                  <a:srgbClr val="D1E1E3"/>
                </a:solidFill>
              </a:rPr>
              <a:t>/15 –</a:t>
            </a:r>
          </a:p>
        </p:txBody>
      </p:sp>
      <p:sp>
        <p:nvSpPr>
          <p:cNvPr id="4" name="Slide Number Placeholder 3"/>
          <p:cNvSpPr>
            <a:spLocks noGrp="1"/>
          </p:cNvSpPr>
          <p:nvPr>
            <p:ph type="sldNum" sz="quarter" idx="12"/>
          </p:nvPr>
        </p:nvSpPr>
        <p:spPr/>
        <p:txBody>
          <a:bodyPr/>
          <a:lstStyle>
            <a:lvl1pPr>
              <a:defRPr/>
            </a:lvl1pPr>
          </a:lstStyle>
          <a:p>
            <a:pPr>
              <a:buClr>
                <a:srgbClr val="3ECCED"/>
              </a:buClr>
              <a:defRPr/>
            </a:pPr>
            <a:fld id="{0CA8BE5A-8FEF-4B16-A17C-CCD50AC5526E}"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091158253"/>
      </p:ext>
    </p:extLst>
  </p:cSld>
  <p:clrMapOvr>
    <a:masterClrMapping/>
  </p:clrMapOvr>
  <p:transition spd="slow">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moonlight section.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709"/>
          </a:xfrm>
          <a:prstGeom prst="rect">
            <a:avLst/>
          </a:prstGeom>
        </p:spPr>
      </p:pic>
      <p:sp>
        <p:nvSpPr>
          <p:cNvPr id="2" name="Title 1"/>
          <p:cNvSpPr>
            <a:spLocks noGrp="1"/>
          </p:cNvSpPr>
          <p:nvPr>
            <p:ph type="title"/>
          </p:nvPr>
        </p:nvSpPr>
        <p:spPr>
          <a:xfrm>
            <a:off x="685800" y="2438400"/>
            <a:ext cx="7772400" cy="1362075"/>
          </a:xfrm>
        </p:spPr>
        <p:txBody>
          <a:bodyPr vert="horz" lIns="91440" tIns="45720" rIns="91440" bIns="45720" rtlCol="0" anchor="b" anchorCtr="0">
            <a:normAutofit/>
          </a:bodyPr>
          <a:lstStyle>
            <a:lvl1pPr algn="ctr"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886200"/>
            <a:ext cx="7772400" cy="941294"/>
          </a:xfrm>
        </p:spPr>
        <p:txBody>
          <a:bodyPr anchor="t" anchorCtr="0">
            <a:normAutofit/>
          </a:bodyPr>
          <a:lstStyle>
            <a:lvl1pPr marL="0" indent="0" algn="ctr">
              <a:buNone/>
              <a:defRPr sz="2000" kern="1200">
                <a:gradFill>
                  <a:gsLst>
                    <a:gs pos="0">
                      <a:schemeClr val="bg1"/>
                    </a:gs>
                    <a:gs pos="90000">
                      <a:schemeClr val="bg2">
                        <a:lumMod val="90000"/>
                      </a:schemeClr>
                    </a:gs>
                  </a:gsLst>
                  <a:lin ang="5400000" scaled="0"/>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5" name="Footer Placeholder 4"/>
          <p:cNvSpPr>
            <a:spLocks noGrp="1"/>
          </p:cNvSpPr>
          <p:nvPr>
            <p:ph type="ftr" sz="quarter" idx="11"/>
          </p:nvPr>
        </p:nvSpPr>
        <p:spPr/>
        <p:txBody>
          <a:bodyPr/>
          <a:lstStyle/>
          <a:p>
            <a:pPr>
              <a:buClr>
                <a:srgbClr val="3ECCED"/>
              </a:buClr>
            </a:pPr>
            <a:r>
              <a:rPr lang="en-GB" smtClean="0">
                <a:solidFill>
                  <a:srgbClr val="D1E1E3"/>
                </a:solidFill>
              </a:rPr>
              <a:t>– </a:t>
            </a:r>
            <a:fld id="{4318CC3A-84AD-4C55-95D6-079D6714BCDD}"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6" name="Slide Number Placeholder 5"/>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653229964"/>
      </p:ext>
    </p:extLst>
  </p:cSld>
  <p:clrMapOvr>
    <a:overrideClrMapping bg1="lt1" tx1="dk1" bg2="lt2" tx2="dk2" accent1="accent1" accent2="accent2" accent3="accent3" accent4="accent4" accent5="accent5" accent6="accent6" hlink="hlink" folHlink="folHlink"/>
  </p:clrMapOvr>
  <p:transition spd="slow">
    <p:cover dir="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1752" y="1033272"/>
            <a:ext cx="1298448" cy="2624328"/>
          </a:xfrm>
        </p:spPr>
        <p:txBody>
          <a:bodyPr anchor="t" anchorCtr="0"/>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2133600" y="1371600"/>
            <a:ext cx="4953000" cy="3886200"/>
          </a:xfrm>
        </p:spPr>
        <p:txBody>
          <a:bodyPr/>
          <a:lstStyle>
            <a:lvl1pPr>
              <a:defRPr sz="2000"/>
            </a:lvl1pPr>
            <a:lvl2pPr>
              <a:defRPr sz="1800"/>
            </a:lvl2pPr>
            <a:lvl3pPr>
              <a:defRPr sz="1800"/>
            </a:lvl3pPr>
            <a:lvl4pPr>
              <a:defRPr sz="1800"/>
            </a:lvl4pPr>
            <a:lvl5pPr>
              <a:defRPr sz="1800"/>
            </a:lvl5pPr>
            <a:lvl6pPr>
              <a:defRPr sz="180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127248" y="5486400"/>
            <a:ext cx="4498848" cy="758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A4AE4CD8-6388-4666-B872-CCAF884F66E7}"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3652B2E9-F68A-4579-A0C5-2ED64D876E5C}"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F0EBF4BF-10D9-4215-B92D-5F2F3325BEB2}"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914943307"/>
      </p:ext>
    </p:extLst>
  </p:cSld>
  <p:clrMapOvr>
    <a:masterClrMapping/>
  </p:clrMapOvr>
  <p:transition spd="slow">
    <p:cover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4800" y="1033462"/>
            <a:ext cx="1295400" cy="2624138"/>
          </a:xfrm>
        </p:spPr>
        <p:txBody>
          <a:bodyPr anchor="t" anchorCtr="0"/>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1905000" y="914400"/>
            <a:ext cx="5486400" cy="4495800"/>
          </a:xfrm>
          <a:prstGeom prst="ellipse">
            <a:avLst/>
          </a:prstGeom>
          <a:effectLst>
            <a:innerShdw blurRad="254000">
              <a:schemeClr val="tx1"/>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3124200" y="5486400"/>
            <a:ext cx="44958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5468F711-C3C9-45C2-A8ED-C1DCF64E8BC3}" type="datetimeFigureOut">
              <a:rPr lang="en-US">
                <a:solidFill>
                  <a:srgbClr val="D1E1E3"/>
                </a:solidFill>
              </a:rPr>
              <a:pPr>
                <a:buClr>
                  <a:srgbClr val="3ECCED"/>
                </a:buClr>
                <a:defRPr/>
              </a:pPr>
              <a:t>8/6/2013</a:t>
            </a:fld>
            <a:endParaRPr lang="en-US">
              <a:solidFill>
                <a:prstClr val="black"/>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526D35E1-BE0E-425E-A1A9-02F26851F7F1}"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95C37621-497A-48EC-ABEF-884CCBC79145}" type="slidenum">
              <a:rPr lang="en-US">
                <a:solidFill>
                  <a:srgbClr val="D1E1E3"/>
                </a:solidFill>
              </a:rPr>
              <a:pPr>
                <a:buClr>
                  <a:srgbClr val="3ECCED"/>
                </a:buClr>
                <a:defRPr/>
              </a:pPr>
              <a:t>‹#›</a:t>
            </a:fld>
            <a:endParaRPr lang="en-US">
              <a:solidFill>
                <a:prstClr val="black"/>
              </a:solidFill>
            </a:endParaRPr>
          </a:p>
        </p:txBody>
      </p:sp>
    </p:spTree>
    <p:extLst>
      <p:ext uri="{BB962C8B-B14F-4D97-AF65-F5344CB8AC3E}">
        <p14:creationId xmlns:p14="http://schemas.microsoft.com/office/powerpoint/2010/main" val="538151823"/>
      </p:ext>
    </p:extLst>
  </p:cSld>
  <p:clrMapOvr>
    <a:masterClrMapping/>
  </p:clrMapOvr>
  <p:transition spd="slow">
    <p:cover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976438" y="1981201"/>
            <a:ext cx="5325315" cy="3841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3A29F330-427B-48A4-8967-79A5A011F9A8}"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779A8AB9-92FE-4443-9D44-782C722EFA52}"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BB3ECEFE-9175-44F7-93FB-DDB0CF7C574D}"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3235613996"/>
      </p:ext>
    </p:extLst>
  </p:cSld>
  <p:clrMapOvr>
    <a:masterClrMapping/>
  </p:clrMapOvr>
  <p:transition spd="slow">
    <p:cover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93751"/>
            <a:ext cx="1371600" cy="5041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976438" y="793751"/>
            <a:ext cx="4500562" cy="5041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D0325D5C-9375-4106-8272-62A2B3AFA466}"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2671D480-FC8E-498C-9DE7-17C841A78DD3}"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2AF3F8DB-2AEA-4EA6-963B-33F5AC3AC965}"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573613912"/>
      </p:ext>
    </p:extLst>
  </p:cSld>
  <p:clrMapOvr>
    <a:masterClrMapping/>
  </p:clrMapOvr>
  <p:transition spd="slow">
    <p:cover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oonlight title.png"/>
          <p:cNvPicPr>
            <a:picLocks noChangeAspect="1"/>
          </p:cNvPicPr>
          <p:nvPr/>
        </p:nvPicPr>
        <p:blipFill>
          <a:blip r:embed="rId2" cstate="print">
            <a:extLst>
              <a:ext uri="{28A0092B-C50C-407E-A947-70E740481C1C}">
                <a14:useLocalDpi xmlns:a14="http://schemas.microsoft.com/office/drawing/2010/main" val="0"/>
              </a:ext>
            </a:extLst>
          </a:blip>
          <a:srcRect l="6766" r="4150" b="4117"/>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1752600"/>
            <a:ext cx="5410200" cy="1801906"/>
          </a:xfrm>
        </p:spPr>
        <p:txBody>
          <a:bodyPr anchor="b" anchorCtr="0"/>
          <a:lstStyle>
            <a:lvl1pPr algn="l"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447800" y="3733800"/>
            <a:ext cx="4724400" cy="1676400"/>
          </a:xfrm>
        </p:spPr>
        <p:txBody>
          <a:bodyPr/>
          <a:lstStyle>
            <a:lvl1pPr marL="0" indent="0" algn="l">
              <a:buNone/>
              <a:defRPr sz="2200" kern="1200">
                <a:gradFill>
                  <a:gsLst>
                    <a:gs pos="0">
                      <a:schemeClr val="bg1"/>
                    </a:gs>
                    <a:gs pos="90000">
                      <a:schemeClr val="bg2">
                        <a:lumMod val="90000"/>
                      </a:schemeClr>
                    </a:gs>
                  </a:gsLst>
                  <a:lin ang="5400000" scaled="0"/>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Date Placeholder 3"/>
          <p:cNvSpPr>
            <a:spLocks noGrp="1"/>
          </p:cNvSpPr>
          <p:nvPr>
            <p:ph type="dt" sz="half" idx="10"/>
          </p:nvPr>
        </p:nvSpPr>
        <p:spPr>
          <a:xfrm>
            <a:off x="6858000" y="6348413"/>
            <a:ext cx="2133600" cy="182562"/>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6" name="Footer Placeholder 4"/>
          <p:cNvSpPr>
            <a:spLocks noGrp="1"/>
          </p:cNvSpPr>
          <p:nvPr>
            <p:ph type="ftr" sz="quarter" idx="11"/>
          </p:nvPr>
        </p:nvSpPr>
        <p:spPr>
          <a:xfrm>
            <a:off x="6096000" y="6543675"/>
            <a:ext cx="2895600" cy="184150"/>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7" name="Slide Number Placeholder 5"/>
          <p:cNvSpPr>
            <a:spLocks noGrp="1"/>
          </p:cNvSpPr>
          <p:nvPr>
            <p:ph type="sldNum" sz="quarter" idx="12"/>
          </p:nvPr>
        </p:nvSpPr>
        <p:spPr>
          <a:xfrm>
            <a:off x="228600" y="6511925"/>
            <a:ext cx="1066800" cy="215900"/>
          </a:xfrm>
        </p:spPr>
        <p:txBody>
          <a:bodyPr/>
          <a:lstStyle>
            <a:lvl1pPr>
              <a:defRPr smtClean="0">
                <a:solidFill>
                  <a:schemeClr val="bg2"/>
                </a:solidFill>
              </a:defRPr>
            </a:lvl1pPr>
          </a:lstStyle>
          <a:p>
            <a:pPr>
              <a:buClr>
                <a:srgbClr val="3ECCED"/>
              </a:buClr>
              <a:defRPr/>
            </a:pPr>
            <a:fld id="{1BACCA01-1088-4B3A-9CC0-A934657E856E}" type="slidenum">
              <a:rPr lang="en-GB">
                <a:solidFill>
                  <a:srgbClr val="D1E1E3"/>
                </a:solidFill>
              </a:rPr>
              <a:pPr>
                <a:buClr>
                  <a:srgbClr val="3ECCED"/>
                </a:buClr>
                <a:defRPr/>
              </a:pPr>
              <a:t>‹#›</a:t>
            </a:fld>
            <a:endParaRPr lang="en-GB">
              <a:solidFill>
                <a:srgbClr val="D1E1E3"/>
              </a:solidFill>
            </a:endParaRPr>
          </a:p>
        </p:txBody>
      </p:sp>
    </p:spTree>
    <p:extLst>
      <p:ext uri="{BB962C8B-B14F-4D97-AF65-F5344CB8AC3E}">
        <p14:creationId xmlns:p14="http://schemas.microsoft.com/office/powerpoint/2010/main" val="2759114079"/>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6008171F-F566-48DB-B4CE-19C844611214}"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3B55C7FF-8AAE-4989-8337-801C0C90D7F5}"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64E6F941-3834-43A1-B741-FD1CA6B1A7AB}"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980934339"/>
      </p:ext>
    </p:extLst>
  </p:cSld>
  <p:clrMapOvr>
    <a:masterClrMapping/>
  </p:clrMapOvr>
  <p:transition spd="slow">
    <p:cover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8" descr="moonlight section.png"/>
          <p:cNvPicPr>
            <a:picLocks noChangeAspect="1"/>
          </p:cNvPicPr>
          <p:nvPr/>
        </p:nvPicPr>
        <p:blipFill>
          <a:blip r:embed="rId2" cstate="print">
            <a:extLst>
              <a:ext uri="{28A0092B-C50C-407E-A947-70E740481C1C}">
                <a14:useLocalDpi xmlns:a14="http://schemas.microsoft.com/office/drawing/2010/main" val="0"/>
              </a:ext>
            </a:extLst>
          </a:blip>
          <a:srcRect l="6389" r="4959" b="27051"/>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2438400"/>
            <a:ext cx="7772400" cy="1362075"/>
          </a:xfrm>
        </p:spPr>
        <p:txBody>
          <a:bodyPr anchor="b" anchorCtr="0"/>
          <a:lstStyle>
            <a:lvl1pPr algn="ctr"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886200"/>
            <a:ext cx="7772400" cy="941294"/>
          </a:xfrm>
        </p:spPr>
        <p:txBody>
          <a:bodyPr anchor="t" anchorCtr="0"/>
          <a:lstStyle>
            <a:lvl1pPr marL="0" indent="0" algn="ctr">
              <a:buNone/>
              <a:defRPr sz="2000" kern="1200">
                <a:gradFill>
                  <a:gsLst>
                    <a:gs pos="0">
                      <a:schemeClr val="bg1"/>
                    </a:gs>
                    <a:gs pos="90000">
                      <a:schemeClr val="bg2">
                        <a:lumMod val="90000"/>
                      </a:schemeClr>
                    </a:gs>
                  </a:gsLst>
                  <a:lin ang="5400000" scaled="0"/>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buClr>
                <a:srgbClr val="3ECCED"/>
              </a:buClr>
              <a:defRPr/>
            </a:pPr>
            <a:fld id="{62ACBFE8-C071-4CA0-8050-969484D118F0}" type="datetimeFigureOut">
              <a:rPr lang="en-US">
                <a:solidFill>
                  <a:srgbClr val="D1E1E3"/>
                </a:solidFill>
              </a:rPr>
              <a:pPr>
                <a:buClr>
                  <a:srgbClr val="3ECCED"/>
                </a:buClr>
                <a:defRPr/>
              </a:pPr>
              <a:t>8/6/2013</a:t>
            </a:fld>
            <a:endParaRPr lang="en-US">
              <a:solidFill>
                <a:srgbClr val="D1E1E3"/>
              </a:solidFill>
            </a:endParaRPr>
          </a:p>
        </p:txBody>
      </p:sp>
      <p:sp>
        <p:nvSpPr>
          <p:cNvPr id="6"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0C31EEC0-7FD9-42B1-B1CA-1EDF1684ED04}" type="slidenum">
              <a:rPr lang="en-GB">
                <a:solidFill>
                  <a:srgbClr val="D1E1E3"/>
                </a:solidFill>
              </a:rPr>
              <a:pPr>
                <a:buClr>
                  <a:srgbClr val="3ECCED"/>
                </a:buClr>
                <a:defRPr/>
              </a:pPr>
              <a:t>‹#›</a:t>
            </a:fld>
            <a:r>
              <a:rPr lang="en-GB">
                <a:solidFill>
                  <a:srgbClr val="D1E1E3"/>
                </a:solidFill>
              </a:rPr>
              <a:t>/15 –</a:t>
            </a:r>
          </a:p>
        </p:txBody>
      </p:sp>
      <p:sp>
        <p:nvSpPr>
          <p:cNvPr id="7" name="Slide Number Placeholder 5"/>
          <p:cNvSpPr>
            <a:spLocks noGrp="1"/>
          </p:cNvSpPr>
          <p:nvPr>
            <p:ph type="sldNum" sz="quarter" idx="12"/>
          </p:nvPr>
        </p:nvSpPr>
        <p:spPr/>
        <p:txBody>
          <a:bodyPr/>
          <a:lstStyle>
            <a:lvl1pPr>
              <a:defRPr/>
            </a:lvl1pPr>
          </a:lstStyle>
          <a:p>
            <a:pPr>
              <a:buClr>
                <a:srgbClr val="3ECCED"/>
              </a:buClr>
              <a:defRPr/>
            </a:pPr>
            <a:fld id="{5CEE3478-FF55-45D8-AD06-BEF47BF505AF}"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666179155"/>
      </p:ext>
    </p:extLst>
  </p:cSld>
  <p:clrMapOvr>
    <a:overrideClrMapping bg1="lt1" tx1="dk1" bg2="lt2" tx2="dk2" accent1="accent1" accent2="accent2" accent3="accent3" accent4="accent4" accent5="accent5" accent6="accent6" hlink="hlink" folHlink="folHlink"/>
  </p:clrMapOvr>
  <p:transition spd="slow">
    <p:cover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p>
            <a:r>
              <a:rPr lang="en-US" smtClean="0"/>
              <a:t>Click to edit Master title style</a:t>
            </a:r>
            <a:endParaRPr/>
          </a:p>
        </p:txBody>
      </p:sp>
      <p:sp>
        <p:nvSpPr>
          <p:cNvPr id="3" name="Content Placeholder 2"/>
          <p:cNvSpPr>
            <a:spLocks noGrp="1"/>
          </p:cNvSpPr>
          <p:nvPr>
            <p:ph sz="half" idx="1"/>
          </p:nvPr>
        </p:nvSpPr>
        <p:spPr>
          <a:xfrm>
            <a:off x="1976438" y="2003425"/>
            <a:ext cx="2971800" cy="3832226"/>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03425"/>
            <a:ext cx="2971800" cy="3832225"/>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buClr>
                <a:srgbClr val="3ECCED"/>
              </a:buClr>
              <a:defRPr/>
            </a:pPr>
            <a:fld id="{C73F332A-FBF3-4E9F-9633-160F96E70ACC}"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6B49CBD-0B93-4193-9B07-1874839F1180}"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2F6C7AF1-BD6A-476A-9E25-1EB5C80D025C}"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3993454480"/>
      </p:ext>
    </p:extLst>
  </p:cSld>
  <p:clrMapOvr>
    <a:masterClrMapping/>
  </p:clrMapOvr>
  <p:transition spd="slow">
    <p:cover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981200"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81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199"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6"/>
          <p:cNvSpPr>
            <a:spLocks noGrp="1"/>
          </p:cNvSpPr>
          <p:nvPr>
            <p:ph type="dt" sz="half" idx="10"/>
          </p:nvPr>
        </p:nvSpPr>
        <p:spPr/>
        <p:txBody>
          <a:bodyPr/>
          <a:lstStyle>
            <a:lvl1pPr>
              <a:defRPr/>
            </a:lvl1pPr>
          </a:lstStyle>
          <a:p>
            <a:pPr>
              <a:buClr>
                <a:srgbClr val="3ECCED"/>
              </a:buClr>
              <a:defRPr/>
            </a:pPr>
            <a:fld id="{BDC0BC2F-5EE4-4DC0-90A1-5924B483602C}" type="datetimeFigureOut">
              <a:rPr lang="en-US">
                <a:solidFill>
                  <a:srgbClr val="D1E1E3"/>
                </a:solidFill>
              </a:rPr>
              <a:pPr>
                <a:buClr>
                  <a:srgbClr val="3ECCED"/>
                </a:buClr>
                <a:defRPr/>
              </a:pPr>
              <a:t>8/6/2013</a:t>
            </a:fld>
            <a:endParaRPr lang="en-US">
              <a:solidFill>
                <a:srgbClr val="D1E1E3"/>
              </a:solidFill>
            </a:endParaRPr>
          </a:p>
        </p:txBody>
      </p:sp>
      <p:sp>
        <p:nvSpPr>
          <p:cNvPr id="9" name="Footer Placeholder 7"/>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CE51F30-4241-4E96-8D0B-D5EEC36412E7}" type="slidenum">
              <a:rPr lang="en-GB">
                <a:solidFill>
                  <a:srgbClr val="D1E1E3"/>
                </a:solidFill>
              </a:rPr>
              <a:pPr>
                <a:buClr>
                  <a:srgbClr val="3ECCED"/>
                </a:buClr>
                <a:defRPr/>
              </a:pPr>
              <a:t>‹#›</a:t>
            </a:fld>
            <a:r>
              <a:rPr lang="en-GB">
                <a:solidFill>
                  <a:srgbClr val="D1E1E3"/>
                </a:solidFill>
              </a:rPr>
              <a:t>/15 –</a:t>
            </a:r>
          </a:p>
        </p:txBody>
      </p:sp>
      <p:sp>
        <p:nvSpPr>
          <p:cNvPr id="10" name="Slide Number Placeholder 8"/>
          <p:cNvSpPr>
            <a:spLocks noGrp="1"/>
          </p:cNvSpPr>
          <p:nvPr>
            <p:ph type="sldNum" sz="quarter" idx="12"/>
          </p:nvPr>
        </p:nvSpPr>
        <p:spPr/>
        <p:txBody>
          <a:bodyPr/>
          <a:lstStyle>
            <a:lvl1pPr>
              <a:defRPr/>
            </a:lvl1pPr>
          </a:lstStyle>
          <a:p>
            <a:pPr>
              <a:buClr>
                <a:srgbClr val="3ECCED"/>
              </a:buClr>
              <a:defRPr/>
            </a:pPr>
            <a:fld id="{2B7698EB-D4DC-40B8-B8FF-012E2F7CDA44}"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253980352"/>
      </p:ext>
    </p:extLst>
  </p:cSld>
  <p:clrMapOvr>
    <a:masterClrMapping/>
  </p:clrMapOvr>
  <p:transition spd="slow">
    <p:cover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lvl1pPr>
              <a:defRPr/>
            </a:lvl1pPr>
          </a:lstStyle>
          <a:p>
            <a:pPr>
              <a:buClr>
                <a:srgbClr val="3ECCED"/>
              </a:buClr>
              <a:defRPr/>
            </a:pPr>
            <a:fld id="{BC626F78-51FF-4D74-8154-AE24C0B9DBCB}" type="datetimeFigureOut">
              <a:rPr lang="en-US">
                <a:solidFill>
                  <a:srgbClr val="D1E1E3"/>
                </a:solidFill>
              </a:rPr>
              <a:pPr>
                <a:buClr>
                  <a:srgbClr val="3ECCED"/>
                </a:buClr>
                <a:defRPr/>
              </a:pPr>
              <a:t>8/6/2013</a:t>
            </a:fld>
            <a:endParaRPr lang="en-US">
              <a:solidFill>
                <a:srgbClr val="D1E1E3"/>
              </a:solidFill>
            </a:endParaRPr>
          </a:p>
        </p:txBody>
      </p:sp>
      <p:sp>
        <p:nvSpPr>
          <p:cNvPr id="4" name="Footer Placeholder 3"/>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DEF55193-D40E-4632-901F-EE3D0D5F7D64}" type="slidenum">
              <a:rPr lang="en-GB">
                <a:solidFill>
                  <a:srgbClr val="D1E1E3"/>
                </a:solidFill>
              </a:rPr>
              <a:pPr>
                <a:buClr>
                  <a:srgbClr val="3ECCED"/>
                </a:buClr>
                <a:defRPr/>
              </a:pPr>
              <a:t>‹#›</a:t>
            </a:fld>
            <a:r>
              <a:rPr lang="en-GB">
                <a:solidFill>
                  <a:srgbClr val="D1E1E3"/>
                </a:solidFill>
              </a:rPr>
              <a:t>/15 –</a:t>
            </a:r>
          </a:p>
        </p:txBody>
      </p:sp>
      <p:sp>
        <p:nvSpPr>
          <p:cNvPr id="5" name="Slide Number Placeholder 4"/>
          <p:cNvSpPr>
            <a:spLocks noGrp="1"/>
          </p:cNvSpPr>
          <p:nvPr>
            <p:ph type="sldNum" sz="quarter" idx="12"/>
          </p:nvPr>
        </p:nvSpPr>
        <p:spPr/>
        <p:txBody>
          <a:bodyPr/>
          <a:lstStyle>
            <a:lvl1pPr>
              <a:defRPr/>
            </a:lvl1pPr>
          </a:lstStyle>
          <a:p>
            <a:pPr>
              <a:buClr>
                <a:srgbClr val="3ECCED"/>
              </a:buClr>
              <a:defRPr/>
            </a:pPr>
            <a:fld id="{3C68B9CC-EE36-4687-AA10-0A4AA90E1999}"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845556615"/>
      </p:ext>
    </p:extLst>
  </p:cSld>
  <p:clrMapOvr>
    <a:masterClrMapping/>
  </p:clrMapOvr>
  <p:transition spd="slow">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10" name="Picture 9"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4302"/>
          </a:xfrm>
          <a:prstGeom prst="rect">
            <a:avLst/>
          </a:prstGeom>
        </p:spPr>
      </p:pic>
      <p:sp>
        <p:nvSpPr>
          <p:cNvPr id="2" name="Title 1"/>
          <p:cNvSpPr>
            <a:spLocks noGrp="1"/>
          </p:cNvSpPr>
          <p:nvPr>
            <p:ph type="title"/>
          </p:nvPr>
        </p:nvSpPr>
        <p:spPr>
          <a:xfrm>
            <a:off x="1981200" y="792162"/>
            <a:ext cx="6019799" cy="808038"/>
          </a:xfrm>
        </p:spPr>
        <p:txBody>
          <a:bodyPr/>
          <a:lstStyle/>
          <a:p>
            <a:r>
              <a:rPr lang="en-US" smtClean="0"/>
              <a:t>Click to edit Master title style</a:t>
            </a:r>
            <a:endParaRPr/>
          </a:p>
        </p:txBody>
      </p:sp>
      <p:sp>
        <p:nvSpPr>
          <p:cNvPr id="3" name="Content Placeholder 2"/>
          <p:cNvSpPr>
            <a:spLocks noGrp="1"/>
          </p:cNvSpPr>
          <p:nvPr>
            <p:ph sz="half" idx="1"/>
          </p:nvPr>
        </p:nvSpPr>
        <p:spPr>
          <a:xfrm>
            <a:off x="1976438" y="2003425"/>
            <a:ext cx="2971800" cy="3832226"/>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03425"/>
            <a:ext cx="2971800" cy="383222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6" name="Footer Placeholder 5"/>
          <p:cNvSpPr>
            <a:spLocks noGrp="1"/>
          </p:cNvSpPr>
          <p:nvPr>
            <p:ph type="ftr" sz="quarter" idx="11"/>
          </p:nvPr>
        </p:nvSpPr>
        <p:spPr/>
        <p:txBody>
          <a:bodyPr/>
          <a:lstStyle/>
          <a:p>
            <a:pPr>
              <a:buClr>
                <a:srgbClr val="3ECCED"/>
              </a:buClr>
            </a:pPr>
            <a:r>
              <a:rPr lang="en-GB" smtClean="0">
                <a:solidFill>
                  <a:srgbClr val="D1E1E3"/>
                </a:solidFill>
              </a:rPr>
              <a:t>– </a:t>
            </a:r>
            <a:fld id="{59ABEF55-7C91-4154-864C-DCD0FF72AD24}"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7" name="Slide Number Placeholder 6"/>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1832631981"/>
      </p:ext>
    </p:extLst>
  </p:cSld>
  <p:clrMapOvr>
    <a:masterClrMapping/>
  </p:clrMapOvr>
  <p:transition spd="slow">
    <p:cover dir="r"/>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buClr>
                <a:srgbClr val="3ECCED"/>
              </a:buClr>
              <a:defRPr/>
            </a:pPr>
            <a:fld id="{DA0933DA-BF7E-43DC-B502-B5F09612EC81}" type="datetimeFigureOut">
              <a:rPr lang="en-US">
                <a:solidFill>
                  <a:srgbClr val="D1E1E3"/>
                </a:solidFill>
              </a:rPr>
              <a:pPr>
                <a:buClr>
                  <a:srgbClr val="3ECCED"/>
                </a:buClr>
                <a:defRPr/>
              </a:pPr>
              <a:t>8/6/2013</a:t>
            </a:fld>
            <a:endParaRPr lang="en-US">
              <a:solidFill>
                <a:srgbClr val="D1E1E3"/>
              </a:solidFill>
            </a:endParaRPr>
          </a:p>
        </p:txBody>
      </p:sp>
      <p:sp>
        <p:nvSpPr>
          <p:cNvPr id="3" name="Footer Placeholder 2"/>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234D1AA1-5182-48CF-BC7F-4CD4A877BB57}" type="slidenum">
              <a:rPr lang="en-GB">
                <a:solidFill>
                  <a:srgbClr val="D1E1E3"/>
                </a:solidFill>
              </a:rPr>
              <a:pPr>
                <a:buClr>
                  <a:srgbClr val="3ECCED"/>
                </a:buClr>
                <a:defRPr/>
              </a:pPr>
              <a:t>‹#›</a:t>
            </a:fld>
            <a:r>
              <a:rPr lang="en-GB">
                <a:solidFill>
                  <a:srgbClr val="D1E1E3"/>
                </a:solidFill>
              </a:rPr>
              <a:t>/15 –</a:t>
            </a:r>
          </a:p>
        </p:txBody>
      </p:sp>
      <p:sp>
        <p:nvSpPr>
          <p:cNvPr id="4" name="Slide Number Placeholder 3"/>
          <p:cNvSpPr>
            <a:spLocks noGrp="1"/>
          </p:cNvSpPr>
          <p:nvPr>
            <p:ph type="sldNum" sz="quarter" idx="12"/>
          </p:nvPr>
        </p:nvSpPr>
        <p:spPr/>
        <p:txBody>
          <a:bodyPr/>
          <a:lstStyle>
            <a:lvl1pPr>
              <a:defRPr/>
            </a:lvl1pPr>
          </a:lstStyle>
          <a:p>
            <a:pPr>
              <a:buClr>
                <a:srgbClr val="3ECCED"/>
              </a:buClr>
              <a:defRPr/>
            </a:pPr>
            <a:fld id="{0CA8BE5A-8FEF-4B16-A17C-CCD50AC5526E}"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4014788141"/>
      </p:ext>
    </p:extLst>
  </p:cSld>
  <p:clrMapOvr>
    <a:masterClrMapping/>
  </p:clrMapOvr>
  <p:transition spd="slow">
    <p:cover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1752" y="1033272"/>
            <a:ext cx="1298448" cy="2624328"/>
          </a:xfrm>
        </p:spPr>
        <p:txBody>
          <a:bodyPr anchor="t" anchorCtr="0"/>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2133600" y="1371600"/>
            <a:ext cx="4953000" cy="3886200"/>
          </a:xfrm>
        </p:spPr>
        <p:txBody>
          <a:bodyPr/>
          <a:lstStyle>
            <a:lvl1pPr>
              <a:defRPr sz="2000"/>
            </a:lvl1pPr>
            <a:lvl2pPr>
              <a:defRPr sz="1800"/>
            </a:lvl2pPr>
            <a:lvl3pPr>
              <a:defRPr sz="1800"/>
            </a:lvl3pPr>
            <a:lvl4pPr>
              <a:defRPr sz="1800"/>
            </a:lvl4pPr>
            <a:lvl5pPr>
              <a:defRPr sz="1800"/>
            </a:lvl5pPr>
            <a:lvl6pPr>
              <a:defRPr sz="180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127248" y="5486400"/>
            <a:ext cx="4498848" cy="758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A4AE4CD8-6388-4666-B872-CCAF884F66E7}"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3652B2E9-F68A-4579-A0C5-2ED64D876E5C}"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F0EBF4BF-10D9-4215-B92D-5F2F3325BEB2}"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64348689"/>
      </p:ext>
    </p:extLst>
  </p:cSld>
  <p:clrMapOvr>
    <a:masterClrMapping/>
  </p:clrMapOvr>
  <p:transition spd="slow">
    <p:cover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4800" y="1033462"/>
            <a:ext cx="1295400" cy="2624138"/>
          </a:xfrm>
        </p:spPr>
        <p:txBody>
          <a:bodyPr anchor="t" anchorCtr="0"/>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1905000" y="914400"/>
            <a:ext cx="5486400" cy="4495800"/>
          </a:xfrm>
          <a:prstGeom prst="ellipse">
            <a:avLst/>
          </a:prstGeom>
          <a:effectLst>
            <a:innerShdw blurRad="254000">
              <a:schemeClr val="tx1"/>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3124200" y="5486400"/>
            <a:ext cx="44958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5468F711-C3C9-45C2-A8ED-C1DCF64E8BC3}" type="datetimeFigureOut">
              <a:rPr lang="en-US">
                <a:solidFill>
                  <a:srgbClr val="D1E1E3"/>
                </a:solidFill>
              </a:rPr>
              <a:pPr>
                <a:buClr>
                  <a:srgbClr val="3ECCED"/>
                </a:buClr>
                <a:defRPr/>
              </a:pPr>
              <a:t>8/6/2013</a:t>
            </a:fld>
            <a:endParaRPr lang="en-US">
              <a:solidFill>
                <a:prstClr val="black"/>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526D35E1-BE0E-425E-A1A9-02F26851F7F1}"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95C37621-497A-48EC-ABEF-884CCBC79145}" type="slidenum">
              <a:rPr lang="en-US">
                <a:solidFill>
                  <a:srgbClr val="D1E1E3"/>
                </a:solidFill>
              </a:rPr>
              <a:pPr>
                <a:buClr>
                  <a:srgbClr val="3ECCED"/>
                </a:buClr>
                <a:defRPr/>
              </a:pPr>
              <a:t>‹#›</a:t>
            </a:fld>
            <a:endParaRPr lang="en-US">
              <a:solidFill>
                <a:prstClr val="black"/>
              </a:solidFill>
            </a:endParaRPr>
          </a:p>
        </p:txBody>
      </p:sp>
    </p:spTree>
    <p:extLst>
      <p:ext uri="{BB962C8B-B14F-4D97-AF65-F5344CB8AC3E}">
        <p14:creationId xmlns:p14="http://schemas.microsoft.com/office/powerpoint/2010/main" val="2390847196"/>
      </p:ext>
    </p:extLst>
  </p:cSld>
  <p:clrMapOvr>
    <a:masterClrMapping/>
  </p:clrMapOvr>
  <p:transition spd="slow">
    <p:cover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976438" y="1981201"/>
            <a:ext cx="5325315" cy="3841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3A29F330-427B-48A4-8967-79A5A011F9A8}"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779A8AB9-92FE-4443-9D44-782C722EFA52}"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BB3ECEFE-9175-44F7-93FB-DDB0CF7C574D}"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17042827"/>
      </p:ext>
    </p:extLst>
  </p:cSld>
  <p:clrMapOvr>
    <a:masterClrMapping/>
  </p:clrMapOvr>
  <p:transition spd="slow">
    <p:cover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793751"/>
            <a:ext cx="1371600" cy="5041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976438" y="793751"/>
            <a:ext cx="4500562" cy="5041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D0325D5C-9375-4106-8272-62A2B3AFA466}"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2671D480-FC8E-498C-9DE7-17C841A78DD3}"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2AF3F8DB-2AEA-4EA6-963B-33F5AC3AC965}"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60312931"/>
      </p:ext>
    </p:extLst>
  </p:cSld>
  <p:clrMapOvr>
    <a:masterClrMapping/>
  </p:clrMapOvr>
  <p:transition spd="slow">
    <p:cover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DA07BB5D-3B7B-4691-AE0A-27D0A563459C}"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DA4CEE3-7C0A-4907-A9F5-65E92482B58B}"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25005140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76D70D12-5953-41EE-91D6-DE9E88E092A6}"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0AE4653-B263-41EF-AFE6-3BFEF3910BD9}"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7614068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8E5E03D-0CFC-447B-8BD0-4F1F1C8DAF99}"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644F116-AA82-4C58-A75A-276746C8FE00}"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663169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349500"/>
            <a:ext cx="4038600" cy="377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349500"/>
            <a:ext cx="4038600" cy="377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F29DD72A-437E-4977-A448-EFCB825ED2CF}"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6842A36-49DA-421F-8780-A599DA0D21B7}"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35165660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08CC4661-941F-4711-AC09-EAE28303DC16}" type="datetime1">
              <a:rPr lang="en-US">
                <a:solidFill>
                  <a:srgbClr val="000000"/>
                </a:solidFill>
              </a:rPr>
              <a:pPr>
                <a:defRPr/>
              </a:pPr>
              <a:t>8/6/2013</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C19F40A3-F96A-4406-8CBF-79031C5F97EC}"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625749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10" name="Picture 9"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4302"/>
          </a:xfrm>
          <a:prstGeom prst="rect">
            <a:avLst/>
          </a:prstGeom>
        </p:spPr>
      </p:pic>
      <p:sp>
        <p:nvSpPr>
          <p:cNvPr id="2" name="Title 1"/>
          <p:cNvSpPr>
            <a:spLocks noGrp="1"/>
          </p:cNvSpPr>
          <p:nvPr>
            <p:ph type="title"/>
          </p:nvPr>
        </p:nvSpPr>
        <p:spPr>
          <a:xfrm>
            <a:off x="1981200" y="792162"/>
            <a:ext cx="6019799" cy="80803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981200"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81200" y="2541494"/>
            <a:ext cx="2971800" cy="329415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199"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541494"/>
            <a:ext cx="2971800" cy="329415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8" name="Footer Placeholder 7"/>
          <p:cNvSpPr>
            <a:spLocks noGrp="1"/>
          </p:cNvSpPr>
          <p:nvPr>
            <p:ph type="ftr" sz="quarter" idx="11"/>
          </p:nvPr>
        </p:nvSpPr>
        <p:spPr/>
        <p:txBody>
          <a:bodyPr/>
          <a:lstStyle/>
          <a:p>
            <a:pPr>
              <a:buClr>
                <a:srgbClr val="3ECCED"/>
              </a:buClr>
            </a:pPr>
            <a:r>
              <a:rPr lang="en-GB" smtClean="0">
                <a:solidFill>
                  <a:srgbClr val="D1E1E3"/>
                </a:solidFill>
              </a:rPr>
              <a:t>– </a:t>
            </a:r>
            <a:fld id="{BAF86587-0545-427D-ACFA-5E49B2205B64}"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9" name="Slide Number Placeholder 8"/>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2107630705"/>
      </p:ext>
    </p:extLst>
  </p:cSld>
  <p:clrMapOvr>
    <a:masterClrMapping/>
  </p:clrMapOvr>
  <p:transition spd="slow">
    <p:cover dir="r"/>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6B36BB46-43D7-4215-88F8-48B7C69E0721}" type="datetime1">
              <a:rPr lang="en-US">
                <a:solidFill>
                  <a:srgbClr val="000000"/>
                </a:solidFill>
              </a:rPr>
              <a:pPr>
                <a:defRPr/>
              </a:pPr>
              <a:t>8/6/2013</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DD8EA969-7524-40B6-A8BE-752BF2B22CC9}"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15809946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AC90E08-AC59-4EA2-BC87-A87279C7FB3C}" type="datetime1">
              <a:rPr lang="en-US">
                <a:solidFill>
                  <a:srgbClr val="000000"/>
                </a:solidFill>
              </a:rPr>
              <a:pPr>
                <a:defRPr/>
              </a:pPr>
              <a:t>8/6/2013</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DB65E13D-32E1-4159-81D1-F8332344D0D6}"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11735579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ADA3559-6EF8-48D8-AA4B-B317AC25357E}"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CCB6918-1D38-4E67-B4FF-4E0C59BEC260}"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13738295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8ACFC59-EAF7-4CC5-A587-96276E2A42A5}"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92250A7-EE67-4E7F-B28A-0C4852EAA7A8}"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23230765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061547A-720C-4E96-8C64-9831563162D7}"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09BCF0A-779A-4FD6-B5BD-8A945566BA05}"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33553207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908050"/>
            <a:ext cx="2058988" cy="52181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08050"/>
            <a:ext cx="6029325" cy="52181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2383C58-8DA3-4904-820B-2B709D296D57}"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A11BD8E-D1D7-4DC3-ACD2-908A0C5C65E1}"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6806529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CBD03BEF-8F0F-45FF-AC0F-4596595E9EE5}"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A339CB-8273-4410-9686-D6FFC25F7AD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57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A620F45F-1C93-4C79-AD48-2E62FD370C65}"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0C37A2-D7A9-4E2F-A803-2340FED5EDF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996481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57EBF8D-B271-4781-81DF-4248358DCEC1}"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F19EF6-2301-420D-A9F8-34AE1315E7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102454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602B4793-D94E-44EE-96A4-F33A4ABC9FC9}"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31FE50-4D52-4CA0-8A76-8C48665A87D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87755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4" name="Footer Placeholder 3"/>
          <p:cNvSpPr>
            <a:spLocks noGrp="1"/>
          </p:cNvSpPr>
          <p:nvPr>
            <p:ph type="ftr" sz="quarter" idx="11"/>
          </p:nvPr>
        </p:nvSpPr>
        <p:spPr/>
        <p:txBody>
          <a:bodyPr/>
          <a:lstStyle/>
          <a:p>
            <a:pPr>
              <a:buClr>
                <a:srgbClr val="3ECCED"/>
              </a:buClr>
            </a:pPr>
            <a:r>
              <a:rPr lang="en-GB" smtClean="0">
                <a:solidFill>
                  <a:srgbClr val="D1E1E3"/>
                </a:solidFill>
              </a:rPr>
              <a:t>– </a:t>
            </a:r>
            <a:fld id="{A97C593A-DC9F-40FF-8B49-047C1F3D4305}"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5" name="Slide Number Placeholder 4"/>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1619849615"/>
      </p:ext>
    </p:extLst>
  </p:cSld>
  <p:clrMapOvr>
    <a:masterClrMapping/>
  </p:clrMapOvr>
  <p:transition spd="slow">
    <p:cover dir="r"/>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ED5BD248-C54C-43A1-8261-7AE09ED32356}" type="datetime1">
              <a:rPr lang="en-US">
                <a:solidFill>
                  <a:srgbClr val="000000"/>
                </a:solidFill>
              </a:rPr>
              <a:pPr>
                <a:defRPr/>
              </a:pPr>
              <a:t>8/6/2013</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B4B37C9-D8B4-46BA-83F0-72B80BD05C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409177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BFE357CD-DE28-4F4A-9DCB-9DC803BF3C27}" type="datetime1">
              <a:rPr lang="en-US">
                <a:solidFill>
                  <a:srgbClr val="000000"/>
                </a:solidFill>
              </a:rPr>
              <a:pPr>
                <a:defRPr/>
              </a:pPr>
              <a:t>8/6/2013</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BD1CFE9-3FB4-4097-B136-11E5AD4AA7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015840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CA9D0D6-B35F-4A7A-BB8A-95934976068A}" type="datetime1">
              <a:rPr lang="en-US">
                <a:solidFill>
                  <a:srgbClr val="000000"/>
                </a:solidFill>
              </a:rPr>
              <a:pPr>
                <a:defRPr/>
              </a:pPr>
              <a:t>8/6/2013</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FB27C42-0CEE-47A4-83F5-E2C68B74AF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363921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BE245EF-03E6-4A5E-9A8A-CCD3C6378586}"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9D41442-5031-4FB1-82A7-FE6D84E5A73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174837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A1EBE84-8CAF-4F50-994B-18602DD04527}"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7FA1DD-F20E-444B-98C1-AF7C74DA980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38090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840E9629-C2DF-464A-8821-4C431BAF1339}"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D4AF831-016B-475F-BF8D-2FDAD326E9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738146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8A629906-136D-4568-9DAC-757D87A15AA1}"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8724B3-434E-46AF-BEFD-F58DDB62030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34082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DA07BB5D-3B7B-4691-AE0A-27D0A563459C}"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DA4CEE3-7C0A-4907-A9F5-65E92482B58B}"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24748679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76D70D12-5953-41EE-91D6-DE9E88E092A6}"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0AE4653-B263-41EF-AFE6-3BFEF3910BD9}"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36000765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8E5E03D-0CFC-447B-8BD0-4F1F1C8DAF99}"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644F116-AA82-4C58-A75A-276746C8FE00}"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150429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589020"/>
      </p:ext>
    </p:extLst>
  </p:cSld>
  <p:clrMapOvr>
    <a:masterClrMapping/>
  </p:clrMapOvr>
  <p:transition spd="slow">
    <p:cover dir="r"/>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349500"/>
            <a:ext cx="4038600" cy="377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349500"/>
            <a:ext cx="4038600" cy="377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F29DD72A-437E-4977-A448-EFCB825ED2CF}"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6842A36-49DA-421F-8780-A599DA0D21B7}"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147776189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08CC4661-941F-4711-AC09-EAE28303DC16}" type="datetime1">
              <a:rPr lang="en-US">
                <a:solidFill>
                  <a:srgbClr val="000000"/>
                </a:solidFill>
              </a:rPr>
              <a:pPr>
                <a:defRPr/>
              </a:pPr>
              <a:t>8/6/2013</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C19F40A3-F96A-4406-8CBF-79031C5F97EC}"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359200043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6B36BB46-43D7-4215-88F8-48B7C69E0721}" type="datetime1">
              <a:rPr lang="en-US">
                <a:solidFill>
                  <a:srgbClr val="000000"/>
                </a:solidFill>
              </a:rPr>
              <a:pPr>
                <a:defRPr/>
              </a:pPr>
              <a:t>8/6/2013</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DD8EA969-7524-40B6-A8BE-752BF2B22CC9}"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5298982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AC90E08-AC59-4EA2-BC87-A87279C7FB3C}" type="datetime1">
              <a:rPr lang="en-US">
                <a:solidFill>
                  <a:srgbClr val="000000"/>
                </a:solidFill>
              </a:rPr>
              <a:pPr>
                <a:defRPr/>
              </a:pPr>
              <a:t>8/6/2013</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DB65E13D-32E1-4159-81D1-F8332344D0D6}"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37500645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ADA3559-6EF8-48D8-AA4B-B317AC25357E}"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CCB6918-1D38-4E67-B4FF-4E0C59BEC260}"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5300934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8ACFC59-EAF7-4CC5-A587-96276E2A42A5}" type="datetime1">
              <a:rPr lang="en-US">
                <a:solidFill>
                  <a:srgbClr val="000000"/>
                </a:solidFill>
              </a:rPr>
              <a:pPr>
                <a:defRPr/>
              </a:pPr>
              <a:t>8/6/2013</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92250A7-EE67-4E7F-B28A-0C4852EAA7A8}"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21303511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061547A-720C-4E96-8C64-9831563162D7}"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09BCF0A-779A-4FD6-B5BD-8A945566BA05}"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831754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908050"/>
            <a:ext cx="2058988" cy="52181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08050"/>
            <a:ext cx="6029325" cy="52181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2383C58-8DA3-4904-820B-2B709D296D57}" type="datetime1">
              <a:rPr lang="en-US">
                <a:solidFill>
                  <a:srgbClr val="000000"/>
                </a:solidFill>
              </a:rPr>
              <a:pPr>
                <a:defRPr/>
              </a:pPr>
              <a:t>8/6/2013</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A11BD8E-D1D7-4DC3-ACD2-908A0C5C65E1}" type="slidenum">
              <a:rPr lang="en-US">
                <a:solidFill>
                  <a:srgbClr val="FFFFFF"/>
                </a:solidFill>
              </a:rPr>
              <a:pPr/>
              <a:t>‹#›</a:t>
            </a:fld>
            <a:r>
              <a:rPr lang="en-US">
                <a:solidFill>
                  <a:srgbClr val="FFFFFF"/>
                </a:solidFill>
              </a:rPr>
              <a:t> / 36</a:t>
            </a:r>
          </a:p>
        </p:txBody>
      </p:sp>
    </p:spTree>
    <p:extLst>
      <p:ext uri="{BB962C8B-B14F-4D97-AF65-F5344CB8AC3E}">
        <p14:creationId xmlns:p14="http://schemas.microsoft.com/office/powerpoint/2010/main" val="202593312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1D325C-B063-496A-8B53-E30212401D4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12143926"/>
      </p:ext>
    </p:extLst>
  </p:cSld>
  <p:clrMapOvr>
    <a:masterClrMapping/>
  </p:clrMapOvr>
  <p:transition>
    <p:fade thruBlk="1"/>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8C47E9F-783F-4BD7-8600-8E2EC8D4CE2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0025598"/>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8" name="Picture 7"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4302"/>
          </a:xfrm>
          <a:prstGeom prst="rect">
            <a:avLst/>
          </a:prstGeom>
        </p:spPr>
      </p:pic>
      <p:sp>
        <p:nvSpPr>
          <p:cNvPr id="2" name="Title 1"/>
          <p:cNvSpPr>
            <a:spLocks noGrp="1"/>
          </p:cNvSpPr>
          <p:nvPr>
            <p:ph type="title"/>
          </p:nvPr>
        </p:nvSpPr>
        <p:spPr>
          <a:xfrm>
            <a:off x="301752" y="1033272"/>
            <a:ext cx="1298448" cy="2624328"/>
          </a:xfrm>
        </p:spPr>
        <p:txBody>
          <a:bodyPr anchor="t" anchorCtr="0"/>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2133600" y="1371600"/>
            <a:ext cx="4953000" cy="38862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127248" y="5486400"/>
            <a:ext cx="4498848" cy="758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srgbClr val="D1E1E3"/>
              </a:solidFill>
            </a:endParaRPr>
          </a:p>
        </p:txBody>
      </p:sp>
      <p:sp>
        <p:nvSpPr>
          <p:cNvPr id="6" name="Footer Placeholder 5"/>
          <p:cNvSpPr>
            <a:spLocks noGrp="1"/>
          </p:cNvSpPr>
          <p:nvPr>
            <p:ph type="ftr" sz="quarter" idx="11"/>
          </p:nvPr>
        </p:nvSpPr>
        <p:spPr/>
        <p:txBody>
          <a:bodyPr/>
          <a:lstStyle/>
          <a:p>
            <a:pPr>
              <a:buClr>
                <a:srgbClr val="3ECCED"/>
              </a:buClr>
            </a:pPr>
            <a:r>
              <a:rPr lang="en-GB" smtClean="0">
                <a:solidFill>
                  <a:srgbClr val="D1E1E3"/>
                </a:solidFill>
              </a:rPr>
              <a:t>– </a:t>
            </a:r>
            <a:fld id="{D501F3AE-382D-43A0-85AE-68ED31B26803}"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7" name="Slide Number Placeholder 6"/>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srgbClr val="D1E1E3"/>
              </a:solidFill>
            </a:endParaRPr>
          </a:p>
        </p:txBody>
      </p:sp>
    </p:spTree>
    <p:extLst>
      <p:ext uri="{BB962C8B-B14F-4D97-AF65-F5344CB8AC3E}">
        <p14:creationId xmlns:p14="http://schemas.microsoft.com/office/powerpoint/2010/main" val="1824504357"/>
      </p:ext>
    </p:extLst>
  </p:cSld>
  <p:clrMapOvr>
    <a:masterClrMapping/>
  </p:clrMapOvr>
  <p:transition spd="slow">
    <p:cover dir="r"/>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742D601-8549-492F-A658-E54B6D8BBC38}"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42108287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F015ACB-3B99-4EC8-942A-4BB30BAFFA6A}"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90255201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49684F0-AB1D-43E6-BEBA-E284D6BBFBF4}"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64337875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GB">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10550FB-F27A-43C0-A5B3-EC67868BF615}"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65350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GB">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93FAA47E-2E4F-4ABD-A6E4-341297DF17B4}"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8248742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GB">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0CC13228-108D-40DE-8424-1F845BE5BEA7}"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40664590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GB">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E79657D2-477B-422B-92D1-AA5296C99250}"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127075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GB">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0EC1FD4-55A1-423E-A6CE-60571FBAEDFC}"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9980287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GB">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1097304-AF3B-46EB-8747-82A7D29DB6CD}"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5671877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9A55B11-D0C8-440C-9CAC-EF129AA09E90}"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1732580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4302"/>
          </a:xfrm>
          <a:prstGeom prst="rect">
            <a:avLst/>
          </a:prstGeom>
        </p:spPr>
      </p:pic>
      <p:sp>
        <p:nvSpPr>
          <p:cNvPr id="2" name="Title 1"/>
          <p:cNvSpPr>
            <a:spLocks noGrp="1"/>
          </p:cNvSpPr>
          <p:nvPr>
            <p:ph type="title"/>
          </p:nvPr>
        </p:nvSpPr>
        <p:spPr>
          <a:xfrm>
            <a:off x="304800" y="1033462"/>
            <a:ext cx="1295400" cy="2624138"/>
          </a:xfrm>
        </p:spPr>
        <p:txBody>
          <a:bodyPr anchor="t" anchorCtr="0"/>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1905000" y="914400"/>
            <a:ext cx="5486400" cy="4495800"/>
          </a:xfrm>
          <a:prstGeom prst="ellipse">
            <a:avLst/>
          </a:prstGeom>
          <a:effectLst>
            <a:innerShdw blurRad="254000">
              <a:schemeClr val="tx1"/>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124200" y="5486400"/>
            <a:ext cx="44958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buClr>
                <a:srgbClr val="3ECCED"/>
              </a:buClr>
            </a:pPr>
            <a:fld id="{544213AF-26F6-41FA-8D85-E2C5388D6E58}" type="datetimeFigureOut">
              <a:rPr lang="en-US" smtClean="0">
                <a:solidFill>
                  <a:srgbClr val="D1E1E3"/>
                </a:solidFill>
              </a:rPr>
              <a:pPr>
                <a:buClr>
                  <a:srgbClr val="3ECCED"/>
                </a:buClr>
              </a:pPr>
              <a:t>8/6/2013</a:t>
            </a:fld>
            <a:endParaRPr lang="en-US">
              <a:solidFill>
                <a:prstClr val="black"/>
              </a:solidFill>
            </a:endParaRPr>
          </a:p>
        </p:txBody>
      </p:sp>
      <p:sp>
        <p:nvSpPr>
          <p:cNvPr id="6" name="Footer Placeholder 5"/>
          <p:cNvSpPr>
            <a:spLocks noGrp="1"/>
          </p:cNvSpPr>
          <p:nvPr>
            <p:ph type="ftr" sz="quarter" idx="11"/>
          </p:nvPr>
        </p:nvSpPr>
        <p:spPr/>
        <p:txBody>
          <a:bodyPr/>
          <a:lstStyle/>
          <a:p>
            <a:pPr>
              <a:buClr>
                <a:srgbClr val="3ECCED"/>
              </a:buClr>
            </a:pPr>
            <a:r>
              <a:rPr lang="en-GB" smtClean="0">
                <a:solidFill>
                  <a:srgbClr val="D1E1E3"/>
                </a:solidFill>
              </a:rPr>
              <a:t>– </a:t>
            </a:r>
            <a:fld id="{5BBDDF54-65E7-4592-9016-C530FF352946}" type="slidenum">
              <a:rPr lang="en-GB" smtClean="0">
                <a:solidFill>
                  <a:srgbClr val="D1E1E3"/>
                </a:solidFill>
              </a:rPr>
              <a:pPr>
                <a:buClr>
                  <a:srgbClr val="3ECCED"/>
                </a:buClr>
              </a:pPr>
              <a:t>‹#›</a:t>
            </a:fld>
            <a:r>
              <a:rPr lang="en-GB" smtClean="0">
                <a:solidFill>
                  <a:srgbClr val="D1E1E3"/>
                </a:solidFill>
              </a:rPr>
              <a:t>/15 –</a:t>
            </a:r>
            <a:endParaRPr lang="en-GB">
              <a:solidFill>
                <a:srgbClr val="D1E1E3"/>
              </a:solidFill>
            </a:endParaRPr>
          </a:p>
        </p:txBody>
      </p:sp>
      <p:sp>
        <p:nvSpPr>
          <p:cNvPr id="7" name="Slide Number Placeholder 6"/>
          <p:cNvSpPr>
            <a:spLocks noGrp="1"/>
          </p:cNvSpPr>
          <p:nvPr>
            <p:ph type="sldNum" sz="quarter" idx="12"/>
          </p:nvPr>
        </p:nvSpPr>
        <p:spPr/>
        <p:txBody>
          <a:bodyPr/>
          <a:lstStyle/>
          <a:p>
            <a:pPr>
              <a:buClr>
                <a:srgbClr val="3ECCED"/>
              </a:buClr>
            </a:pPr>
            <a:fld id="{D5BBC35B-A44B-4119-B8DA-DE9E3DFADA20}" type="slidenum">
              <a:rPr lang="en-US" smtClean="0">
                <a:solidFill>
                  <a:srgbClr val="D1E1E3"/>
                </a:solidFill>
              </a:rPr>
              <a:pPr>
                <a:buClr>
                  <a:srgbClr val="3ECCED"/>
                </a:buClr>
              </a:pPr>
              <a:t>‹#›</a:t>
            </a:fld>
            <a:endParaRPr lang="en-US">
              <a:solidFill>
                <a:prstClr val="black"/>
              </a:solidFill>
            </a:endParaRPr>
          </a:p>
        </p:txBody>
      </p:sp>
    </p:spTree>
    <p:extLst>
      <p:ext uri="{BB962C8B-B14F-4D97-AF65-F5344CB8AC3E}">
        <p14:creationId xmlns:p14="http://schemas.microsoft.com/office/powerpoint/2010/main" val="416021145"/>
      </p:ext>
    </p:extLst>
  </p:cSld>
  <p:clrMapOvr>
    <a:masterClrMapping/>
  </p:clrMapOvr>
  <p:transition spd="slow">
    <p:cover dir="r"/>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GB">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D8A8DE1-8235-4BDD-A7C9-8C6020B3FEDB}"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14052632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oonlight title.png"/>
          <p:cNvPicPr>
            <a:picLocks noChangeAspect="1"/>
          </p:cNvPicPr>
          <p:nvPr/>
        </p:nvPicPr>
        <p:blipFill>
          <a:blip r:embed="rId2" cstate="print">
            <a:extLst>
              <a:ext uri="{28A0092B-C50C-407E-A947-70E740481C1C}">
                <a14:useLocalDpi xmlns:a14="http://schemas.microsoft.com/office/drawing/2010/main" val="0"/>
              </a:ext>
            </a:extLst>
          </a:blip>
          <a:srcRect l="6766" r="4150" b="4117"/>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1752600"/>
            <a:ext cx="5410200" cy="1801906"/>
          </a:xfrm>
        </p:spPr>
        <p:txBody>
          <a:bodyPr anchor="b" anchorCtr="0"/>
          <a:lstStyle>
            <a:lvl1pPr algn="l"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447800" y="3733800"/>
            <a:ext cx="4724400" cy="1676400"/>
          </a:xfrm>
        </p:spPr>
        <p:txBody>
          <a:bodyPr/>
          <a:lstStyle>
            <a:lvl1pPr marL="0" indent="0" algn="l">
              <a:buNone/>
              <a:defRPr sz="2200" kern="1200">
                <a:gradFill>
                  <a:gsLst>
                    <a:gs pos="0">
                      <a:schemeClr val="bg1"/>
                    </a:gs>
                    <a:gs pos="90000">
                      <a:schemeClr val="bg2">
                        <a:lumMod val="90000"/>
                      </a:schemeClr>
                    </a:gs>
                  </a:gsLst>
                  <a:lin ang="5400000" scaled="0"/>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Date Placeholder 3"/>
          <p:cNvSpPr>
            <a:spLocks noGrp="1"/>
          </p:cNvSpPr>
          <p:nvPr>
            <p:ph type="dt" sz="half" idx="10"/>
          </p:nvPr>
        </p:nvSpPr>
        <p:spPr>
          <a:xfrm>
            <a:off x="6858000" y="6348413"/>
            <a:ext cx="2133600" cy="182562"/>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6" name="Footer Placeholder 4"/>
          <p:cNvSpPr>
            <a:spLocks noGrp="1"/>
          </p:cNvSpPr>
          <p:nvPr>
            <p:ph type="ftr" sz="quarter" idx="11"/>
          </p:nvPr>
        </p:nvSpPr>
        <p:spPr>
          <a:xfrm>
            <a:off x="6096000" y="6543675"/>
            <a:ext cx="2895600" cy="184150"/>
          </a:xfrm>
        </p:spPr>
        <p:txBody>
          <a:bodyPr/>
          <a:lstStyle>
            <a:lvl1pPr algn="r">
              <a:defRPr>
                <a:solidFill>
                  <a:schemeClr val="bg2"/>
                </a:solidFill>
              </a:defRPr>
            </a:lvl1pPr>
          </a:lstStyle>
          <a:p>
            <a:pPr>
              <a:buClr>
                <a:srgbClr val="3ECCED"/>
              </a:buClr>
              <a:defRPr/>
            </a:pPr>
            <a:endParaRPr lang="en-GB">
              <a:solidFill>
                <a:srgbClr val="D1E1E3"/>
              </a:solidFill>
            </a:endParaRPr>
          </a:p>
        </p:txBody>
      </p:sp>
      <p:sp>
        <p:nvSpPr>
          <p:cNvPr id="7" name="Slide Number Placeholder 5"/>
          <p:cNvSpPr>
            <a:spLocks noGrp="1"/>
          </p:cNvSpPr>
          <p:nvPr>
            <p:ph type="sldNum" sz="quarter" idx="12"/>
          </p:nvPr>
        </p:nvSpPr>
        <p:spPr>
          <a:xfrm>
            <a:off x="228600" y="6511925"/>
            <a:ext cx="1066800" cy="215900"/>
          </a:xfrm>
        </p:spPr>
        <p:txBody>
          <a:bodyPr/>
          <a:lstStyle>
            <a:lvl1pPr>
              <a:defRPr smtClean="0">
                <a:solidFill>
                  <a:schemeClr val="bg2"/>
                </a:solidFill>
              </a:defRPr>
            </a:lvl1pPr>
          </a:lstStyle>
          <a:p>
            <a:pPr>
              <a:buClr>
                <a:srgbClr val="3ECCED"/>
              </a:buClr>
              <a:defRPr/>
            </a:pPr>
            <a:fld id="{56A739BD-2A8E-434F-9F1E-80AAFE17E0A0}" type="slidenum">
              <a:rPr lang="en-GB">
                <a:solidFill>
                  <a:srgbClr val="D1E1E3"/>
                </a:solidFill>
              </a:rPr>
              <a:pPr>
                <a:buClr>
                  <a:srgbClr val="3ECCED"/>
                </a:buClr>
                <a:defRPr/>
              </a:pPr>
              <a:t>‹#›</a:t>
            </a:fld>
            <a:endParaRPr lang="en-GB">
              <a:solidFill>
                <a:srgbClr val="D1E1E3"/>
              </a:solidFill>
            </a:endParaRPr>
          </a:p>
        </p:txBody>
      </p:sp>
    </p:spTree>
    <p:extLst>
      <p:ext uri="{BB962C8B-B14F-4D97-AF65-F5344CB8AC3E}">
        <p14:creationId xmlns:p14="http://schemas.microsoft.com/office/powerpoint/2010/main" val="3865574481"/>
      </p:ext>
    </p:extLst>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buClr>
                <a:srgbClr val="3ECCED"/>
              </a:buClr>
              <a:defRPr/>
            </a:pPr>
            <a:fld id="{3E7A9A92-4F3D-4310-8FF9-D1C035AC53AD}" type="datetimeFigureOut">
              <a:rPr lang="en-US">
                <a:solidFill>
                  <a:srgbClr val="D1E1E3"/>
                </a:solidFill>
              </a:rPr>
              <a:pPr>
                <a:buClr>
                  <a:srgbClr val="3ECCED"/>
                </a:buClr>
                <a:defRPr/>
              </a:pPr>
              <a:t>8/6/2013</a:t>
            </a:fld>
            <a:endParaRPr lang="en-US">
              <a:solidFill>
                <a:srgbClr val="D1E1E3"/>
              </a:solidFill>
            </a:endParaRPr>
          </a:p>
        </p:txBody>
      </p:sp>
      <p:sp>
        <p:nvSpPr>
          <p:cNvPr id="5"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951D5DF9-A46B-4F7E-AC72-B5B3EEA9639F}"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12"/>
          </p:nvPr>
        </p:nvSpPr>
        <p:spPr/>
        <p:txBody>
          <a:bodyPr/>
          <a:lstStyle>
            <a:lvl1pPr>
              <a:defRPr/>
            </a:lvl1pPr>
          </a:lstStyle>
          <a:p>
            <a:pPr>
              <a:buClr>
                <a:srgbClr val="3ECCED"/>
              </a:buClr>
              <a:defRPr/>
            </a:pPr>
            <a:fld id="{D5CC1F1A-0268-460C-9F1C-7C1FC352AC7B}"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410355010"/>
      </p:ext>
    </p:extLst>
  </p:cSld>
  <p:clrMapOvr>
    <a:masterClrMapping/>
  </p:clrMapOvr>
  <p:transition spd="slow">
    <p:cover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8" descr="moonlight section.png"/>
          <p:cNvPicPr>
            <a:picLocks noChangeAspect="1"/>
          </p:cNvPicPr>
          <p:nvPr/>
        </p:nvPicPr>
        <p:blipFill>
          <a:blip r:embed="rId2" cstate="print">
            <a:extLst>
              <a:ext uri="{28A0092B-C50C-407E-A947-70E740481C1C}">
                <a14:useLocalDpi xmlns:a14="http://schemas.microsoft.com/office/drawing/2010/main" val="0"/>
              </a:ext>
            </a:extLst>
          </a:blip>
          <a:srcRect l="6389" r="4959" b="27051"/>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2438400"/>
            <a:ext cx="7772400" cy="1362075"/>
          </a:xfrm>
        </p:spPr>
        <p:txBody>
          <a:bodyPr anchor="b" anchorCtr="0"/>
          <a:lstStyle>
            <a:lvl1pPr algn="ctr" defTabSz="914400" rtl="0" eaLnBrk="1" latinLnBrk="0" hangingPunct="1">
              <a:spcBef>
                <a:spcPct val="0"/>
              </a:spcBef>
              <a:buNone/>
              <a:defRPr sz="44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886200"/>
            <a:ext cx="7772400" cy="941294"/>
          </a:xfrm>
        </p:spPr>
        <p:txBody>
          <a:bodyPr anchor="t" anchorCtr="0"/>
          <a:lstStyle>
            <a:lvl1pPr marL="0" indent="0" algn="ctr">
              <a:buNone/>
              <a:defRPr sz="2000" kern="1200">
                <a:gradFill>
                  <a:gsLst>
                    <a:gs pos="0">
                      <a:schemeClr val="bg1"/>
                    </a:gs>
                    <a:gs pos="90000">
                      <a:schemeClr val="bg2">
                        <a:lumMod val="90000"/>
                      </a:schemeClr>
                    </a:gs>
                  </a:gsLst>
                  <a:lin ang="5400000" scaled="0"/>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buClr>
                <a:srgbClr val="3ECCED"/>
              </a:buClr>
              <a:defRPr/>
            </a:pPr>
            <a:fld id="{51FD9768-6D9C-4915-98B8-B6D4C73E5461}" type="datetimeFigureOut">
              <a:rPr lang="en-US">
                <a:solidFill>
                  <a:srgbClr val="D1E1E3"/>
                </a:solidFill>
              </a:rPr>
              <a:pPr>
                <a:buClr>
                  <a:srgbClr val="3ECCED"/>
                </a:buClr>
                <a:defRPr/>
              </a:pPr>
              <a:t>8/6/2013</a:t>
            </a:fld>
            <a:endParaRPr lang="en-US">
              <a:solidFill>
                <a:srgbClr val="D1E1E3"/>
              </a:solidFill>
            </a:endParaRPr>
          </a:p>
        </p:txBody>
      </p:sp>
      <p:sp>
        <p:nvSpPr>
          <p:cNvPr id="6" name="Footer Placeholder 4"/>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3F990A43-AF83-46E3-93F9-9B6D0C1D838B}" type="slidenum">
              <a:rPr lang="en-GB">
                <a:solidFill>
                  <a:srgbClr val="D1E1E3"/>
                </a:solidFill>
              </a:rPr>
              <a:pPr>
                <a:buClr>
                  <a:srgbClr val="3ECCED"/>
                </a:buClr>
                <a:defRPr/>
              </a:pPr>
              <a:t>‹#›</a:t>
            </a:fld>
            <a:r>
              <a:rPr lang="en-GB">
                <a:solidFill>
                  <a:srgbClr val="D1E1E3"/>
                </a:solidFill>
              </a:rPr>
              <a:t>/15 –</a:t>
            </a:r>
          </a:p>
        </p:txBody>
      </p:sp>
      <p:sp>
        <p:nvSpPr>
          <p:cNvPr id="7" name="Slide Number Placeholder 5"/>
          <p:cNvSpPr>
            <a:spLocks noGrp="1"/>
          </p:cNvSpPr>
          <p:nvPr>
            <p:ph type="sldNum" sz="quarter" idx="12"/>
          </p:nvPr>
        </p:nvSpPr>
        <p:spPr/>
        <p:txBody>
          <a:bodyPr/>
          <a:lstStyle>
            <a:lvl1pPr>
              <a:defRPr/>
            </a:lvl1pPr>
          </a:lstStyle>
          <a:p>
            <a:pPr>
              <a:buClr>
                <a:srgbClr val="3ECCED"/>
              </a:buClr>
              <a:defRPr/>
            </a:pPr>
            <a:fld id="{E0910A79-65F8-47D6-B221-1BA0FBF2FC46}"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301250856"/>
      </p:ext>
    </p:extLst>
  </p:cSld>
  <p:clrMapOvr>
    <a:overrideClrMapping bg1="lt1" tx1="dk1" bg2="lt2" tx2="dk2" accent1="accent1" accent2="accent2" accent3="accent3" accent4="accent4" accent5="accent5" accent6="accent6" hlink="hlink" folHlink="folHlink"/>
  </p:clrMapOvr>
  <p:transition spd="slow">
    <p:cover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p>
            <a:r>
              <a:rPr lang="en-US" smtClean="0"/>
              <a:t>Click to edit Master title style</a:t>
            </a:r>
            <a:endParaRPr/>
          </a:p>
        </p:txBody>
      </p:sp>
      <p:sp>
        <p:nvSpPr>
          <p:cNvPr id="3" name="Content Placeholder 2"/>
          <p:cNvSpPr>
            <a:spLocks noGrp="1"/>
          </p:cNvSpPr>
          <p:nvPr>
            <p:ph sz="half" idx="1"/>
          </p:nvPr>
        </p:nvSpPr>
        <p:spPr>
          <a:xfrm>
            <a:off x="1976438" y="2003425"/>
            <a:ext cx="2971800" cy="3832226"/>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03425"/>
            <a:ext cx="2971800" cy="3832225"/>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buClr>
                <a:srgbClr val="3ECCED"/>
              </a:buClr>
              <a:defRPr/>
            </a:pPr>
            <a:fld id="{BD0001DE-D073-40EF-88B3-B47D8747A990}"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9BDC1FD3-7E74-40F5-8FBE-7F052648CA26}"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C3D1E0A4-8652-4011-A1FB-9066D99B2171}"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4237835694"/>
      </p:ext>
    </p:extLst>
  </p:cSld>
  <p:clrMapOvr>
    <a:masterClrMapping/>
  </p:clrMapOvr>
  <p:transition spd="slow">
    <p:cover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981200" y="792162"/>
            <a:ext cx="6019799" cy="80803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981200"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81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199" y="1700960"/>
            <a:ext cx="2971800" cy="750887"/>
          </a:xfrm>
        </p:spPr>
        <p:txBody>
          <a:bodyPr anchor="ctr" anchorCtr="0">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541494"/>
            <a:ext cx="2971800" cy="3294156"/>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6"/>
          <p:cNvSpPr>
            <a:spLocks noGrp="1"/>
          </p:cNvSpPr>
          <p:nvPr>
            <p:ph type="dt" sz="half" idx="10"/>
          </p:nvPr>
        </p:nvSpPr>
        <p:spPr/>
        <p:txBody>
          <a:bodyPr/>
          <a:lstStyle>
            <a:lvl1pPr>
              <a:defRPr/>
            </a:lvl1pPr>
          </a:lstStyle>
          <a:p>
            <a:pPr>
              <a:buClr>
                <a:srgbClr val="3ECCED"/>
              </a:buClr>
              <a:defRPr/>
            </a:pPr>
            <a:fld id="{DF5936C0-BDE3-4E36-8E05-058B54ABBB67}" type="datetimeFigureOut">
              <a:rPr lang="en-US">
                <a:solidFill>
                  <a:srgbClr val="D1E1E3"/>
                </a:solidFill>
              </a:rPr>
              <a:pPr>
                <a:buClr>
                  <a:srgbClr val="3ECCED"/>
                </a:buClr>
                <a:defRPr/>
              </a:pPr>
              <a:t>8/6/2013</a:t>
            </a:fld>
            <a:endParaRPr lang="en-US">
              <a:solidFill>
                <a:srgbClr val="D1E1E3"/>
              </a:solidFill>
            </a:endParaRPr>
          </a:p>
        </p:txBody>
      </p:sp>
      <p:sp>
        <p:nvSpPr>
          <p:cNvPr id="9" name="Footer Placeholder 7"/>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F95CA1B0-A8B3-4F06-BC97-BF6B1FA8A73E}" type="slidenum">
              <a:rPr lang="en-GB">
                <a:solidFill>
                  <a:srgbClr val="D1E1E3"/>
                </a:solidFill>
              </a:rPr>
              <a:pPr>
                <a:buClr>
                  <a:srgbClr val="3ECCED"/>
                </a:buClr>
                <a:defRPr/>
              </a:pPr>
              <a:t>‹#›</a:t>
            </a:fld>
            <a:r>
              <a:rPr lang="en-GB">
                <a:solidFill>
                  <a:srgbClr val="D1E1E3"/>
                </a:solidFill>
              </a:rPr>
              <a:t>/15 –</a:t>
            </a:r>
          </a:p>
        </p:txBody>
      </p:sp>
      <p:sp>
        <p:nvSpPr>
          <p:cNvPr id="10" name="Slide Number Placeholder 8"/>
          <p:cNvSpPr>
            <a:spLocks noGrp="1"/>
          </p:cNvSpPr>
          <p:nvPr>
            <p:ph type="sldNum" sz="quarter" idx="12"/>
          </p:nvPr>
        </p:nvSpPr>
        <p:spPr/>
        <p:txBody>
          <a:bodyPr/>
          <a:lstStyle>
            <a:lvl1pPr>
              <a:defRPr/>
            </a:lvl1pPr>
          </a:lstStyle>
          <a:p>
            <a:pPr>
              <a:buClr>
                <a:srgbClr val="3ECCED"/>
              </a:buClr>
              <a:defRPr/>
            </a:pPr>
            <a:fld id="{C6F4AD52-B51B-491F-A17B-EC2B8D53446D}"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496951373"/>
      </p:ext>
    </p:extLst>
  </p:cSld>
  <p:clrMapOvr>
    <a:masterClrMapping/>
  </p:clrMapOvr>
  <p:transition spd="slow">
    <p:cover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lvl1pPr>
              <a:defRPr/>
            </a:lvl1pPr>
          </a:lstStyle>
          <a:p>
            <a:pPr>
              <a:buClr>
                <a:srgbClr val="3ECCED"/>
              </a:buClr>
              <a:defRPr/>
            </a:pPr>
            <a:fld id="{F82F46D3-6660-4242-A669-A0DB711F4E8F}" type="datetimeFigureOut">
              <a:rPr lang="en-US">
                <a:solidFill>
                  <a:srgbClr val="D1E1E3"/>
                </a:solidFill>
              </a:rPr>
              <a:pPr>
                <a:buClr>
                  <a:srgbClr val="3ECCED"/>
                </a:buClr>
                <a:defRPr/>
              </a:pPr>
              <a:t>8/6/2013</a:t>
            </a:fld>
            <a:endParaRPr lang="en-US">
              <a:solidFill>
                <a:srgbClr val="D1E1E3"/>
              </a:solidFill>
            </a:endParaRPr>
          </a:p>
        </p:txBody>
      </p:sp>
      <p:sp>
        <p:nvSpPr>
          <p:cNvPr id="4" name="Footer Placeholder 3"/>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AD3EBC15-B620-46AC-96D1-27732395D970}" type="slidenum">
              <a:rPr lang="en-GB">
                <a:solidFill>
                  <a:srgbClr val="D1E1E3"/>
                </a:solidFill>
              </a:rPr>
              <a:pPr>
                <a:buClr>
                  <a:srgbClr val="3ECCED"/>
                </a:buClr>
                <a:defRPr/>
              </a:pPr>
              <a:t>‹#›</a:t>
            </a:fld>
            <a:r>
              <a:rPr lang="en-GB">
                <a:solidFill>
                  <a:srgbClr val="D1E1E3"/>
                </a:solidFill>
              </a:rPr>
              <a:t>/15 –</a:t>
            </a:r>
          </a:p>
        </p:txBody>
      </p:sp>
      <p:sp>
        <p:nvSpPr>
          <p:cNvPr id="5" name="Slide Number Placeholder 4"/>
          <p:cNvSpPr>
            <a:spLocks noGrp="1"/>
          </p:cNvSpPr>
          <p:nvPr>
            <p:ph type="sldNum" sz="quarter" idx="12"/>
          </p:nvPr>
        </p:nvSpPr>
        <p:spPr/>
        <p:txBody>
          <a:bodyPr/>
          <a:lstStyle>
            <a:lvl1pPr>
              <a:defRPr/>
            </a:lvl1pPr>
          </a:lstStyle>
          <a:p>
            <a:pPr>
              <a:buClr>
                <a:srgbClr val="3ECCED"/>
              </a:buClr>
              <a:defRPr/>
            </a:pPr>
            <a:fld id="{A522B2B9-45E0-4D73-A37E-1F9561CF8B3D}"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4021455965"/>
      </p:ext>
    </p:extLst>
  </p:cSld>
  <p:clrMapOvr>
    <a:masterClrMapping/>
  </p:clrMapOvr>
  <p:transition spd="slow">
    <p:cover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buClr>
                <a:srgbClr val="3ECCED"/>
              </a:buClr>
              <a:defRPr/>
            </a:pPr>
            <a:fld id="{8D37ACF2-1B42-4D67-B67C-5896586AE29E}" type="datetimeFigureOut">
              <a:rPr lang="en-US">
                <a:solidFill>
                  <a:srgbClr val="D1E1E3"/>
                </a:solidFill>
              </a:rPr>
              <a:pPr>
                <a:buClr>
                  <a:srgbClr val="3ECCED"/>
                </a:buClr>
                <a:defRPr/>
              </a:pPr>
              <a:t>8/6/2013</a:t>
            </a:fld>
            <a:endParaRPr lang="en-US">
              <a:solidFill>
                <a:srgbClr val="D1E1E3"/>
              </a:solidFill>
            </a:endParaRPr>
          </a:p>
        </p:txBody>
      </p:sp>
      <p:sp>
        <p:nvSpPr>
          <p:cNvPr id="3" name="Footer Placeholder 2"/>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4987C93C-D7A7-4F51-941C-39DB753FA4D5}" type="slidenum">
              <a:rPr lang="en-GB">
                <a:solidFill>
                  <a:srgbClr val="D1E1E3"/>
                </a:solidFill>
              </a:rPr>
              <a:pPr>
                <a:buClr>
                  <a:srgbClr val="3ECCED"/>
                </a:buClr>
                <a:defRPr/>
              </a:pPr>
              <a:t>‹#›</a:t>
            </a:fld>
            <a:r>
              <a:rPr lang="en-GB">
                <a:solidFill>
                  <a:srgbClr val="D1E1E3"/>
                </a:solidFill>
              </a:rPr>
              <a:t>/15 –</a:t>
            </a:r>
          </a:p>
        </p:txBody>
      </p:sp>
      <p:sp>
        <p:nvSpPr>
          <p:cNvPr id="4" name="Slide Number Placeholder 3"/>
          <p:cNvSpPr>
            <a:spLocks noGrp="1"/>
          </p:cNvSpPr>
          <p:nvPr>
            <p:ph type="sldNum" sz="quarter" idx="12"/>
          </p:nvPr>
        </p:nvSpPr>
        <p:spPr/>
        <p:txBody>
          <a:bodyPr/>
          <a:lstStyle>
            <a:lvl1pPr>
              <a:defRPr/>
            </a:lvl1pPr>
          </a:lstStyle>
          <a:p>
            <a:pPr>
              <a:buClr>
                <a:srgbClr val="3ECCED"/>
              </a:buClr>
              <a:defRPr/>
            </a:pPr>
            <a:fld id="{2A0A7408-6323-4BC9-A4FD-4AEB02A773C3}"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1239877417"/>
      </p:ext>
    </p:extLst>
  </p:cSld>
  <p:clrMapOvr>
    <a:masterClrMapping/>
  </p:clrMapOvr>
  <p:transition spd="slow">
    <p:cover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1752" y="1033272"/>
            <a:ext cx="1298448" cy="2624328"/>
          </a:xfrm>
        </p:spPr>
        <p:txBody>
          <a:bodyPr anchor="t" anchorCtr="0"/>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2133600" y="1371600"/>
            <a:ext cx="4953000" cy="3886200"/>
          </a:xfrm>
        </p:spPr>
        <p:txBody>
          <a:bodyPr/>
          <a:lstStyle>
            <a:lvl1pPr>
              <a:defRPr sz="2000"/>
            </a:lvl1pPr>
            <a:lvl2pPr>
              <a:defRPr sz="1800"/>
            </a:lvl2pPr>
            <a:lvl3pPr>
              <a:defRPr sz="1800"/>
            </a:lvl3pPr>
            <a:lvl4pPr>
              <a:defRPr sz="1800"/>
            </a:lvl4pPr>
            <a:lvl5pPr>
              <a:defRPr sz="1800"/>
            </a:lvl5pPr>
            <a:lvl6pPr>
              <a:defRPr sz="180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127248" y="5486400"/>
            <a:ext cx="4498848" cy="758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7DB03C2D-F0A0-4A1B-BC2F-C7003F45C4BC}" type="datetimeFigureOut">
              <a:rPr lang="en-US">
                <a:solidFill>
                  <a:srgbClr val="D1E1E3"/>
                </a:solidFill>
              </a:rPr>
              <a:pPr>
                <a:buClr>
                  <a:srgbClr val="3ECCED"/>
                </a:buClr>
                <a:defRPr/>
              </a:pPr>
              <a:t>8/6/2013</a:t>
            </a:fld>
            <a:endParaRPr lang="en-US">
              <a:solidFill>
                <a:srgbClr val="D1E1E3"/>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71808400-4B48-4DD6-B049-8BA30C52842F}"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D236B432-5445-4431-AD25-A34A3F3CF913}" type="slidenum">
              <a:rPr lang="en-US">
                <a:solidFill>
                  <a:srgbClr val="D1E1E3"/>
                </a:solidFill>
              </a:rPr>
              <a:pPr>
                <a:buClr>
                  <a:srgbClr val="3ECCED"/>
                </a:buClr>
                <a:defRPr/>
              </a:pPr>
              <a:t>‹#›</a:t>
            </a:fld>
            <a:endParaRPr lang="en-US">
              <a:solidFill>
                <a:srgbClr val="D1E1E3"/>
              </a:solidFill>
            </a:endParaRPr>
          </a:p>
        </p:txBody>
      </p:sp>
    </p:spTree>
    <p:extLst>
      <p:ext uri="{BB962C8B-B14F-4D97-AF65-F5344CB8AC3E}">
        <p14:creationId xmlns:p14="http://schemas.microsoft.com/office/powerpoint/2010/main" val="2272213321"/>
      </p:ext>
    </p:extLst>
  </p:cSld>
  <p:clrMapOvr>
    <a:masterClrMapping/>
  </p:clrMapOvr>
  <p:transition spd="slow">
    <p:cover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8" descr="moonlight - two conten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4800" y="1033462"/>
            <a:ext cx="1295400" cy="2624138"/>
          </a:xfrm>
        </p:spPr>
        <p:txBody>
          <a:bodyPr anchor="t" anchorCtr="0"/>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1905000" y="914400"/>
            <a:ext cx="5486400" cy="4495800"/>
          </a:xfrm>
          <a:prstGeom prst="ellipse">
            <a:avLst/>
          </a:prstGeom>
          <a:effectLst>
            <a:innerShdw blurRad="254000">
              <a:schemeClr val="tx1"/>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3124200" y="5486400"/>
            <a:ext cx="4495800" cy="76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buClr>
                <a:srgbClr val="3ECCED"/>
              </a:buClr>
              <a:defRPr/>
            </a:pPr>
            <a:fld id="{321B790D-BA9E-4C90-8B89-3DF0E9C7EE2F}" type="datetimeFigureOut">
              <a:rPr lang="en-US">
                <a:solidFill>
                  <a:srgbClr val="D1E1E3"/>
                </a:solidFill>
              </a:rPr>
              <a:pPr>
                <a:buClr>
                  <a:srgbClr val="3ECCED"/>
                </a:buClr>
                <a:defRPr/>
              </a:pPr>
              <a:t>8/6/2013</a:t>
            </a:fld>
            <a:endParaRPr lang="en-US">
              <a:solidFill>
                <a:prstClr val="black"/>
              </a:solidFill>
            </a:endParaRPr>
          </a:p>
        </p:txBody>
      </p:sp>
      <p:sp>
        <p:nvSpPr>
          <p:cNvPr id="7" name="Footer Placeholder 5"/>
          <p:cNvSpPr>
            <a:spLocks noGrp="1"/>
          </p:cNvSpPr>
          <p:nvPr>
            <p:ph type="ftr" sz="quarter" idx="11"/>
          </p:nvPr>
        </p:nvSpPr>
        <p:spPr/>
        <p:txBody>
          <a:bodyPr/>
          <a:lstStyle>
            <a:lvl1pPr>
              <a:defRPr/>
            </a:lvl1pPr>
          </a:lstStyle>
          <a:p>
            <a:pPr>
              <a:buClr>
                <a:srgbClr val="3ECCED"/>
              </a:buClr>
              <a:defRPr/>
            </a:pPr>
            <a:r>
              <a:rPr lang="en-GB">
                <a:solidFill>
                  <a:srgbClr val="D1E1E3"/>
                </a:solidFill>
              </a:rPr>
              <a:t>– </a:t>
            </a:r>
            <a:fld id="{0A6D0EDD-9332-4F16-84B2-CEFC7F88BBF3}" type="slidenum">
              <a:rPr lang="en-GB">
                <a:solidFill>
                  <a:srgbClr val="D1E1E3"/>
                </a:solidFill>
              </a:rPr>
              <a:pPr>
                <a:buClr>
                  <a:srgbClr val="3ECCED"/>
                </a:buClr>
                <a:defRPr/>
              </a:pPr>
              <a:t>‹#›</a:t>
            </a:fld>
            <a:r>
              <a:rPr lang="en-GB">
                <a:solidFill>
                  <a:srgbClr val="D1E1E3"/>
                </a:solidFill>
              </a:rPr>
              <a:t>/15 –</a:t>
            </a:r>
          </a:p>
        </p:txBody>
      </p:sp>
      <p:sp>
        <p:nvSpPr>
          <p:cNvPr id="8" name="Slide Number Placeholder 6"/>
          <p:cNvSpPr>
            <a:spLocks noGrp="1"/>
          </p:cNvSpPr>
          <p:nvPr>
            <p:ph type="sldNum" sz="quarter" idx="12"/>
          </p:nvPr>
        </p:nvSpPr>
        <p:spPr/>
        <p:txBody>
          <a:bodyPr/>
          <a:lstStyle>
            <a:lvl1pPr>
              <a:defRPr/>
            </a:lvl1pPr>
          </a:lstStyle>
          <a:p>
            <a:pPr>
              <a:buClr>
                <a:srgbClr val="3ECCED"/>
              </a:buClr>
              <a:defRPr/>
            </a:pPr>
            <a:fld id="{CA6C7167-142F-411F-8AD9-13A2D2FE9F91}" type="slidenum">
              <a:rPr lang="en-US">
                <a:solidFill>
                  <a:srgbClr val="D1E1E3"/>
                </a:solidFill>
              </a:rPr>
              <a:pPr>
                <a:buClr>
                  <a:srgbClr val="3ECCED"/>
                </a:buClr>
                <a:defRPr/>
              </a:pPr>
              <a:t>‹#›</a:t>
            </a:fld>
            <a:endParaRPr lang="en-US">
              <a:solidFill>
                <a:prstClr val="black"/>
              </a:solidFill>
            </a:endParaRPr>
          </a:p>
        </p:txBody>
      </p:sp>
    </p:spTree>
    <p:extLst>
      <p:ext uri="{BB962C8B-B14F-4D97-AF65-F5344CB8AC3E}">
        <p14:creationId xmlns:p14="http://schemas.microsoft.com/office/powerpoint/2010/main" val="1249000992"/>
      </p:ext>
    </p:extLst>
  </p:cSld>
  <p:clrMapOvr>
    <a:masterClrMapping/>
  </p:clrMapOvr>
  <p:transition spd="slow">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6" Type="http://schemas.openxmlformats.org/officeDocument/2006/relationships/image" Target="../media/image4.png"/><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image" Target="../media/image3.png"/><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8.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8.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8.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6" Type="http://schemas.openxmlformats.org/officeDocument/2006/relationships/image" Target="../media/image4.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30000">
              <a:schemeClr val="bg2">
                <a:lumMod val="75000"/>
              </a:schemeClr>
            </a:gs>
            <a:gs pos="100000">
              <a:schemeClr val="bg2">
                <a:lumMod val="1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2" name="Picture 11" descr="moonlight master 2.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2" name="Title Placeholder 1"/>
          <p:cNvSpPr>
            <a:spLocks noGrp="1"/>
          </p:cNvSpPr>
          <p:nvPr>
            <p:ph type="title"/>
          </p:nvPr>
        </p:nvSpPr>
        <p:spPr>
          <a:xfrm>
            <a:off x="1981201" y="792162"/>
            <a:ext cx="5311562" cy="808038"/>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2286000" y="1981201"/>
            <a:ext cx="5015753" cy="38413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228600" y="6347908"/>
            <a:ext cx="2133600" cy="182880"/>
          </a:xfrm>
          <a:prstGeom prst="rect">
            <a:avLst/>
          </a:prstGeom>
        </p:spPr>
        <p:txBody>
          <a:bodyPr vert="horz" lIns="91440" tIns="45720" rIns="91440" bIns="45720" rtlCol="0" anchor="ctr"/>
          <a:lstStyle>
            <a:lvl1pPr algn="l">
              <a:defRPr sz="1100">
                <a:solidFill>
                  <a:schemeClr val="bg2"/>
                </a:solidFill>
              </a:defRPr>
            </a:lvl1pPr>
          </a:lstStyle>
          <a:p>
            <a:pPr>
              <a:lnSpc>
                <a:spcPct val="80000"/>
              </a:lnSpc>
              <a:spcBef>
                <a:spcPct val="40000"/>
              </a:spcBef>
              <a:spcAft>
                <a:spcPct val="30000"/>
              </a:spcAft>
              <a:buClr>
                <a:srgbClr val="3ECCED"/>
              </a:buClr>
              <a:buSzPct val="70000"/>
              <a:buFont typeface="Wingdings" pitchFamily="2" charset="2"/>
              <a:buChar char="n"/>
            </a:pPr>
            <a:fld id="{544213AF-26F6-41FA-8D85-E2C5388D6E58}" type="datetimeFigureOut">
              <a:rPr lang="en-US" smtClean="0">
                <a:solidFill>
                  <a:srgbClr val="D1E1E3"/>
                </a:solidFill>
              </a:rPr>
              <a:pPr>
                <a:lnSpc>
                  <a:spcPct val="80000"/>
                </a:lnSpc>
                <a:spcBef>
                  <a:spcPct val="40000"/>
                </a:spcBef>
                <a:spcAft>
                  <a:spcPct val="30000"/>
                </a:spcAft>
                <a:buClr>
                  <a:srgbClr val="3ECCED"/>
                </a:buClr>
                <a:buSzPct val="70000"/>
                <a:buFont typeface="Wingdings" pitchFamily="2" charset="2"/>
                <a:buChar char="n"/>
              </a:pPr>
              <a:t>8/6/2013</a:t>
            </a:fld>
            <a:endParaRPr lang="en-US" sz="1000" dirty="0">
              <a:solidFill>
                <a:prstClr val="black"/>
              </a:solidFill>
            </a:endParaRPr>
          </a:p>
        </p:txBody>
      </p:sp>
      <p:sp>
        <p:nvSpPr>
          <p:cNvPr id="5" name="Footer Placeholder 4"/>
          <p:cNvSpPr>
            <a:spLocks noGrp="1"/>
          </p:cNvSpPr>
          <p:nvPr>
            <p:ph type="ftr" sz="quarter" idx="3"/>
          </p:nvPr>
        </p:nvSpPr>
        <p:spPr>
          <a:xfrm>
            <a:off x="228600" y="6544234"/>
            <a:ext cx="2895600" cy="182880"/>
          </a:xfrm>
          <a:prstGeom prst="rect">
            <a:avLst/>
          </a:prstGeom>
        </p:spPr>
        <p:txBody>
          <a:bodyPr vert="horz" lIns="91440" tIns="45720" rIns="91440" bIns="45720" rtlCol="0" anchor="ctr"/>
          <a:lstStyle>
            <a:lvl1pPr algn="l">
              <a:defRPr sz="1100">
                <a:solidFill>
                  <a:schemeClr val="bg2"/>
                </a:solidFill>
              </a:defRPr>
            </a:lvl1pPr>
          </a:lstStyle>
          <a:p>
            <a:pPr>
              <a:lnSpc>
                <a:spcPct val="80000"/>
              </a:lnSpc>
              <a:spcBef>
                <a:spcPct val="40000"/>
              </a:spcBef>
              <a:spcAft>
                <a:spcPct val="30000"/>
              </a:spcAft>
              <a:buClr>
                <a:srgbClr val="3ECCED"/>
              </a:buClr>
              <a:buSzPct val="70000"/>
              <a:buFont typeface="Wingdings" pitchFamily="2" charset="2"/>
              <a:buChar char="n"/>
            </a:pPr>
            <a:r>
              <a:rPr lang="en-GB" smtClean="0">
                <a:solidFill>
                  <a:srgbClr val="D1E1E3"/>
                </a:solidFill>
              </a:rPr>
              <a:t>– </a:t>
            </a:r>
            <a:fld id="{9C172DE8-09BD-4FFC-9253-E5FC27E1193E}" type="slidenum">
              <a:rPr lang="en-GB" smtClean="0">
                <a:solidFill>
                  <a:srgbClr val="D1E1E3"/>
                </a:solidFill>
              </a:rPr>
              <a:pPr>
                <a:lnSpc>
                  <a:spcPct val="80000"/>
                </a:lnSpc>
                <a:spcBef>
                  <a:spcPct val="40000"/>
                </a:spcBef>
                <a:spcAft>
                  <a:spcPct val="30000"/>
                </a:spcAft>
                <a:buClr>
                  <a:srgbClr val="3ECCED"/>
                </a:buClr>
                <a:buSzPct val="70000"/>
                <a:buFont typeface="Wingdings" pitchFamily="2" charset="2"/>
                <a:buChar char="n"/>
              </a:pPr>
              <a:t>‹#›</a:t>
            </a:fld>
            <a:r>
              <a:rPr lang="en-GB" smtClean="0">
                <a:solidFill>
                  <a:srgbClr val="D1E1E3"/>
                </a:solidFill>
              </a:rPr>
              <a:t>/15 –</a:t>
            </a:r>
            <a:endParaRPr lang="en-GB">
              <a:solidFill>
                <a:srgbClr val="D1E1E3"/>
              </a:solidFill>
            </a:endParaRPr>
          </a:p>
        </p:txBody>
      </p:sp>
      <p:sp>
        <p:nvSpPr>
          <p:cNvPr id="6" name="Slide Number Placeholder 5"/>
          <p:cNvSpPr>
            <a:spLocks noGrp="1"/>
          </p:cNvSpPr>
          <p:nvPr>
            <p:ph type="sldNum" sz="quarter" idx="4"/>
          </p:nvPr>
        </p:nvSpPr>
        <p:spPr>
          <a:xfrm>
            <a:off x="228600" y="6033246"/>
            <a:ext cx="1066800" cy="215154"/>
          </a:xfrm>
          <a:prstGeom prst="rect">
            <a:avLst/>
          </a:prstGeom>
        </p:spPr>
        <p:txBody>
          <a:bodyPr vert="horz" lIns="91440" tIns="45720" rIns="91440" bIns="45720" rtlCol="0" anchor="ctr"/>
          <a:lstStyle>
            <a:lvl1pPr algn="l">
              <a:defRPr sz="1300">
                <a:solidFill>
                  <a:schemeClr val="bg2"/>
                </a:solidFill>
              </a:defRPr>
            </a:lvl1pPr>
          </a:lstStyle>
          <a:p>
            <a:pPr>
              <a:lnSpc>
                <a:spcPct val="80000"/>
              </a:lnSpc>
              <a:spcBef>
                <a:spcPct val="40000"/>
              </a:spcBef>
              <a:spcAft>
                <a:spcPct val="30000"/>
              </a:spcAft>
              <a:buClr>
                <a:srgbClr val="3ECCED"/>
              </a:buClr>
              <a:buSzPct val="70000"/>
              <a:buFont typeface="Wingdings" pitchFamily="2" charset="2"/>
              <a:buChar char="n"/>
            </a:pPr>
            <a:fld id="{D5BBC35B-A44B-4119-B8DA-DE9E3DFADA20}" type="slidenum">
              <a:rPr lang="en-US" smtClean="0">
                <a:solidFill>
                  <a:srgbClr val="D1E1E3"/>
                </a:solidFill>
              </a:rPr>
              <a:pPr>
                <a:lnSpc>
                  <a:spcPct val="80000"/>
                </a:lnSpc>
                <a:spcBef>
                  <a:spcPct val="40000"/>
                </a:spcBef>
                <a:spcAft>
                  <a:spcPct val="30000"/>
                </a:spcAft>
                <a:buClr>
                  <a:srgbClr val="3ECCED"/>
                </a:buClr>
                <a:buSzPct val="70000"/>
                <a:buFont typeface="Wingdings" pitchFamily="2" charset="2"/>
                <a:buChar char="n"/>
              </a:pPr>
              <a:t>‹#›</a:t>
            </a:fld>
            <a:endParaRPr lang="en-US" sz="1000">
              <a:solidFill>
                <a:prstClr val="black"/>
              </a:solidFill>
            </a:endParaRPr>
          </a:p>
        </p:txBody>
      </p:sp>
      <p:pic>
        <p:nvPicPr>
          <p:cNvPr id="8" name="Picture 15" descr="UK Coal Colour Transp"/>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40650" y="6021388"/>
            <a:ext cx="1079500" cy="646112"/>
          </a:xfrm>
          <a:prstGeom prst="rect">
            <a:avLst/>
          </a:prstGeom>
          <a:noFill/>
        </p:spPr>
      </p:pic>
    </p:spTree>
    <p:extLst>
      <p:ext uri="{BB962C8B-B14F-4D97-AF65-F5344CB8AC3E}">
        <p14:creationId xmlns:p14="http://schemas.microsoft.com/office/powerpoint/2010/main" val="894683164"/>
      </p:ext>
    </p:extLst>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Lst>
  <p:transition spd="slow">
    <p:cover dir="r"/>
  </p:transition>
  <p:timing>
    <p:tnLst>
      <p:par>
        <p:cTn id="1" dur="indefinite" restart="never" nodeType="tmRoot"/>
      </p:par>
    </p:tnLst>
  </p:timing>
  <p:hf sldNum="0" hdr="0" dt="0"/>
  <p:txStyles>
    <p:title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p:titleStyle>
    <p:bodyStyle>
      <a:lvl1pPr marL="228600" indent="-228600" algn="l" defTabSz="914400" rtl="0" eaLnBrk="1" latinLnBrk="0" hangingPunct="1">
        <a:spcBef>
          <a:spcPts val="1200"/>
        </a:spcBef>
        <a:buClr>
          <a:schemeClr val="bg2"/>
        </a:buClr>
        <a:buFontTx/>
        <a:buBlip>
          <a:blip r:embed="rId15"/>
        </a:buBlip>
        <a:defRPr sz="2200" kern="1200">
          <a:gradFill>
            <a:gsLst>
              <a:gs pos="0">
                <a:schemeClr val="bg1"/>
              </a:gs>
              <a:gs pos="90000">
                <a:schemeClr val="bg2">
                  <a:lumMod val="90000"/>
                </a:schemeClr>
              </a:gs>
            </a:gsLst>
            <a:lin ang="5400000" scaled="0"/>
          </a:gradFill>
          <a:latin typeface="+mn-lt"/>
          <a:ea typeface="+mn-ea"/>
          <a:cs typeface="+mn-cs"/>
        </a:defRPr>
      </a:lvl1pPr>
      <a:lvl2pPr marL="457200" indent="-228600" algn="l" defTabSz="914400" rtl="0" eaLnBrk="1" latinLnBrk="0" hangingPunct="1">
        <a:spcBef>
          <a:spcPts val="1200"/>
        </a:spcBef>
        <a:buFontTx/>
        <a:buBlip>
          <a:blip r:embed="rId16"/>
        </a:buBlip>
        <a:defRPr sz="2000" kern="1200">
          <a:gradFill>
            <a:gsLst>
              <a:gs pos="0">
                <a:schemeClr val="bg1"/>
              </a:gs>
              <a:gs pos="90000">
                <a:schemeClr val="bg2">
                  <a:lumMod val="90000"/>
                </a:schemeClr>
              </a:gs>
            </a:gsLst>
            <a:lin ang="5400000" scaled="0"/>
          </a:gradFill>
          <a:latin typeface="+mn-lt"/>
          <a:ea typeface="+mn-ea"/>
          <a:cs typeface="+mn-cs"/>
        </a:defRPr>
      </a:lvl2pPr>
      <a:lvl3pPr marL="685800" indent="-228600" algn="l" defTabSz="914400" rtl="0" eaLnBrk="1" latinLnBrk="0" hangingPunct="1">
        <a:spcBef>
          <a:spcPts val="1200"/>
        </a:spcBef>
        <a:buFontTx/>
        <a:buBlip>
          <a:blip r:embed="rId16"/>
        </a:buBlip>
        <a:defRPr sz="2000" kern="1200">
          <a:gradFill>
            <a:gsLst>
              <a:gs pos="0">
                <a:schemeClr val="bg1"/>
              </a:gs>
              <a:gs pos="90000">
                <a:schemeClr val="bg2">
                  <a:lumMod val="90000"/>
                </a:schemeClr>
              </a:gs>
            </a:gsLst>
            <a:lin ang="5400000" scaled="0"/>
          </a:gradFill>
          <a:latin typeface="+mn-lt"/>
          <a:ea typeface="+mn-ea"/>
          <a:cs typeface="+mn-cs"/>
        </a:defRPr>
      </a:lvl3pPr>
      <a:lvl4pPr marL="914400" indent="-228600" algn="l" defTabSz="914400" rtl="0" eaLnBrk="1" latinLnBrk="0" hangingPunct="1">
        <a:spcBef>
          <a:spcPts val="1200"/>
        </a:spcBef>
        <a:buFontTx/>
        <a:buBlip>
          <a:blip r:embed="rId16"/>
        </a:buBlip>
        <a:defRPr sz="2000" kern="1200">
          <a:gradFill>
            <a:gsLst>
              <a:gs pos="0">
                <a:schemeClr val="bg1"/>
              </a:gs>
              <a:gs pos="90000">
                <a:schemeClr val="bg2">
                  <a:lumMod val="90000"/>
                </a:schemeClr>
              </a:gs>
            </a:gsLst>
            <a:lin ang="5400000" scaled="0"/>
          </a:gradFill>
          <a:latin typeface="+mn-lt"/>
          <a:ea typeface="+mn-ea"/>
          <a:cs typeface="+mn-cs"/>
        </a:defRPr>
      </a:lvl4pPr>
      <a:lvl5pPr marL="1143000" indent="-228600" algn="l" defTabSz="914400" rtl="0" eaLnBrk="1" latinLnBrk="0" hangingPunct="1">
        <a:spcBef>
          <a:spcPts val="1200"/>
        </a:spcBef>
        <a:buFontTx/>
        <a:buBlip>
          <a:blip r:embed="rId16"/>
        </a:buBlip>
        <a:defRPr sz="2000" kern="1200">
          <a:gradFill>
            <a:gsLst>
              <a:gs pos="0">
                <a:schemeClr val="bg1"/>
              </a:gs>
              <a:gs pos="90000">
                <a:schemeClr val="bg2">
                  <a:lumMod val="90000"/>
                </a:schemeClr>
              </a:gs>
            </a:gsLst>
            <a:lin ang="5400000" scaled="0"/>
          </a:gradFill>
          <a:latin typeface="+mn-lt"/>
          <a:ea typeface="+mn-ea"/>
          <a:cs typeface="+mn-cs"/>
        </a:defRPr>
      </a:lvl5pPr>
      <a:lvl6pPr marL="13716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6pPr>
      <a:lvl7pPr marL="16002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7pPr>
      <a:lvl8pPr marL="18288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8pPr>
      <a:lvl9pPr marL="20574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30000">
              <a:schemeClr val="bg2">
                <a:lumMod val="75000"/>
              </a:schemeClr>
            </a:gs>
            <a:gs pos="100000">
              <a:schemeClr val="bg2">
                <a:lumMod val="1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026" name="Picture 11" descr="moonlight master 2.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1981200" y="792163"/>
            <a:ext cx="5311775" cy="808037"/>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2286000" y="1981200"/>
            <a:ext cx="5016500" cy="38417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228600" y="6348413"/>
            <a:ext cx="2133600" cy="182562"/>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fld id="{863D5087-A8B6-48C7-925F-3D5B1B8069F1}" type="datetimeFigureOut">
              <a:rPr lang="en-US">
                <a:solidFill>
                  <a:srgbClr val="D1E1E3"/>
                </a:solidFill>
              </a:rPr>
              <a:pPr>
                <a:buClr>
                  <a:srgbClr val="3ECCED"/>
                </a:buClr>
                <a:defRPr/>
              </a:pPr>
              <a:t>8/6/2013</a:t>
            </a:fld>
            <a:endParaRPr lang="en-US" sz="1000">
              <a:solidFill>
                <a:prstClr val="black"/>
              </a:solidFill>
            </a:endParaRPr>
          </a:p>
        </p:txBody>
      </p:sp>
      <p:sp>
        <p:nvSpPr>
          <p:cNvPr id="5" name="Footer Placeholder 4"/>
          <p:cNvSpPr>
            <a:spLocks noGrp="1"/>
          </p:cNvSpPr>
          <p:nvPr>
            <p:ph type="ftr" sz="quarter" idx="3"/>
          </p:nvPr>
        </p:nvSpPr>
        <p:spPr>
          <a:xfrm>
            <a:off x="228600" y="6543675"/>
            <a:ext cx="2895600" cy="18415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r>
              <a:rPr lang="en-GB">
                <a:solidFill>
                  <a:srgbClr val="D1E1E3"/>
                </a:solidFill>
              </a:rPr>
              <a:t>– </a:t>
            </a:r>
            <a:fld id="{4E69C748-D72A-4867-A339-853EA1AA50D7}"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4"/>
          </p:nvPr>
        </p:nvSpPr>
        <p:spPr>
          <a:xfrm>
            <a:off x="228600" y="6032500"/>
            <a:ext cx="1066800" cy="21590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300" smtClean="0">
                <a:solidFill>
                  <a:schemeClr val="bg2"/>
                </a:solidFill>
              </a:defRPr>
            </a:lvl1pPr>
          </a:lstStyle>
          <a:p>
            <a:pPr>
              <a:buClr>
                <a:srgbClr val="3ECCED"/>
              </a:buClr>
              <a:defRPr/>
            </a:pPr>
            <a:fld id="{812FC234-A1DA-41F2-A7C7-09184788A061}" type="slidenum">
              <a:rPr lang="en-US">
                <a:solidFill>
                  <a:srgbClr val="D1E1E3"/>
                </a:solidFill>
              </a:rPr>
              <a:pPr>
                <a:buClr>
                  <a:srgbClr val="3ECCED"/>
                </a:buClr>
                <a:defRPr/>
              </a:pPr>
              <a:t>‹#›</a:t>
            </a:fld>
            <a:endParaRPr lang="en-US" sz="1000">
              <a:solidFill>
                <a:prstClr val="black"/>
              </a:solidFill>
            </a:endParaRPr>
          </a:p>
        </p:txBody>
      </p:sp>
      <p:pic>
        <p:nvPicPr>
          <p:cNvPr id="1032" name="Picture 15" descr="UK Coal Colour Transp"/>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40650" y="6021388"/>
            <a:ext cx="1079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9059792"/>
      </p:ext>
    </p:extLst>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Lst>
  <p:transition spd="slow">
    <p:cover dir="r"/>
  </p:transition>
  <p:timing>
    <p:tnLst>
      <p:par>
        <p:cTn id="1" dur="indefinite" restart="never" nodeType="tmRoot"/>
      </p:par>
    </p:tnLst>
  </p:timing>
  <p:hf sldNum="0" hdr="0" dt="0"/>
  <p:txStyles>
    <p:titleStyle>
      <a:lvl1pPr algn="l" rtl="0" fontAlgn="base">
        <a:spcBef>
          <a:spcPct val="0"/>
        </a:spcBef>
        <a:spcAft>
          <a:spcPct val="0"/>
        </a:spcAft>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vl2pPr algn="l" rtl="0" fontAlgn="base">
        <a:spcBef>
          <a:spcPct val="0"/>
        </a:spcBef>
        <a:spcAft>
          <a:spcPct val="0"/>
        </a:spcAft>
        <a:defRPr sz="3600">
          <a:solidFill>
            <a:schemeClr val="tx1"/>
          </a:solidFill>
          <a:latin typeface="Candara" pitchFamily="34" charset="0"/>
        </a:defRPr>
      </a:lvl2pPr>
      <a:lvl3pPr algn="l" rtl="0" fontAlgn="base">
        <a:spcBef>
          <a:spcPct val="0"/>
        </a:spcBef>
        <a:spcAft>
          <a:spcPct val="0"/>
        </a:spcAft>
        <a:defRPr sz="3600">
          <a:solidFill>
            <a:schemeClr val="tx1"/>
          </a:solidFill>
          <a:latin typeface="Candara" pitchFamily="34" charset="0"/>
        </a:defRPr>
      </a:lvl3pPr>
      <a:lvl4pPr algn="l" rtl="0" fontAlgn="base">
        <a:spcBef>
          <a:spcPct val="0"/>
        </a:spcBef>
        <a:spcAft>
          <a:spcPct val="0"/>
        </a:spcAft>
        <a:defRPr sz="3600">
          <a:solidFill>
            <a:schemeClr val="tx1"/>
          </a:solidFill>
          <a:latin typeface="Candara" pitchFamily="34" charset="0"/>
        </a:defRPr>
      </a:lvl4pPr>
      <a:lvl5pPr algn="l" rtl="0" fontAlgn="base">
        <a:spcBef>
          <a:spcPct val="0"/>
        </a:spcBef>
        <a:spcAft>
          <a:spcPct val="0"/>
        </a:spcAft>
        <a:defRPr sz="3600">
          <a:solidFill>
            <a:schemeClr val="tx1"/>
          </a:solidFill>
          <a:latin typeface="Candara" pitchFamily="34" charset="0"/>
        </a:defRPr>
      </a:lvl5pPr>
      <a:lvl6pPr marL="457200" algn="l" rtl="0" fontAlgn="base">
        <a:spcBef>
          <a:spcPct val="0"/>
        </a:spcBef>
        <a:spcAft>
          <a:spcPct val="0"/>
        </a:spcAft>
        <a:defRPr sz="3600">
          <a:solidFill>
            <a:schemeClr val="tx1"/>
          </a:solidFill>
          <a:latin typeface="Candara" pitchFamily="34" charset="0"/>
        </a:defRPr>
      </a:lvl6pPr>
      <a:lvl7pPr marL="914400" algn="l" rtl="0" fontAlgn="base">
        <a:spcBef>
          <a:spcPct val="0"/>
        </a:spcBef>
        <a:spcAft>
          <a:spcPct val="0"/>
        </a:spcAft>
        <a:defRPr sz="3600">
          <a:solidFill>
            <a:schemeClr val="tx1"/>
          </a:solidFill>
          <a:latin typeface="Candara" pitchFamily="34" charset="0"/>
        </a:defRPr>
      </a:lvl7pPr>
      <a:lvl8pPr marL="1371600" algn="l" rtl="0" fontAlgn="base">
        <a:spcBef>
          <a:spcPct val="0"/>
        </a:spcBef>
        <a:spcAft>
          <a:spcPct val="0"/>
        </a:spcAft>
        <a:defRPr sz="3600">
          <a:solidFill>
            <a:schemeClr val="tx1"/>
          </a:solidFill>
          <a:latin typeface="Candara" pitchFamily="34" charset="0"/>
        </a:defRPr>
      </a:lvl8pPr>
      <a:lvl9pPr marL="1828800" algn="l" rtl="0" fontAlgn="base">
        <a:spcBef>
          <a:spcPct val="0"/>
        </a:spcBef>
        <a:spcAft>
          <a:spcPct val="0"/>
        </a:spcAft>
        <a:defRPr sz="3600">
          <a:solidFill>
            <a:schemeClr val="tx1"/>
          </a:solidFill>
          <a:latin typeface="Candara" pitchFamily="34" charset="0"/>
        </a:defRPr>
      </a:lvl9pPr>
    </p:titleStyle>
    <p:bodyStyle>
      <a:lvl1pPr marL="228600" indent="-228600" algn="l" rtl="0" fontAlgn="base">
        <a:spcBef>
          <a:spcPts val="1200"/>
        </a:spcBef>
        <a:spcAft>
          <a:spcPct val="0"/>
        </a:spcAft>
        <a:buClr>
          <a:schemeClr val="bg2"/>
        </a:buClr>
        <a:buBlip>
          <a:blip r:embed="rId15"/>
        </a:buBlip>
        <a:defRPr sz="2200" kern="1200">
          <a:gradFill>
            <a:gsLst>
              <a:gs pos="0">
                <a:schemeClr val="bg1"/>
              </a:gs>
              <a:gs pos="90000">
                <a:schemeClr val="bg2">
                  <a:lumMod val="90000"/>
                </a:schemeClr>
              </a:gs>
            </a:gsLst>
            <a:lin ang="5400000" scaled="0"/>
          </a:gradFill>
          <a:latin typeface="+mn-lt"/>
          <a:ea typeface="+mn-ea"/>
          <a:cs typeface="+mn-cs"/>
        </a:defRPr>
      </a:lvl1pPr>
      <a:lvl2pPr marL="4572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2pPr>
      <a:lvl3pPr marL="6858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3pPr>
      <a:lvl4pPr marL="9144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4pPr>
      <a:lvl5pPr marL="11430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5pPr>
      <a:lvl6pPr marL="13716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6pPr>
      <a:lvl7pPr marL="16002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7pPr>
      <a:lvl8pPr marL="18288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8pPr>
      <a:lvl9pPr marL="20574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a:lvl1pPr>
          </a:lstStyle>
          <a:p>
            <a:pPr>
              <a:defRPr/>
            </a:pPr>
            <a:endParaRPr lang="en-GB">
              <a:solidFill>
                <a:srgbClr val="000000"/>
              </a:solidFill>
              <a:latin typeface="Times New Roman" pitchFamily="18" charset="0"/>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i="0"/>
            </a:lvl1pPr>
          </a:lstStyle>
          <a:p>
            <a:pPr>
              <a:defRPr/>
            </a:pPr>
            <a:endParaRPr lang="en-GB">
              <a:solidFill>
                <a:srgbClr val="000000"/>
              </a:solidFill>
              <a:latin typeface="Times New Roman" pitchFamily="18" charset="0"/>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a:lvl1pPr>
          </a:lstStyle>
          <a:p>
            <a:pPr>
              <a:defRPr/>
            </a:pPr>
            <a:fld id="{8B01AF5F-B48B-4369-8A98-4BC3BDE15CB6}" type="slidenum">
              <a:rPr lang="en-GB">
                <a:solidFill>
                  <a:srgbClr val="000000"/>
                </a:solidFill>
                <a:latin typeface="Times New Roman" pitchFamily="18" charset="0"/>
                <a:cs typeface="+mn-cs"/>
              </a:rPr>
              <a:pPr>
                <a:defRPr/>
              </a:pPr>
              <a:t>‹#›</a:t>
            </a:fld>
            <a:endParaRPr lang="en-GB">
              <a:solidFill>
                <a:srgbClr val="000000"/>
              </a:solidFill>
              <a:latin typeface="Times New Roman" pitchFamily="18" charset="0"/>
              <a:cs typeface="+mn-cs"/>
            </a:endParaRPr>
          </a:p>
        </p:txBody>
      </p:sp>
    </p:spTree>
    <p:extLst>
      <p:ext uri="{BB962C8B-B14F-4D97-AF65-F5344CB8AC3E}">
        <p14:creationId xmlns:p14="http://schemas.microsoft.com/office/powerpoint/2010/main" val="363856241"/>
      </p:ext>
    </p:extLst>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30000">
              <a:schemeClr val="bg2">
                <a:lumMod val="75000"/>
              </a:schemeClr>
            </a:gs>
            <a:gs pos="100000">
              <a:schemeClr val="bg2">
                <a:lumMod val="1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026" name="Picture 11" descr="moonlight master 2.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1981200" y="792163"/>
            <a:ext cx="5311775" cy="808037"/>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2286000" y="1981200"/>
            <a:ext cx="5016500" cy="38417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228600" y="6348413"/>
            <a:ext cx="2133600" cy="182562"/>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fld id="{0E87EB26-DFD5-42B7-90FE-A32EA5A7B90E}" type="datetimeFigureOut">
              <a:rPr lang="en-US">
                <a:solidFill>
                  <a:srgbClr val="D1E1E3"/>
                </a:solidFill>
              </a:rPr>
              <a:pPr>
                <a:buClr>
                  <a:srgbClr val="3ECCED"/>
                </a:buClr>
                <a:defRPr/>
              </a:pPr>
              <a:t>8/6/2013</a:t>
            </a:fld>
            <a:endParaRPr lang="en-US" sz="1000">
              <a:solidFill>
                <a:prstClr val="black"/>
              </a:solidFill>
            </a:endParaRPr>
          </a:p>
        </p:txBody>
      </p:sp>
      <p:sp>
        <p:nvSpPr>
          <p:cNvPr id="5" name="Footer Placeholder 4"/>
          <p:cNvSpPr>
            <a:spLocks noGrp="1"/>
          </p:cNvSpPr>
          <p:nvPr>
            <p:ph type="ftr" sz="quarter" idx="3"/>
          </p:nvPr>
        </p:nvSpPr>
        <p:spPr>
          <a:xfrm>
            <a:off x="228600" y="6543675"/>
            <a:ext cx="2895600" cy="18415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r>
              <a:rPr lang="en-GB">
                <a:solidFill>
                  <a:srgbClr val="D1E1E3"/>
                </a:solidFill>
              </a:rPr>
              <a:t>– </a:t>
            </a:r>
            <a:fld id="{4CEA2736-628D-4E8B-8D03-A76D60E8F040}"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4"/>
          </p:nvPr>
        </p:nvSpPr>
        <p:spPr>
          <a:xfrm>
            <a:off x="228600" y="6032500"/>
            <a:ext cx="1066800" cy="21590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300" smtClean="0">
                <a:solidFill>
                  <a:schemeClr val="bg2"/>
                </a:solidFill>
              </a:defRPr>
            </a:lvl1pPr>
          </a:lstStyle>
          <a:p>
            <a:pPr>
              <a:buClr>
                <a:srgbClr val="3ECCED"/>
              </a:buClr>
              <a:defRPr/>
            </a:pPr>
            <a:fld id="{B7B2ABA8-7CAA-4C39-A42B-11F102E93870}" type="slidenum">
              <a:rPr lang="en-US">
                <a:solidFill>
                  <a:srgbClr val="D1E1E3"/>
                </a:solidFill>
              </a:rPr>
              <a:pPr>
                <a:buClr>
                  <a:srgbClr val="3ECCED"/>
                </a:buClr>
                <a:defRPr/>
              </a:pPr>
              <a:t>‹#›</a:t>
            </a:fld>
            <a:endParaRPr lang="en-US" sz="1000">
              <a:solidFill>
                <a:prstClr val="black"/>
              </a:solidFill>
            </a:endParaRPr>
          </a:p>
        </p:txBody>
      </p:sp>
      <p:pic>
        <p:nvPicPr>
          <p:cNvPr id="1032" name="Picture 15" descr="UK Coal Colour Transp"/>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40650" y="6021388"/>
            <a:ext cx="1079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157073"/>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ransition spd="slow">
    <p:cover dir="r"/>
  </p:transition>
  <p:timing>
    <p:tnLst>
      <p:par>
        <p:cTn id="1" dur="indefinite" restart="never" nodeType="tmRoot"/>
      </p:par>
    </p:tnLst>
  </p:timing>
  <p:hf sldNum="0" hdr="0" dt="0"/>
  <p:txStyles>
    <p:titleStyle>
      <a:lvl1pPr algn="l" rtl="0" fontAlgn="base">
        <a:spcBef>
          <a:spcPct val="0"/>
        </a:spcBef>
        <a:spcAft>
          <a:spcPct val="0"/>
        </a:spcAft>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vl2pPr algn="l" rtl="0" fontAlgn="base">
        <a:spcBef>
          <a:spcPct val="0"/>
        </a:spcBef>
        <a:spcAft>
          <a:spcPct val="0"/>
        </a:spcAft>
        <a:defRPr sz="3600">
          <a:solidFill>
            <a:schemeClr val="tx1"/>
          </a:solidFill>
          <a:latin typeface="Candara" pitchFamily="34" charset="0"/>
        </a:defRPr>
      </a:lvl2pPr>
      <a:lvl3pPr algn="l" rtl="0" fontAlgn="base">
        <a:spcBef>
          <a:spcPct val="0"/>
        </a:spcBef>
        <a:spcAft>
          <a:spcPct val="0"/>
        </a:spcAft>
        <a:defRPr sz="3600">
          <a:solidFill>
            <a:schemeClr val="tx1"/>
          </a:solidFill>
          <a:latin typeface="Candara" pitchFamily="34" charset="0"/>
        </a:defRPr>
      </a:lvl3pPr>
      <a:lvl4pPr algn="l" rtl="0" fontAlgn="base">
        <a:spcBef>
          <a:spcPct val="0"/>
        </a:spcBef>
        <a:spcAft>
          <a:spcPct val="0"/>
        </a:spcAft>
        <a:defRPr sz="3600">
          <a:solidFill>
            <a:schemeClr val="tx1"/>
          </a:solidFill>
          <a:latin typeface="Candara" pitchFamily="34" charset="0"/>
        </a:defRPr>
      </a:lvl4pPr>
      <a:lvl5pPr algn="l" rtl="0" fontAlgn="base">
        <a:spcBef>
          <a:spcPct val="0"/>
        </a:spcBef>
        <a:spcAft>
          <a:spcPct val="0"/>
        </a:spcAft>
        <a:defRPr sz="3600">
          <a:solidFill>
            <a:schemeClr val="tx1"/>
          </a:solidFill>
          <a:latin typeface="Candara" pitchFamily="34" charset="0"/>
        </a:defRPr>
      </a:lvl5pPr>
      <a:lvl6pPr marL="457200" algn="l" rtl="0" fontAlgn="base">
        <a:spcBef>
          <a:spcPct val="0"/>
        </a:spcBef>
        <a:spcAft>
          <a:spcPct val="0"/>
        </a:spcAft>
        <a:defRPr sz="3600">
          <a:solidFill>
            <a:schemeClr val="tx1"/>
          </a:solidFill>
          <a:latin typeface="Candara" pitchFamily="34" charset="0"/>
        </a:defRPr>
      </a:lvl6pPr>
      <a:lvl7pPr marL="914400" algn="l" rtl="0" fontAlgn="base">
        <a:spcBef>
          <a:spcPct val="0"/>
        </a:spcBef>
        <a:spcAft>
          <a:spcPct val="0"/>
        </a:spcAft>
        <a:defRPr sz="3600">
          <a:solidFill>
            <a:schemeClr val="tx1"/>
          </a:solidFill>
          <a:latin typeface="Candara" pitchFamily="34" charset="0"/>
        </a:defRPr>
      </a:lvl7pPr>
      <a:lvl8pPr marL="1371600" algn="l" rtl="0" fontAlgn="base">
        <a:spcBef>
          <a:spcPct val="0"/>
        </a:spcBef>
        <a:spcAft>
          <a:spcPct val="0"/>
        </a:spcAft>
        <a:defRPr sz="3600">
          <a:solidFill>
            <a:schemeClr val="tx1"/>
          </a:solidFill>
          <a:latin typeface="Candara" pitchFamily="34" charset="0"/>
        </a:defRPr>
      </a:lvl8pPr>
      <a:lvl9pPr marL="1828800" algn="l" rtl="0" fontAlgn="base">
        <a:spcBef>
          <a:spcPct val="0"/>
        </a:spcBef>
        <a:spcAft>
          <a:spcPct val="0"/>
        </a:spcAft>
        <a:defRPr sz="3600">
          <a:solidFill>
            <a:schemeClr val="tx1"/>
          </a:solidFill>
          <a:latin typeface="Candara" pitchFamily="34" charset="0"/>
        </a:defRPr>
      </a:lvl9pPr>
    </p:titleStyle>
    <p:bodyStyle>
      <a:lvl1pPr marL="228600" indent="-228600" algn="l" rtl="0" fontAlgn="base">
        <a:spcBef>
          <a:spcPts val="1200"/>
        </a:spcBef>
        <a:spcAft>
          <a:spcPct val="0"/>
        </a:spcAft>
        <a:buClr>
          <a:schemeClr val="bg2"/>
        </a:buClr>
        <a:buBlip>
          <a:blip r:embed="rId15"/>
        </a:buBlip>
        <a:defRPr sz="2200" kern="1200">
          <a:gradFill>
            <a:gsLst>
              <a:gs pos="0">
                <a:schemeClr val="bg1"/>
              </a:gs>
              <a:gs pos="90000">
                <a:schemeClr val="bg2">
                  <a:lumMod val="90000"/>
                </a:schemeClr>
              </a:gs>
            </a:gsLst>
            <a:lin ang="5400000" scaled="0"/>
          </a:gradFill>
          <a:latin typeface="+mn-lt"/>
          <a:ea typeface="+mn-ea"/>
          <a:cs typeface="+mn-cs"/>
        </a:defRPr>
      </a:lvl1pPr>
      <a:lvl2pPr marL="4572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2pPr>
      <a:lvl3pPr marL="6858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3pPr>
      <a:lvl4pPr marL="9144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4pPr>
      <a:lvl5pPr marL="11430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5pPr>
      <a:lvl6pPr marL="13716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6pPr>
      <a:lvl7pPr marL="16002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7pPr>
      <a:lvl8pPr marL="18288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8pPr>
      <a:lvl9pPr marL="20574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30000">
              <a:schemeClr val="bg2">
                <a:lumMod val="75000"/>
              </a:schemeClr>
            </a:gs>
            <a:gs pos="100000">
              <a:schemeClr val="bg2">
                <a:lumMod val="1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026" name="Picture 11" descr="moonlight master 2.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1981200" y="792163"/>
            <a:ext cx="5311775" cy="808037"/>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2286000" y="1981200"/>
            <a:ext cx="5016500" cy="38417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228600" y="6348413"/>
            <a:ext cx="2133600" cy="182562"/>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fld id="{D93977D1-FC7E-4D24-B7D0-A61DDBB515C0}" type="datetimeFigureOut">
              <a:rPr lang="en-US">
                <a:solidFill>
                  <a:srgbClr val="D1E1E3"/>
                </a:solidFill>
              </a:rPr>
              <a:pPr>
                <a:buClr>
                  <a:srgbClr val="3ECCED"/>
                </a:buClr>
                <a:defRPr/>
              </a:pPr>
              <a:t>8/6/2013</a:t>
            </a:fld>
            <a:endParaRPr lang="en-US" sz="1000">
              <a:solidFill>
                <a:prstClr val="black"/>
              </a:solidFill>
            </a:endParaRPr>
          </a:p>
        </p:txBody>
      </p:sp>
      <p:sp>
        <p:nvSpPr>
          <p:cNvPr id="5" name="Footer Placeholder 4"/>
          <p:cNvSpPr>
            <a:spLocks noGrp="1"/>
          </p:cNvSpPr>
          <p:nvPr>
            <p:ph type="ftr" sz="quarter" idx="3"/>
          </p:nvPr>
        </p:nvSpPr>
        <p:spPr>
          <a:xfrm>
            <a:off x="228600" y="6543675"/>
            <a:ext cx="2895600" cy="18415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r>
              <a:rPr lang="en-GB">
                <a:solidFill>
                  <a:srgbClr val="D1E1E3"/>
                </a:solidFill>
              </a:rPr>
              <a:t>– </a:t>
            </a:r>
            <a:fld id="{2DD6FC4A-B110-48A3-B808-73F4B8307C5E}"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4"/>
          </p:nvPr>
        </p:nvSpPr>
        <p:spPr>
          <a:xfrm>
            <a:off x="228600" y="6032500"/>
            <a:ext cx="1066800" cy="21590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300" smtClean="0">
                <a:solidFill>
                  <a:schemeClr val="bg2"/>
                </a:solidFill>
              </a:defRPr>
            </a:lvl1pPr>
          </a:lstStyle>
          <a:p>
            <a:pPr>
              <a:buClr>
                <a:srgbClr val="3ECCED"/>
              </a:buClr>
              <a:defRPr/>
            </a:pPr>
            <a:fld id="{C759D3C4-4240-4C8C-97BF-FC3B3706BA3E}" type="slidenum">
              <a:rPr lang="en-US">
                <a:solidFill>
                  <a:srgbClr val="D1E1E3"/>
                </a:solidFill>
              </a:rPr>
              <a:pPr>
                <a:buClr>
                  <a:srgbClr val="3ECCED"/>
                </a:buClr>
                <a:defRPr/>
              </a:pPr>
              <a:t>‹#›</a:t>
            </a:fld>
            <a:endParaRPr lang="en-US" sz="1000">
              <a:solidFill>
                <a:prstClr val="black"/>
              </a:solidFill>
            </a:endParaRPr>
          </a:p>
        </p:txBody>
      </p:sp>
      <p:pic>
        <p:nvPicPr>
          <p:cNvPr id="1032" name="Picture 15" descr="UK Coal Colour Transp"/>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40650" y="6021388"/>
            <a:ext cx="1079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2490413"/>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Lst>
  <p:transition spd="slow">
    <p:cover dir="r"/>
  </p:transition>
  <p:timing>
    <p:tnLst>
      <p:par>
        <p:cTn id="1" dur="indefinite" restart="never" nodeType="tmRoot"/>
      </p:par>
    </p:tnLst>
  </p:timing>
  <p:hf sldNum="0" hdr="0" dt="0"/>
  <p:txStyles>
    <p:titleStyle>
      <a:lvl1pPr algn="l" rtl="0" fontAlgn="base">
        <a:spcBef>
          <a:spcPct val="0"/>
        </a:spcBef>
        <a:spcAft>
          <a:spcPct val="0"/>
        </a:spcAft>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vl2pPr algn="l" rtl="0" fontAlgn="base">
        <a:spcBef>
          <a:spcPct val="0"/>
        </a:spcBef>
        <a:spcAft>
          <a:spcPct val="0"/>
        </a:spcAft>
        <a:defRPr sz="3600">
          <a:solidFill>
            <a:schemeClr val="tx1"/>
          </a:solidFill>
          <a:latin typeface="Candara" pitchFamily="34" charset="0"/>
        </a:defRPr>
      </a:lvl2pPr>
      <a:lvl3pPr algn="l" rtl="0" fontAlgn="base">
        <a:spcBef>
          <a:spcPct val="0"/>
        </a:spcBef>
        <a:spcAft>
          <a:spcPct val="0"/>
        </a:spcAft>
        <a:defRPr sz="3600">
          <a:solidFill>
            <a:schemeClr val="tx1"/>
          </a:solidFill>
          <a:latin typeface="Candara" pitchFamily="34" charset="0"/>
        </a:defRPr>
      </a:lvl3pPr>
      <a:lvl4pPr algn="l" rtl="0" fontAlgn="base">
        <a:spcBef>
          <a:spcPct val="0"/>
        </a:spcBef>
        <a:spcAft>
          <a:spcPct val="0"/>
        </a:spcAft>
        <a:defRPr sz="3600">
          <a:solidFill>
            <a:schemeClr val="tx1"/>
          </a:solidFill>
          <a:latin typeface="Candara" pitchFamily="34" charset="0"/>
        </a:defRPr>
      </a:lvl4pPr>
      <a:lvl5pPr algn="l" rtl="0" fontAlgn="base">
        <a:spcBef>
          <a:spcPct val="0"/>
        </a:spcBef>
        <a:spcAft>
          <a:spcPct val="0"/>
        </a:spcAft>
        <a:defRPr sz="3600">
          <a:solidFill>
            <a:schemeClr val="tx1"/>
          </a:solidFill>
          <a:latin typeface="Candara" pitchFamily="34" charset="0"/>
        </a:defRPr>
      </a:lvl5pPr>
      <a:lvl6pPr marL="457200" algn="l" rtl="0" fontAlgn="base">
        <a:spcBef>
          <a:spcPct val="0"/>
        </a:spcBef>
        <a:spcAft>
          <a:spcPct val="0"/>
        </a:spcAft>
        <a:defRPr sz="3600">
          <a:solidFill>
            <a:schemeClr val="tx1"/>
          </a:solidFill>
          <a:latin typeface="Candara" pitchFamily="34" charset="0"/>
        </a:defRPr>
      </a:lvl6pPr>
      <a:lvl7pPr marL="914400" algn="l" rtl="0" fontAlgn="base">
        <a:spcBef>
          <a:spcPct val="0"/>
        </a:spcBef>
        <a:spcAft>
          <a:spcPct val="0"/>
        </a:spcAft>
        <a:defRPr sz="3600">
          <a:solidFill>
            <a:schemeClr val="tx1"/>
          </a:solidFill>
          <a:latin typeface="Candara" pitchFamily="34" charset="0"/>
        </a:defRPr>
      </a:lvl7pPr>
      <a:lvl8pPr marL="1371600" algn="l" rtl="0" fontAlgn="base">
        <a:spcBef>
          <a:spcPct val="0"/>
        </a:spcBef>
        <a:spcAft>
          <a:spcPct val="0"/>
        </a:spcAft>
        <a:defRPr sz="3600">
          <a:solidFill>
            <a:schemeClr val="tx1"/>
          </a:solidFill>
          <a:latin typeface="Candara" pitchFamily="34" charset="0"/>
        </a:defRPr>
      </a:lvl8pPr>
      <a:lvl9pPr marL="1828800" algn="l" rtl="0" fontAlgn="base">
        <a:spcBef>
          <a:spcPct val="0"/>
        </a:spcBef>
        <a:spcAft>
          <a:spcPct val="0"/>
        </a:spcAft>
        <a:defRPr sz="3600">
          <a:solidFill>
            <a:schemeClr val="tx1"/>
          </a:solidFill>
          <a:latin typeface="Candara" pitchFamily="34" charset="0"/>
        </a:defRPr>
      </a:lvl9pPr>
    </p:titleStyle>
    <p:bodyStyle>
      <a:lvl1pPr marL="228600" indent="-228600" algn="l" rtl="0" fontAlgn="base">
        <a:spcBef>
          <a:spcPts val="1200"/>
        </a:spcBef>
        <a:spcAft>
          <a:spcPct val="0"/>
        </a:spcAft>
        <a:buClr>
          <a:schemeClr val="bg2"/>
        </a:buClr>
        <a:buBlip>
          <a:blip r:embed="rId15"/>
        </a:buBlip>
        <a:defRPr sz="2200" kern="1200">
          <a:gradFill>
            <a:gsLst>
              <a:gs pos="0">
                <a:schemeClr val="bg1"/>
              </a:gs>
              <a:gs pos="90000">
                <a:schemeClr val="bg2">
                  <a:lumMod val="90000"/>
                </a:schemeClr>
              </a:gs>
            </a:gsLst>
            <a:lin ang="5400000" scaled="0"/>
          </a:gradFill>
          <a:latin typeface="+mn-lt"/>
          <a:ea typeface="+mn-ea"/>
          <a:cs typeface="+mn-cs"/>
        </a:defRPr>
      </a:lvl1pPr>
      <a:lvl2pPr marL="4572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2pPr>
      <a:lvl3pPr marL="6858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3pPr>
      <a:lvl4pPr marL="9144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4pPr>
      <a:lvl5pPr marL="11430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5pPr>
      <a:lvl6pPr marL="13716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6pPr>
      <a:lvl7pPr marL="16002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7pPr>
      <a:lvl8pPr marL="18288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8pPr>
      <a:lvl9pPr marL="20574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30000">
              <a:schemeClr val="bg2">
                <a:lumMod val="75000"/>
              </a:schemeClr>
            </a:gs>
            <a:gs pos="100000">
              <a:schemeClr val="bg2">
                <a:lumMod val="1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pic>
        <p:nvPicPr>
          <p:cNvPr id="1026" name="Picture 11" descr="moonlight master 2.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1981200" y="792163"/>
            <a:ext cx="5311775" cy="808037"/>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2286000" y="1981200"/>
            <a:ext cx="5016500" cy="38417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228600" y="6348413"/>
            <a:ext cx="2133600" cy="182562"/>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fld id="{D93977D1-FC7E-4D24-B7D0-A61DDBB515C0}" type="datetimeFigureOut">
              <a:rPr lang="en-US">
                <a:solidFill>
                  <a:srgbClr val="D1E1E3"/>
                </a:solidFill>
              </a:rPr>
              <a:pPr>
                <a:buClr>
                  <a:srgbClr val="3ECCED"/>
                </a:buClr>
                <a:defRPr/>
              </a:pPr>
              <a:t>8/6/2013</a:t>
            </a:fld>
            <a:endParaRPr lang="en-US" sz="1000">
              <a:solidFill>
                <a:prstClr val="black"/>
              </a:solidFill>
            </a:endParaRPr>
          </a:p>
        </p:txBody>
      </p:sp>
      <p:sp>
        <p:nvSpPr>
          <p:cNvPr id="5" name="Footer Placeholder 4"/>
          <p:cNvSpPr>
            <a:spLocks noGrp="1"/>
          </p:cNvSpPr>
          <p:nvPr>
            <p:ph type="ftr" sz="quarter" idx="3"/>
          </p:nvPr>
        </p:nvSpPr>
        <p:spPr>
          <a:xfrm>
            <a:off x="228600" y="6543675"/>
            <a:ext cx="2895600" cy="18415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100" smtClean="0">
                <a:solidFill>
                  <a:schemeClr val="bg2"/>
                </a:solidFill>
              </a:defRPr>
            </a:lvl1pPr>
          </a:lstStyle>
          <a:p>
            <a:pPr>
              <a:buClr>
                <a:srgbClr val="3ECCED"/>
              </a:buClr>
              <a:defRPr/>
            </a:pPr>
            <a:r>
              <a:rPr lang="en-GB">
                <a:solidFill>
                  <a:srgbClr val="D1E1E3"/>
                </a:solidFill>
              </a:rPr>
              <a:t>– </a:t>
            </a:r>
            <a:fld id="{2DD6FC4A-B110-48A3-B808-73F4B8307C5E}" type="slidenum">
              <a:rPr lang="en-GB">
                <a:solidFill>
                  <a:srgbClr val="D1E1E3"/>
                </a:solidFill>
              </a:rPr>
              <a:pPr>
                <a:buClr>
                  <a:srgbClr val="3ECCED"/>
                </a:buClr>
                <a:defRPr/>
              </a:pPr>
              <a:t>‹#›</a:t>
            </a:fld>
            <a:r>
              <a:rPr lang="en-GB">
                <a:solidFill>
                  <a:srgbClr val="D1E1E3"/>
                </a:solidFill>
              </a:rPr>
              <a:t>/15 –</a:t>
            </a:r>
          </a:p>
        </p:txBody>
      </p:sp>
      <p:sp>
        <p:nvSpPr>
          <p:cNvPr id="6" name="Slide Number Placeholder 5"/>
          <p:cNvSpPr>
            <a:spLocks noGrp="1"/>
          </p:cNvSpPr>
          <p:nvPr>
            <p:ph type="sldNum" sz="quarter" idx="4"/>
          </p:nvPr>
        </p:nvSpPr>
        <p:spPr>
          <a:xfrm>
            <a:off x="228600" y="6032500"/>
            <a:ext cx="1066800" cy="215900"/>
          </a:xfrm>
          <a:prstGeom prst="rect">
            <a:avLst/>
          </a:prstGeom>
        </p:spPr>
        <p:txBody>
          <a:bodyPr vert="horz" lIns="91440" tIns="45720" rIns="91440" bIns="45720" rtlCol="0" anchor="ctr"/>
          <a:lstStyle>
            <a:lvl1pPr algn="l">
              <a:lnSpc>
                <a:spcPct val="80000"/>
              </a:lnSpc>
              <a:spcBef>
                <a:spcPct val="40000"/>
              </a:spcBef>
              <a:spcAft>
                <a:spcPct val="30000"/>
              </a:spcAft>
              <a:buClr>
                <a:schemeClr val="hlink"/>
              </a:buClr>
              <a:buSzPct val="70000"/>
              <a:buFont typeface="Wingdings" pitchFamily="2" charset="2"/>
              <a:buChar char="n"/>
              <a:defRPr sz="1300" smtClean="0">
                <a:solidFill>
                  <a:schemeClr val="bg2"/>
                </a:solidFill>
              </a:defRPr>
            </a:lvl1pPr>
          </a:lstStyle>
          <a:p>
            <a:pPr>
              <a:buClr>
                <a:srgbClr val="3ECCED"/>
              </a:buClr>
              <a:defRPr/>
            </a:pPr>
            <a:fld id="{C759D3C4-4240-4C8C-97BF-FC3B3706BA3E}" type="slidenum">
              <a:rPr lang="en-US">
                <a:solidFill>
                  <a:srgbClr val="D1E1E3"/>
                </a:solidFill>
              </a:rPr>
              <a:pPr>
                <a:buClr>
                  <a:srgbClr val="3ECCED"/>
                </a:buClr>
                <a:defRPr/>
              </a:pPr>
              <a:t>‹#›</a:t>
            </a:fld>
            <a:endParaRPr lang="en-US" sz="1000">
              <a:solidFill>
                <a:prstClr val="black"/>
              </a:solidFill>
            </a:endParaRPr>
          </a:p>
        </p:txBody>
      </p:sp>
      <p:pic>
        <p:nvPicPr>
          <p:cNvPr id="1032" name="Picture 15" descr="UK Coal Colour Transp"/>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40650" y="6021388"/>
            <a:ext cx="1079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6880556"/>
      </p:ext>
    </p:extLst>
  </p:cSld>
  <p:clrMap bg1="lt1" tx1="dk1" bg2="lt2" tx2="dk2" accent1="accent1" accent2="accent2" accent3="accent3" accent4="accent4" accent5="accent5" accent6="accent6" hlink="hlink" folHlink="folHlink"/>
  <p:sldLayoutIdLst>
    <p:sldLayoutId id="2147484000" r:id="rId1"/>
    <p:sldLayoutId id="2147484001" r:id="rId2"/>
    <p:sldLayoutId id="2147484002" r:id="rId3"/>
    <p:sldLayoutId id="2147484003" r:id="rId4"/>
    <p:sldLayoutId id="2147484004" r:id="rId5"/>
    <p:sldLayoutId id="2147484005" r:id="rId6"/>
    <p:sldLayoutId id="2147484006" r:id="rId7"/>
    <p:sldLayoutId id="2147484007" r:id="rId8"/>
    <p:sldLayoutId id="2147484008" r:id="rId9"/>
    <p:sldLayoutId id="2147484009" r:id="rId10"/>
    <p:sldLayoutId id="2147484010" r:id="rId11"/>
  </p:sldLayoutIdLst>
  <p:transition spd="slow">
    <p:cover dir="r"/>
  </p:transition>
  <p:timing>
    <p:tnLst>
      <p:par>
        <p:cTn id="1" dur="indefinite" restart="never" nodeType="tmRoot"/>
      </p:par>
    </p:tnLst>
  </p:timing>
  <p:hf sldNum="0" hdr="0" dt="0"/>
  <p:txStyles>
    <p:titleStyle>
      <a:lvl1pPr algn="l" rtl="0" fontAlgn="base">
        <a:spcBef>
          <a:spcPct val="0"/>
        </a:spcBef>
        <a:spcAft>
          <a:spcPct val="0"/>
        </a:spcAft>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vl2pPr algn="l" rtl="0" fontAlgn="base">
        <a:spcBef>
          <a:spcPct val="0"/>
        </a:spcBef>
        <a:spcAft>
          <a:spcPct val="0"/>
        </a:spcAft>
        <a:defRPr sz="3600">
          <a:solidFill>
            <a:schemeClr val="tx1"/>
          </a:solidFill>
          <a:latin typeface="Candara" pitchFamily="34" charset="0"/>
        </a:defRPr>
      </a:lvl2pPr>
      <a:lvl3pPr algn="l" rtl="0" fontAlgn="base">
        <a:spcBef>
          <a:spcPct val="0"/>
        </a:spcBef>
        <a:spcAft>
          <a:spcPct val="0"/>
        </a:spcAft>
        <a:defRPr sz="3600">
          <a:solidFill>
            <a:schemeClr val="tx1"/>
          </a:solidFill>
          <a:latin typeface="Candara" pitchFamily="34" charset="0"/>
        </a:defRPr>
      </a:lvl3pPr>
      <a:lvl4pPr algn="l" rtl="0" fontAlgn="base">
        <a:spcBef>
          <a:spcPct val="0"/>
        </a:spcBef>
        <a:spcAft>
          <a:spcPct val="0"/>
        </a:spcAft>
        <a:defRPr sz="3600">
          <a:solidFill>
            <a:schemeClr val="tx1"/>
          </a:solidFill>
          <a:latin typeface="Candara" pitchFamily="34" charset="0"/>
        </a:defRPr>
      </a:lvl4pPr>
      <a:lvl5pPr algn="l" rtl="0" fontAlgn="base">
        <a:spcBef>
          <a:spcPct val="0"/>
        </a:spcBef>
        <a:spcAft>
          <a:spcPct val="0"/>
        </a:spcAft>
        <a:defRPr sz="3600">
          <a:solidFill>
            <a:schemeClr val="tx1"/>
          </a:solidFill>
          <a:latin typeface="Candara" pitchFamily="34" charset="0"/>
        </a:defRPr>
      </a:lvl5pPr>
      <a:lvl6pPr marL="457200" algn="l" rtl="0" fontAlgn="base">
        <a:spcBef>
          <a:spcPct val="0"/>
        </a:spcBef>
        <a:spcAft>
          <a:spcPct val="0"/>
        </a:spcAft>
        <a:defRPr sz="3600">
          <a:solidFill>
            <a:schemeClr val="tx1"/>
          </a:solidFill>
          <a:latin typeface="Candara" pitchFamily="34" charset="0"/>
        </a:defRPr>
      </a:lvl6pPr>
      <a:lvl7pPr marL="914400" algn="l" rtl="0" fontAlgn="base">
        <a:spcBef>
          <a:spcPct val="0"/>
        </a:spcBef>
        <a:spcAft>
          <a:spcPct val="0"/>
        </a:spcAft>
        <a:defRPr sz="3600">
          <a:solidFill>
            <a:schemeClr val="tx1"/>
          </a:solidFill>
          <a:latin typeface="Candara" pitchFamily="34" charset="0"/>
        </a:defRPr>
      </a:lvl7pPr>
      <a:lvl8pPr marL="1371600" algn="l" rtl="0" fontAlgn="base">
        <a:spcBef>
          <a:spcPct val="0"/>
        </a:spcBef>
        <a:spcAft>
          <a:spcPct val="0"/>
        </a:spcAft>
        <a:defRPr sz="3600">
          <a:solidFill>
            <a:schemeClr val="tx1"/>
          </a:solidFill>
          <a:latin typeface="Candara" pitchFamily="34" charset="0"/>
        </a:defRPr>
      </a:lvl8pPr>
      <a:lvl9pPr marL="1828800" algn="l" rtl="0" fontAlgn="base">
        <a:spcBef>
          <a:spcPct val="0"/>
        </a:spcBef>
        <a:spcAft>
          <a:spcPct val="0"/>
        </a:spcAft>
        <a:defRPr sz="3600">
          <a:solidFill>
            <a:schemeClr val="tx1"/>
          </a:solidFill>
          <a:latin typeface="Candara" pitchFamily="34" charset="0"/>
        </a:defRPr>
      </a:lvl9pPr>
    </p:titleStyle>
    <p:bodyStyle>
      <a:lvl1pPr marL="228600" indent="-228600" algn="l" rtl="0" fontAlgn="base">
        <a:spcBef>
          <a:spcPts val="1200"/>
        </a:spcBef>
        <a:spcAft>
          <a:spcPct val="0"/>
        </a:spcAft>
        <a:buClr>
          <a:schemeClr val="bg2"/>
        </a:buClr>
        <a:buBlip>
          <a:blip r:embed="rId15"/>
        </a:buBlip>
        <a:defRPr sz="2200" kern="1200">
          <a:gradFill>
            <a:gsLst>
              <a:gs pos="0">
                <a:schemeClr val="bg1"/>
              </a:gs>
              <a:gs pos="90000">
                <a:schemeClr val="bg2">
                  <a:lumMod val="90000"/>
                </a:schemeClr>
              </a:gs>
            </a:gsLst>
            <a:lin ang="5400000" scaled="0"/>
          </a:gradFill>
          <a:latin typeface="+mn-lt"/>
          <a:ea typeface="+mn-ea"/>
          <a:cs typeface="+mn-cs"/>
        </a:defRPr>
      </a:lvl1pPr>
      <a:lvl2pPr marL="4572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2pPr>
      <a:lvl3pPr marL="6858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3pPr>
      <a:lvl4pPr marL="9144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4pPr>
      <a:lvl5pPr marL="1143000" indent="-228600" algn="l" rtl="0" fontAlgn="base">
        <a:spcBef>
          <a:spcPts val="1200"/>
        </a:spcBef>
        <a:spcAft>
          <a:spcPct val="0"/>
        </a:spcAft>
        <a:buBlip>
          <a:blip r:embed="rId16"/>
        </a:buBlip>
        <a:defRPr sz="2000" kern="1200">
          <a:gradFill>
            <a:gsLst>
              <a:gs pos="0">
                <a:schemeClr val="bg1"/>
              </a:gs>
              <a:gs pos="90000">
                <a:schemeClr val="bg2">
                  <a:lumMod val="90000"/>
                </a:schemeClr>
              </a:gs>
            </a:gsLst>
            <a:lin ang="5400000" scaled="0"/>
          </a:gradFill>
          <a:latin typeface="+mn-lt"/>
          <a:ea typeface="+mn-ea"/>
          <a:cs typeface="+mn-cs"/>
        </a:defRPr>
      </a:lvl5pPr>
      <a:lvl6pPr marL="13716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6pPr>
      <a:lvl7pPr marL="1600200" indent="-228600" algn="l" defTabSz="914400" rtl="0" eaLnBrk="1" latinLnBrk="0" hangingPunct="1">
        <a:spcBef>
          <a:spcPts val="1200"/>
        </a:spcBef>
        <a:buClrTx/>
        <a:buFont typeface="Arial" pitchFamily="34" charset="0"/>
        <a:buChar char="•"/>
        <a:defRPr sz="1800" kern="1200">
          <a:gradFill>
            <a:gsLst>
              <a:gs pos="0">
                <a:schemeClr val="bg1"/>
              </a:gs>
              <a:gs pos="90000">
                <a:schemeClr val="bg2">
                  <a:lumMod val="90000"/>
                </a:schemeClr>
              </a:gs>
            </a:gsLst>
            <a:lin ang="5400000" scaled="0"/>
          </a:gradFill>
          <a:latin typeface="+mn-lt"/>
          <a:ea typeface="+mn-ea"/>
          <a:cs typeface="+mn-cs"/>
        </a:defRPr>
      </a:lvl7pPr>
      <a:lvl8pPr marL="18288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8pPr>
      <a:lvl9pPr marL="2057400" indent="-228600" algn="l" defTabSz="914400" rtl="0" eaLnBrk="1" latinLnBrk="0" hangingPunct="1">
        <a:spcBef>
          <a:spcPts val="1200"/>
        </a:spcBef>
        <a:buClrTx/>
        <a:buFont typeface="Arial" pitchFamily="34" charset="0"/>
        <a:buChar char="•"/>
        <a:defRPr sz="1800" kern="1200" baseline="0">
          <a:gradFill>
            <a:gsLst>
              <a:gs pos="0">
                <a:schemeClr val="bg1"/>
              </a:gs>
              <a:gs pos="90000">
                <a:schemeClr val="bg2">
                  <a:lumMod val="90000"/>
                </a:schemeClr>
              </a:gs>
            </a:gsLst>
            <a:lin ang="540000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79B5B0"/>
            </a:gs>
            <a:gs pos="100000">
              <a:srgbClr val="385451"/>
            </a:gs>
          </a:gsLst>
          <a:path path="rect">
            <a:fillToRect l="100000" t="100000"/>
          </a:path>
        </a:gra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bwMode="auto">
          <a:xfrm>
            <a:off x="468313" y="90805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457200" y="2349500"/>
            <a:ext cx="8229600" cy="3776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96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84F6DDB4-09FC-440D-A7B2-CD4C3E158D1E}" type="datetime1">
              <a:rPr lang="en-US">
                <a:solidFill>
                  <a:srgbClr val="000000"/>
                </a:solidFill>
                <a:latin typeface="Arial" charset="0"/>
              </a:rPr>
              <a:pPr>
                <a:defRPr/>
              </a:pPr>
              <a:t>8/6/2013</a:t>
            </a:fld>
            <a:endParaRPr lang="en-US">
              <a:solidFill>
                <a:srgbClr val="000000"/>
              </a:solidFill>
              <a:latin typeface="Arial" charset="0"/>
            </a:endParaRPr>
          </a:p>
        </p:txBody>
      </p:sp>
      <p:sp>
        <p:nvSpPr>
          <p:cNvPr id="696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solidFill>
                <a:srgbClr val="000000"/>
              </a:solidFill>
              <a:latin typeface="Arial" charset="0"/>
            </a:endParaRPr>
          </a:p>
        </p:txBody>
      </p:sp>
      <p:pic>
        <p:nvPicPr>
          <p:cNvPr id="13318" name="Picture 7" descr="image12"/>
          <p:cNvPicPr>
            <a:picLocks noChangeAspect="1" noChangeArrowheads="1"/>
          </p:cNvPicPr>
          <p:nvPr userDrawn="1"/>
        </p:nvPicPr>
        <p:blipFill>
          <a:blip r:embed="rId13"/>
          <a:srcRect/>
          <a:stretch>
            <a:fillRect/>
          </a:stretch>
        </p:blipFill>
        <p:spPr bwMode="auto">
          <a:xfrm>
            <a:off x="0" y="0"/>
            <a:ext cx="9144000" cy="639763"/>
          </a:xfrm>
          <a:prstGeom prst="rect">
            <a:avLst/>
          </a:prstGeom>
          <a:noFill/>
          <a:ln w="9525">
            <a:noFill/>
            <a:miter lim="800000"/>
            <a:headEnd/>
            <a:tailEnd/>
          </a:ln>
        </p:spPr>
      </p:pic>
      <p:sp>
        <p:nvSpPr>
          <p:cNvPr id="69638" name="Rectangle 6"/>
          <p:cNvSpPr>
            <a:spLocks noGrp="1" noChangeArrowheads="1"/>
          </p:cNvSpPr>
          <p:nvPr>
            <p:ph type="sldNum" sz="quarter" idx="4"/>
          </p:nvPr>
        </p:nvSpPr>
        <p:spPr bwMode="auto">
          <a:xfrm>
            <a:off x="6877050" y="1158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chemeClr val="bg1"/>
                </a:solidFill>
              </a:defRPr>
            </a:lvl1pPr>
          </a:lstStyle>
          <a:p>
            <a:fld id="{76498041-6AC7-440F-B5C2-B88D018EAE15}" type="slidenum">
              <a:rPr lang="en-US">
                <a:solidFill>
                  <a:srgbClr val="FFFFFF"/>
                </a:solidFill>
                <a:latin typeface="Arial" charset="0"/>
              </a:rPr>
              <a:pPr/>
              <a:t>‹#›</a:t>
            </a:fld>
            <a:r>
              <a:rPr lang="en-US">
                <a:solidFill>
                  <a:srgbClr val="FFFFFF"/>
                </a:solidFill>
                <a:latin typeface="Arial" charset="0"/>
              </a:rPr>
              <a:t> / 36</a:t>
            </a:r>
          </a:p>
        </p:txBody>
      </p:sp>
    </p:spTree>
    <p:extLst>
      <p:ext uri="{BB962C8B-B14F-4D97-AF65-F5344CB8AC3E}">
        <p14:creationId xmlns:p14="http://schemas.microsoft.com/office/powerpoint/2010/main" val="1223868007"/>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2pPr>
      <a:lvl3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3pPr>
      <a:lvl4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4pPr>
      <a:lvl5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5pPr>
      <a:lvl6pPr marL="4572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6pPr>
      <a:lvl7pPr marL="9144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7pPr>
      <a:lvl8pPr marL="13716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8pPr>
      <a:lvl9pPr marL="18288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9pPr>
    </p:titleStyle>
    <p:bodyStyle>
      <a:lvl1pPr marL="342900" indent="-342900" algn="l" rtl="0" eaLnBrk="0" fontAlgn="base" hangingPunct="0">
        <a:spcBef>
          <a:spcPct val="20000"/>
        </a:spcBef>
        <a:spcAft>
          <a:spcPct val="0"/>
        </a:spcAft>
        <a:buChar char="•"/>
        <a:defRPr sz="24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Arial" charset="0"/>
        </a:defRPr>
      </a:lvl2pPr>
      <a:lvl3pPr marL="1143000" indent="-228600" algn="l" rtl="0" eaLnBrk="0" fontAlgn="base" hangingPunct="0">
        <a:spcBef>
          <a:spcPct val="20000"/>
        </a:spcBef>
        <a:spcAft>
          <a:spcPct val="0"/>
        </a:spcAft>
        <a:buChar char="•"/>
        <a:defRPr sz="2400">
          <a:solidFill>
            <a:schemeClr val="bg1"/>
          </a:solidFill>
          <a:latin typeface="Arial" charset="0"/>
        </a:defRPr>
      </a:lvl3pPr>
      <a:lvl4pPr marL="1600200" indent="-228600" algn="l" rtl="0" eaLnBrk="0" fontAlgn="base" hangingPunct="0">
        <a:spcBef>
          <a:spcPct val="20000"/>
        </a:spcBef>
        <a:spcAft>
          <a:spcPct val="0"/>
        </a:spcAft>
        <a:buChar char="–"/>
        <a:defRPr sz="2000">
          <a:solidFill>
            <a:schemeClr val="bg1"/>
          </a:solidFill>
          <a:latin typeface="Arial" charset="0"/>
        </a:defRPr>
      </a:lvl4pPr>
      <a:lvl5pPr marL="2057400" indent="-228600" algn="l" rtl="0" eaLnBrk="0" fontAlgn="base" hangingPunct="0">
        <a:spcBef>
          <a:spcPct val="20000"/>
        </a:spcBef>
        <a:spcAft>
          <a:spcPct val="0"/>
        </a:spcAft>
        <a:buChar char="»"/>
        <a:defRPr sz="2000">
          <a:solidFill>
            <a:schemeClr val="bg1"/>
          </a:solidFill>
          <a:latin typeface="Arial" charset="0"/>
        </a:defRPr>
      </a:lvl5pPr>
      <a:lvl6pPr marL="2514600" indent="-228600" algn="l" rtl="0" fontAlgn="base">
        <a:spcBef>
          <a:spcPct val="20000"/>
        </a:spcBef>
        <a:spcAft>
          <a:spcPct val="0"/>
        </a:spcAft>
        <a:buChar char="»"/>
        <a:defRPr sz="2000">
          <a:solidFill>
            <a:schemeClr val="bg1"/>
          </a:solidFill>
          <a:latin typeface="Arial" charset="0"/>
        </a:defRPr>
      </a:lvl6pPr>
      <a:lvl7pPr marL="2971800" indent="-228600" algn="l" rtl="0" fontAlgn="base">
        <a:spcBef>
          <a:spcPct val="20000"/>
        </a:spcBef>
        <a:spcAft>
          <a:spcPct val="0"/>
        </a:spcAft>
        <a:buChar char="»"/>
        <a:defRPr sz="2000">
          <a:solidFill>
            <a:schemeClr val="bg1"/>
          </a:solidFill>
          <a:latin typeface="Arial" charset="0"/>
        </a:defRPr>
      </a:lvl7pPr>
      <a:lvl8pPr marL="3429000" indent="-228600" algn="l" rtl="0" fontAlgn="base">
        <a:spcBef>
          <a:spcPct val="20000"/>
        </a:spcBef>
        <a:spcAft>
          <a:spcPct val="0"/>
        </a:spcAft>
        <a:buChar char="»"/>
        <a:defRPr sz="2000">
          <a:solidFill>
            <a:schemeClr val="bg1"/>
          </a:solidFill>
          <a:latin typeface="Arial" charset="0"/>
        </a:defRPr>
      </a:lvl8pPr>
      <a:lvl9pPr marL="3886200" indent="-228600" algn="l" rtl="0" fontAlgn="base">
        <a:spcBef>
          <a:spcPct val="20000"/>
        </a:spcBef>
        <a:spcAft>
          <a:spcPct val="0"/>
        </a:spcAft>
        <a:buChar char="»"/>
        <a:defRPr sz="2000">
          <a:solidFill>
            <a:schemeClr val="bg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40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56C1AC0D-FB85-4524-852F-925464319214}" type="datetime1">
              <a:rPr lang="en-US">
                <a:solidFill>
                  <a:srgbClr val="000000"/>
                </a:solidFill>
                <a:latin typeface="Arial" charset="0"/>
              </a:rPr>
              <a:pPr>
                <a:defRPr/>
              </a:pPr>
              <a:t>8/6/2013</a:t>
            </a:fld>
            <a:endParaRPr lang="en-US">
              <a:solidFill>
                <a:srgbClr val="000000"/>
              </a:solidFill>
              <a:latin typeface="Arial" charset="0"/>
            </a:endParaRPr>
          </a:p>
        </p:txBody>
      </p:sp>
      <p:sp>
        <p:nvSpPr>
          <p:cNvPr id="440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solidFill>
                <a:srgbClr val="000000"/>
              </a:solidFill>
              <a:latin typeface="Arial" charset="0"/>
            </a:endParaRPr>
          </a:p>
        </p:txBody>
      </p:sp>
      <p:sp>
        <p:nvSpPr>
          <p:cNvPr id="440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BFE46973-1079-4966-8042-F7A224294AAB}" type="slidenum">
              <a:rPr lang="en-US">
                <a:solidFill>
                  <a:srgbClr val="000000"/>
                </a:solidFill>
                <a:latin typeface="Arial" charset="0"/>
              </a:rPr>
              <a:pPr>
                <a:defRPr/>
              </a:pPr>
              <a:t>‹#›</a:t>
            </a:fld>
            <a:endParaRPr lang="en-US">
              <a:solidFill>
                <a:srgbClr val="000000"/>
              </a:solidFill>
              <a:latin typeface="Arial" charset="0"/>
            </a:endParaRPr>
          </a:p>
        </p:txBody>
      </p:sp>
    </p:spTree>
    <p:extLst>
      <p:ext uri="{BB962C8B-B14F-4D97-AF65-F5344CB8AC3E}">
        <p14:creationId xmlns:p14="http://schemas.microsoft.com/office/powerpoint/2010/main" val="727909852"/>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a:solidFill>
            <a:schemeClr val="tx2"/>
          </a:solidFill>
          <a:effectLst>
            <a:outerShdw blurRad="38100" dist="38100" dir="2700000" algn="tl">
              <a:srgbClr val="C0C0C0"/>
            </a:outerShdw>
          </a:effectLst>
          <a:latin typeface="Candara" pitchFamily="34" charset="0"/>
        </a:defRPr>
      </a:lvl2pPr>
      <a:lvl3pPr algn="l" rtl="0" eaLnBrk="0" fontAlgn="base" hangingPunct="0">
        <a:spcBef>
          <a:spcPct val="0"/>
        </a:spcBef>
        <a:spcAft>
          <a:spcPct val="0"/>
        </a:spcAft>
        <a:defRPr sz="2400">
          <a:solidFill>
            <a:schemeClr val="tx2"/>
          </a:solidFill>
          <a:effectLst>
            <a:outerShdw blurRad="38100" dist="38100" dir="2700000" algn="tl">
              <a:srgbClr val="C0C0C0"/>
            </a:outerShdw>
          </a:effectLst>
          <a:latin typeface="Candara" pitchFamily="34" charset="0"/>
        </a:defRPr>
      </a:lvl3pPr>
      <a:lvl4pPr algn="l" rtl="0" eaLnBrk="0" fontAlgn="base" hangingPunct="0">
        <a:spcBef>
          <a:spcPct val="0"/>
        </a:spcBef>
        <a:spcAft>
          <a:spcPct val="0"/>
        </a:spcAft>
        <a:defRPr sz="2400">
          <a:solidFill>
            <a:schemeClr val="tx2"/>
          </a:solidFill>
          <a:effectLst>
            <a:outerShdw blurRad="38100" dist="38100" dir="2700000" algn="tl">
              <a:srgbClr val="C0C0C0"/>
            </a:outerShdw>
          </a:effectLst>
          <a:latin typeface="Candara" pitchFamily="34" charset="0"/>
        </a:defRPr>
      </a:lvl4pPr>
      <a:lvl5pPr algn="l" rtl="0" eaLnBrk="0" fontAlgn="base" hangingPunct="0">
        <a:spcBef>
          <a:spcPct val="0"/>
        </a:spcBef>
        <a:spcAft>
          <a:spcPct val="0"/>
        </a:spcAft>
        <a:defRPr sz="2400">
          <a:solidFill>
            <a:schemeClr val="tx2"/>
          </a:solidFill>
          <a:effectLst>
            <a:outerShdw blurRad="38100" dist="38100" dir="2700000" algn="tl">
              <a:srgbClr val="C0C0C0"/>
            </a:outerShdw>
          </a:effectLst>
          <a:latin typeface="Candara" pitchFamily="34" charset="0"/>
        </a:defRPr>
      </a:lvl5pPr>
      <a:lvl6pPr marL="457200" algn="l" rtl="0" fontAlgn="base">
        <a:spcBef>
          <a:spcPct val="0"/>
        </a:spcBef>
        <a:spcAft>
          <a:spcPct val="0"/>
        </a:spcAft>
        <a:defRPr sz="2400">
          <a:solidFill>
            <a:schemeClr val="tx2"/>
          </a:solidFill>
          <a:effectLst>
            <a:outerShdw blurRad="38100" dist="38100" dir="2700000" algn="tl">
              <a:srgbClr val="C0C0C0"/>
            </a:outerShdw>
          </a:effectLst>
          <a:latin typeface="Candara" pitchFamily="34" charset="0"/>
        </a:defRPr>
      </a:lvl6pPr>
      <a:lvl7pPr marL="914400" algn="l" rtl="0" fontAlgn="base">
        <a:spcBef>
          <a:spcPct val="0"/>
        </a:spcBef>
        <a:spcAft>
          <a:spcPct val="0"/>
        </a:spcAft>
        <a:defRPr sz="2400">
          <a:solidFill>
            <a:schemeClr val="tx2"/>
          </a:solidFill>
          <a:effectLst>
            <a:outerShdw blurRad="38100" dist="38100" dir="2700000" algn="tl">
              <a:srgbClr val="C0C0C0"/>
            </a:outerShdw>
          </a:effectLst>
          <a:latin typeface="Candara" pitchFamily="34" charset="0"/>
        </a:defRPr>
      </a:lvl7pPr>
      <a:lvl8pPr marL="1371600" algn="l" rtl="0" fontAlgn="base">
        <a:spcBef>
          <a:spcPct val="0"/>
        </a:spcBef>
        <a:spcAft>
          <a:spcPct val="0"/>
        </a:spcAft>
        <a:defRPr sz="2400">
          <a:solidFill>
            <a:schemeClr val="tx2"/>
          </a:solidFill>
          <a:effectLst>
            <a:outerShdw blurRad="38100" dist="38100" dir="2700000" algn="tl">
              <a:srgbClr val="C0C0C0"/>
            </a:outerShdw>
          </a:effectLst>
          <a:latin typeface="Candara" pitchFamily="34" charset="0"/>
        </a:defRPr>
      </a:lvl8pPr>
      <a:lvl9pPr marL="1828800" algn="l" rtl="0" fontAlgn="base">
        <a:spcBef>
          <a:spcPct val="0"/>
        </a:spcBef>
        <a:spcAft>
          <a:spcPct val="0"/>
        </a:spcAft>
        <a:defRPr sz="2400">
          <a:solidFill>
            <a:schemeClr val="tx2"/>
          </a:solidFill>
          <a:effectLst>
            <a:outerShdw blurRad="38100" dist="38100" dir="2700000" algn="tl">
              <a:srgbClr val="C0C0C0"/>
            </a:outerShdw>
          </a:effectLst>
          <a:latin typeface="Candar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79B5B0"/>
            </a:gs>
            <a:gs pos="100000">
              <a:srgbClr val="385451"/>
            </a:gs>
          </a:gsLst>
          <a:path path="rect">
            <a:fillToRect l="100000" t="100000"/>
          </a:path>
        </a:gra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bwMode="auto">
          <a:xfrm>
            <a:off x="468313" y="90805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457200" y="2349500"/>
            <a:ext cx="8229600" cy="3776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96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84F6DDB4-09FC-440D-A7B2-CD4C3E158D1E}" type="datetime1">
              <a:rPr lang="en-US">
                <a:solidFill>
                  <a:srgbClr val="000000"/>
                </a:solidFill>
                <a:latin typeface="Arial" charset="0"/>
              </a:rPr>
              <a:pPr>
                <a:defRPr/>
              </a:pPr>
              <a:t>8/6/2013</a:t>
            </a:fld>
            <a:endParaRPr lang="en-US">
              <a:solidFill>
                <a:srgbClr val="000000"/>
              </a:solidFill>
              <a:latin typeface="Arial" charset="0"/>
            </a:endParaRPr>
          </a:p>
        </p:txBody>
      </p:sp>
      <p:sp>
        <p:nvSpPr>
          <p:cNvPr id="696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solidFill>
                <a:srgbClr val="000000"/>
              </a:solidFill>
              <a:latin typeface="Arial" charset="0"/>
            </a:endParaRPr>
          </a:p>
        </p:txBody>
      </p:sp>
      <p:pic>
        <p:nvPicPr>
          <p:cNvPr id="13318" name="Picture 7" descr="image12"/>
          <p:cNvPicPr>
            <a:picLocks noChangeAspect="1" noChangeArrowheads="1"/>
          </p:cNvPicPr>
          <p:nvPr userDrawn="1"/>
        </p:nvPicPr>
        <p:blipFill>
          <a:blip r:embed="rId13"/>
          <a:srcRect/>
          <a:stretch>
            <a:fillRect/>
          </a:stretch>
        </p:blipFill>
        <p:spPr bwMode="auto">
          <a:xfrm>
            <a:off x="0" y="0"/>
            <a:ext cx="9144000" cy="639763"/>
          </a:xfrm>
          <a:prstGeom prst="rect">
            <a:avLst/>
          </a:prstGeom>
          <a:noFill/>
          <a:ln w="9525">
            <a:noFill/>
            <a:miter lim="800000"/>
            <a:headEnd/>
            <a:tailEnd/>
          </a:ln>
        </p:spPr>
      </p:pic>
      <p:sp>
        <p:nvSpPr>
          <p:cNvPr id="69638" name="Rectangle 6"/>
          <p:cNvSpPr>
            <a:spLocks noGrp="1" noChangeArrowheads="1"/>
          </p:cNvSpPr>
          <p:nvPr>
            <p:ph type="sldNum" sz="quarter" idx="4"/>
          </p:nvPr>
        </p:nvSpPr>
        <p:spPr bwMode="auto">
          <a:xfrm>
            <a:off x="6877050" y="1158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chemeClr val="bg1"/>
                </a:solidFill>
              </a:defRPr>
            </a:lvl1pPr>
          </a:lstStyle>
          <a:p>
            <a:fld id="{76498041-6AC7-440F-B5C2-B88D018EAE15}" type="slidenum">
              <a:rPr lang="en-US">
                <a:solidFill>
                  <a:srgbClr val="FFFFFF"/>
                </a:solidFill>
                <a:latin typeface="Arial" charset="0"/>
              </a:rPr>
              <a:pPr/>
              <a:t>‹#›</a:t>
            </a:fld>
            <a:r>
              <a:rPr lang="en-US">
                <a:solidFill>
                  <a:srgbClr val="FFFFFF"/>
                </a:solidFill>
                <a:latin typeface="Arial" charset="0"/>
              </a:rPr>
              <a:t> / 36</a:t>
            </a:r>
          </a:p>
        </p:txBody>
      </p:sp>
    </p:spTree>
    <p:extLst>
      <p:ext uri="{BB962C8B-B14F-4D97-AF65-F5344CB8AC3E}">
        <p14:creationId xmlns:p14="http://schemas.microsoft.com/office/powerpoint/2010/main" val="2355884850"/>
      </p:ext>
    </p:extLst>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2pPr>
      <a:lvl3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3pPr>
      <a:lvl4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4pPr>
      <a:lvl5pPr algn="l" rtl="0" eaLnBrk="0" fontAlgn="base" hangingPunct="0">
        <a:spcBef>
          <a:spcPct val="0"/>
        </a:spcBef>
        <a:spcAft>
          <a:spcPct val="0"/>
        </a:spcAft>
        <a:defRPr sz="4400" b="1">
          <a:solidFill>
            <a:schemeClr val="bg1"/>
          </a:solidFill>
          <a:effectLst>
            <a:outerShdw blurRad="38100" dist="38100" dir="2700000" algn="tl">
              <a:srgbClr val="000000"/>
            </a:outerShdw>
          </a:effectLst>
          <a:latin typeface="Candara" pitchFamily="34" charset="0"/>
        </a:defRPr>
      </a:lvl5pPr>
      <a:lvl6pPr marL="4572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6pPr>
      <a:lvl7pPr marL="9144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7pPr>
      <a:lvl8pPr marL="13716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8pPr>
      <a:lvl9pPr marL="1828800" algn="l" rtl="0" fontAlgn="base">
        <a:spcBef>
          <a:spcPct val="0"/>
        </a:spcBef>
        <a:spcAft>
          <a:spcPct val="0"/>
        </a:spcAft>
        <a:defRPr sz="4400" b="1">
          <a:solidFill>
            <a:schemeClr val="bg1"/>
          </a:solidFill>
          <a:effectLst>
            <a:outerShdw blurRad="38100" dist="38100" dir="2700000" algn="tl">
              <a:srgbClr val="000000"/>
            </a:outerShdw>
          </a:effectLst>
          <a:latin typeface="Candara" pitchFamily="34" charset="0"/>
        </a:defRPr>
      </a:lvl9pPr>
    </p:titleStyle>
    <p:bodyStyle>
      <a:lvl1pPr marL="342900" indent="-342900" algn="l" rtl="0" eaLnBrk="0" fontAlgn="base" hangingPunct="0">
        <a:spcBef>
          <a:spcPct val="20000"/>
        </a:spcBef>
        <a:spcAft>
          <a:spcPct val="0"/>
        </a:spcAft>
        <a:buChar char="•"/>
        <a:defRPr sz="24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Arial" charset="0"/>
        </a:defRPr>
      </a:lvl2pPr>
      <a:lvl3pPr marL="1143000" indent="-228600" algn="l" rtl="0" eaLnBrk="0" fontAlgn="base" hangingPunct="0">
        <a:spcBef>
          <a:spcPct val="20000"/>
        </a:spcBef>
        <a:spcAft>
          <a:spcPct val="0"/>
        </a:spcAft>
        <a:buChar char="•"/>
        <a:defRPr sz="2400">
          <a:solidFill>
            <a:schemeClr val="bg1"/>
          </a:solidFill>
          <a:latin typeface="Arial" charset="0"/>
        </a:defRPr>
      </a:lvl3pPr>
      <a:lvl4pPr marL="1600200" indent="-228600" algn="l" rtl="0" eaLnBrk="0" fontAlgn="base" hangingPunct="0">
        <a:spcBef>
          <a:spcPct val="20000"/>
        </a:spcBef>
        <a:spcAft>
          <a:spcPct val="0"/>
        </a:spcAft>
        <a:buChar char="–"/>
        <a:defRPr sz="2000">
          <a:solidFill>
            <a:schemeClr val="bg1"/>
          </a:solidFill>
          <a:latin typeface="Arial" charset="0"/>
        </a:defRPr>
      </a:lvl4pPr>
      <a:lvl5pPr marL="2057400" indent="-228600" algn="l" rtl="0" eaLnBrk="0" fontAlgn="base" hangingPunct="0">
        <a:spcBef>
          <a:spcPct val="20000"/>
        </a:spcBef>
        <a:spcAft>
          <a:spcPct val="0"/>
        </a:spcAft>
        <a:buChar char="»"/>
        <a:defRPr sz="2000">
          <a:solidFill>
            <a:schemeClr val="bg1"/>
          </a:solidFill>
          <a:latin typeface="Arial" charset="0"/>
        </a:defRPr>
      </a:lvl5pPr>
      <a:lvl6pPr marL="2514600" indent="-228600" algn="l" rtl="0" fontAlgn="base">
        <a:spcBef>
          <a:spcPct val="20000"/>
        </a:spcBef>
        <a:spcAft>
          <a:spcPct val="0"/>
        </a:spcAft>
        <a:buChar char="»"/>
        <a:defRPr sz="2000">
          <a:solidFill>
            <a:schemeClr val="bg1"/>
          </a:solidFill>
          <a:latin typeface="Arial" charset="0"/>
        </a:defRPr>
      </a:lvl6pPr>
      <a:lvl7pPr marL="2971800" indent="-228600" algn="l" rtl="0" fontAlgn="base">
        <a:spcBef>
          <a:spcPct val="20000"/>
        </a:spcBef>
        <a:spcAft>
          <a:spcPct val="0"/>
        </a:spcAft>
        <a:buChar char="»"/>
        <a:defRPr sz="2000">
          <a:solidFill>
            <a:schemeClr val="bg1"/>
          </a:solidFill>
          <a:latin typeface="Arial" charset="0"/>
        </a:defRPr>
      </a:lvl7pPr>
      <a:lvl8pPr marL="3429000" indent="-228600" algn="l" rtl="0" fontAlgn="base">
        <a:spcBef>
          <a:spcPct val="20000"/>
        </a:spcBef>
        <a:spcAft>
          <a:spcPct val="0"/>
        </a:spcAft>
        <a:buChar char="»"/>
        <a:defRPr sz="2000">
          <a:solidFill>
            <a:schemeClr val="bg1"/>
          </a:solidFill>
          <a:latin typeface="Arial" charset="0"/>
        </a:defRPr>
      </a:lvl8pPr>
      <a:lvl9pPr marL="3886200" indent="-228600" algn="l" rtl="0" fontAlgn="base">
        <a:spcBef>
          <a:spcPct val="20000"/>
        </a:spcBef>
        <a:spcAft>
          <a:spcPct val="0"/>
        </a:spcAft>
        <a:buChar char="»"/>
        <a:defRPr sz="2000">
          <a:solidFill>
            <a:schemeClr val="bg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bwMode="auto">
          <a:xfrm>
            <a:off x="838200" y="0"/>
            <a:ext cx="8305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5715" name="Rectangle 3"/>
          <p:cNvSpPr>
            <a:spLocks noGrp="1" noChangeArrowheads="1"/>
          </p:cNvSpPr>
          <p:nvPr>
            <p:ph type="body" idx="1"/>
          </p:nvPr>
        </p:nvSpPr>
        <p:spPr bwMode="auto">
          <a:xfrm>
            <a:off x="533400" y="1304925"/>
            <a:ext cx="8458200" cy="4895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5716" name="Rectangle 4"/>
          <p:cNvSpPr>
            <a:spLocks noGrp="1" noChangeArrowheads="1"/>
          </p:cNvSpPr>
          <p:nvPr>
            <p:ph type="dt" sz="half" idx="2"/>
          </p:nvPr>
        </p:nvSpPr>
        <p:spPr bwMode="auto">
          <a:xfrm>
            <a:off x="1042988" y="6308725"/>
            <a:ext cx="1838325" cy="349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000">
                <a:latin typeface="Century Schoolbook" pitchFamily="18" charset="0"/>
              </a:defRPr>
            </a:lvl1pPr>
          </a:lstStyle>
          <a:p>
            <a:endParaRPr lang="en-US" i="1">
              <a:solidFill>
                <a:srgbClr val="000000"/>
              </a:solidFill>
              <a:cs typeface="Times New Roman"/>
            </a:endParaRPr>
          </a:p>
        </p:txBody>
      </p:sp>
      <p:sp>
        <p:nvSpPr>
          <p:cNvPr id="115717" name="Rectangle 5"/>
          <p:cNvSpPr>
            <a:spLocks noGrp="1" noChangeArrowheads="1"/>
          </p:cNvSpPr>
          <p:nvPr>
            <p:ph type="ftr" sz="quarter" idx="3"/>
          </p:nvPr>
        </p:nvSpPr>
        <p:spPr bwMode="auto">
          <a:xfrm>
            <a:off x="3054350" y="6308725"/>
            <a:ext cx="3636963" cy="349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000">
                <a:latin typeface="Century Schoolbook" pitchFamily="18" charset="0"/>
              </a:defRPr>
            </a:lvl1pPr>
          </a:lstStyle>
          <a:p>
            <a:endParaRPr lang="en-US" i="1">
              <a:solidFill>
                <a:srgbClr val="000000"/>
              </a:solidFill>
              <a:cs typeface="Times New Roman"/>
            </a:endParaRPr>
          </a:p>
        </p:txBody>
      </p:sp>
      <p:sp>
        <p:nvSpPr>
          <p:cNvPr id="115718" name="Rectangle 6"/>
          <p:cNvSpPr>
            <a:spLocks noGrp="1" noChangeArrowheads="1"/>
          </p:cNvSpPr>
          <p:nvPr>
            <p:ph type="sldNum" sz="quarter" idx="4"/>
          </p:nvPr>
        </p:nvSpPr>
        <p:spPr bwMode="auto">
          <a:xfrm>
            <a:off x="6843713" y="6308725"/>
            <a:ext cx="1905000" cy="349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a:latin typeface="Century Schoolbook" pitchFamily="18" charset="0"/>
              </a:defRPr>
            </a:lvl1pPr>
          </a:lstStyle>
          <a:p>
            <a:fld id="{83EC1B73-C115-4041-8C6D-48DA4B310679}" type="slidenum">
              <a:rPr lang="en-US" i="1">
                <a:solidFill>
                  <a:srgbClr val="000000"/>
                </a:solidFill>
                <a:cs typeface="Times New Roman"/>
              </a:rPr>
              <a:pPr/>
              <a:t>‹#›</a:t>
            </a:fld>
            <a:endParaRPr lang="en-US" i="1">
              <a:solidFill>
                <a:srgbClr val="000000"/>
              </a:solidFill>
              <a:cs typeface="Times New Roman"/>
            </a:endParaRPr>
          </a:p>
        </p:txBody>
      </p:sp>
      <p:pic>
        <p:nvPicPr>
          <p:cNvPr id="115719" name="Picture 7" descr="MSHA logo"/>
          <p:cNvPicPr>
            <a:picLocks noChangeAspect="1" noChangeArrowheads="1"/>
          </p:cNvPicPr>
          <p:nvPr userDrawn="1"/>
        </p:nvPicPr>
        <p:blipFill>
          <a:blip r:embed="rId5"/>
          <a:srcRect r="3847"/>
          <a:stretch>
            <a:fillRect/>
          </a:stretch>
        </p:blipFill>
        <p:spPr bwMode="auto">
          <a:xfrm>
            <a:off x="7239000" y="6115050"/>
            <a:ext cx="1905000" cy="742950"/>
          </a:xfrm>
          <a:prstGeom prst="rect">
            <a:avLst/>
          </a:prstGeom>
          <a:noFill/>
        </p:spPr>
      </p:pic>
    </p:spTree>
    <p:extLst>
      <p:ext uri="{BB962C8B-B14F-4D97-AF65-F5344CB8AC3E}">
        <p14:creationId xmlns:p14="http://schemas.microsoft.com/office/powerpoint/2010/main" val="1500095071"/>
      </p:ext>
    </p:extLst>
  </p:cSld>
  <p:clrMap bg1="lt1" tx1="dk1" bg2="lt2" tx2="dk2" accent1="accent1" accent2="accent2" accent3="accent3" accent4="accent4" accent5="accent5" accent6="accent6" hlink="hlink" folHlink="folHlink"/>
  <p:sldLayoutIdLst>
    <p:sldLayoutId id="2147484048" r:id="rId1"/>
    <p:sldLayoutId id="2147484049" r:id="rId2"/>
  </p:sldLayoutIdLst>
  <p:transition>
    <p:fade thruBlk="1"/>
  </p:transition>
  <p:timing>
    <p:tnLst>
      <p:par>
        <p:cTn id="1" dur="indefinite" restart="never" nodeType="tmRoot"/>
      </p:par>
    </p:tnLst>
  </p:timing>
  <p:txStyles>
    <p:titleStyle>
      <a:lvl1pPr algn="ctr" rtl="0" fontAlgn="base">
        <a:spcBef>
          <a:spcPct val="0"/>
        </a:spcBef>
        <a:spcAft>
          <a:spcPct val="0"/>
        </a:spcAft>
        <a:defRPr sz="3200" i="1">
          <a:solidFill>
            <a:schemeClr val="tx1"/>
          </a:solidFill>
          <a:latin typeface="+mj-lt"/>
          <a:ea typeface="+mj-ea"/>
          <a:cs typeface="+mj-cs"/>
        </a:defRPr>
      </a:lvl1pPr>
      <a:lvl2pPr algn="ctr" rtl="0" fontAlgn="base">
        <a:spcBef>
          <a:spcPct val="0"/>
        </a:spcBef>
        <a:spcAft>
          <a:spcPct val="0"/>
        </a:spcAft>
        <a:defRPr sz="3200" i="1">
          <a:solidFill>
            <a:schemeClr val="tx1"/>
          </a:solidFill>
          <a:latin typeface="Arial" charset="0"/>
          <a:cs typeface="Times New Roman" pitchFamily="18" charset="0"/>
        </a:defRPr>
      </a:lvl2pPr>
      <a:lvl3pPr algn="ctr" rtl="0" fontAlgn="base">
        <a:spcBef>
          <a:spcPct val="0"/>
        </a:spcBef>
        <a:spcAft>
          <a:spcPct val="0"/>
        </a:spcAft>
        <a:defRPr sz="3200" i="1">
          <a:solidFill>
            <a:schemeClr val="tx1"/>
          </a:solidFill>
          <a:latin typeface="Arial" charset="0"/>
          <a:cs typeface="Times New Roman" pitchFamily="18" charset="0"/>
        </a:defRPr>
      </a:lvl3pPr>
      <a:lvl4pPr algn="ctr" rtl="0" fontAlgn="base">
        <a:spcBef>
          <a:spcPct val="0"/>
        </a:spcBef>
        <a:spcAft>
          <a:spcPct val="0"/>
        </a:spcAft>
        <a:defRPr sz="3200" i="1">
          <a:solidFill>
            <a:schemeClr val="tx1"/>
          </a:solidFill>
          <a:latin typeface="Arial" charset="0"/>
          <a:cs typeface="Times New Roman" pitchFamily="18" charset="0"/>
        </a:defRPr>
      </a:lvl4pPr>
      <a:lvl5pPr algn="ctr" rtl="0" fontAlgn="base">
        <a:spcBef>
          <a:spcPct val="0"/>
        </a:spcBef>
        <a:spcAft>
          <a:spcPct val="0"/>
        </a:spcAft>
        <a:defRPr sz="3200" i="1">
          <a:solidFill>
            <a:schemeClr val="tx1"/>
          </a:solidFill>
          <a:latin typeface="Arial" charset="0"/>
          <a:cs typeface="Times New Roman" pitchFamily="18" charset="0"/>
        </a:defRPr>
      </a:lvl5pPr>
      <a:lvl6pPr marL="457200" algn="ctr" rtl="0" fontAlgn="base">
        <a:spcBef>
          <a:spcPct val="0"/>
        </a:spcBef>
        <a:spcAft>
          <a:spcPct val="0"/>
        </a:spcAft>
        <a:defRPr sz="3200" i="1">
          <a:solidFill>
            <a:schemeClr val="tx1"/>
          </a:solidFill>
          <a:latin typeface="Arial" charset="0"/>
          <a:cs typeface="Times New Roman" pitchFamily="18" charset="0"/>
        </a:defRPr>
      </a:lvl6pPr>
      <a:lvl7pPr marL="914400" algn="ctr" rtl="0" fontAlgn="base">
        <a:spcBef>
          <a:spcPct val="0"/>
        </a:spcBef>
        <a:spcAft>
          <a:spcPct val="0"/>
        </a:spcAft>
        <a:defRPr sz="3200" i="1">
          <a:solidFill>
            <a:schemeClr val="tx1"/>
          </a:solidFill>
          <a:latin typeface="Arial" charset="0"/>
          <a:cs typeface="Times New Roman" pitchFamily="18" charset="0"/>
        </a:defRPr>
      </a:lvl7pPr>
      <a:lvl8pPr marL="1371600" algn="ctr" rtl="0" fontAlgn="base">
        <a:spcBef>
          <a:spcPct val="0"/>
        </a:spcBef>
        <a:spcAft>
          <a:spcPct val="0"/>
        </a:spcAft>
        <a:defRPr sz="3200" i="1">
          <a:solidFill>
            <a:schemeClr val="tx1"/>
          </a:solidFill>
          <a:latin typeface="Arial" charset="0"/>
          <a:cs typeface="Times New Roman" pitchFamily="18" charset="0"/>
        </a:defRPr>
      </a:lvl8pPr>
      <a:lvl9pPr marL="1828800" algn="ctr" rtl="0" fontAlgn="base">
        <a:spcBef>
          <a:spcPct val="0"/>
        </a:spcBef>
        <a:spcAft>
          <a:spcPct val="0"/>
        </a:spcAft>
        <a:defRPr sz="3200" i="1">
          <a:solidFill>
            <a:schemeClr val="tx1"/>
          </a:solidFill>
          <a:latin typeface="Arial" charset="0"/>
          <a:cs typeface="Times New Roman" pitchFamily="18" charset="0"/>
        </a:defRPr>
      </a:lvl9pPr>
    </p:titleStyle>
    <p:bodyStyle>
      <a:lvl1pPr marL="342900" indent="-342900" algn="l" rtl="0" fontAlgn="base">
        <a:spcBef>
          <a:spcPct val="20000"/>
        </a:spcBef>
        <a:spcAft>
          <a:spcPct val="0"/>
        </a:spcAft>
        <a:buClr>
          <a:schemeClr val="tx1"/>
        </a:buClr>
        <a:buBlip>
          <a:blip r:embed="rId6"/>
        </a:buBlip>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Blip>
          <a:blip r:embed="rId6"/>
        </a:buBlip>
        <a:defRPr sz="2400">
          <a:solidFill>
            <a:schemeClr val="tx1"/>
          </a:solidFill>
          <a:latin typeface="+mn-lt"/>
          <a:cs typeface="+mn-cs"/>
        </a:defRPr>
      </a:lvl2pPr>
      <a:lvl3pPr marL="1143000" indent="-228600" algn="l" rtl="0" fontAlgn="base">
        <a:spcBef>
          <a:spcPct val="20000"/>
        </a:spcBef>
        <a:spcAft>
          <a:spcPct val="0"/>
        </a:spcAft>
        <a:buClr>
          <a:schemeClr val="tx1"/>
        </a:buClr>
        <a:buBlip>
          <a:blip r:embed="rId6"/>
        </a:buBlip>
        <a:defRPr sz="2000">
          <a:solidFill>
            <a:schemeClr val="tx1"/>
          </a:solidFill>
          <a:latin typeface="+mn-lt"/>
          <a:cs typeface="+mn-cs"/>
        </a:defRPr>
      </a:lvl3pPr>
      <a:lvl4pPr marL="1600200" indent="-228600" algn="l" rtl="0" fontAlgn="base">
        <a:spcBef>
          <a:spcPct val="20000"/>
        </a:spcBef>
        <a:spcAft>
          <a:spcPct val="0"/>
        </a:spcAft>
        <a:buClr>
          <a:schemeClr val="tx1"/>
        </a:buClr>
        <a:buBlip>
          <a:blip r:embed="rId6"/>
        </a:buBlip>
        <a:defRPr>
          <a:solidFill>
            <a:schemeClr val="tx1"/>
          </a:solidFill>
          <a:latin typeface="+mn-lt"/>
          <a:cs typeface="+mn-cs"/>
        </a:defRPr>
      </a:lvl4pPr>
      <a:lvl5pPr marL="2057400" indent="-228600" algn="l" rtl="0" fontAlgn="base">
        <a:spcBef>
          <a:spcPct val="20000"/>
        </a:spcBef>
        <a:spcAft>
          <a:spcPct val="0"/>
        </a:spcAft>
        <a:buClr>
          <a:schemeClr val="tx1"/>
        </a:buClr>
        <a:buBlip>
          <a:blip r:embed="rId6"/>
        </a:buBlip>
        <a:defRPr>
          <a:solidFill>
            <a:schemeClr val="tx1"/>
          </a:solidFill>
          <a:latin typeface="+mn-lt"/>
          <a:cs typeface="+mn-cs"/>
        </a:defRPr>
      </a:lvl5pPr>
      <a:lvl6pPr marL="2514600" indent="-228600" algn="l" rtl="0" fontAlgn="base">
        <a:spcBef>
          <a:spcPct val="20000"/>
        </a:spcBef>
        <a:spcAft>
          <a:spcPct val="0"/>
        </a:spcAft>
        <a:buClr>
          <a:schemeClr val="tx1"/>
        </a:buClr>
        <a:buBlip>
          <a:blip r:embed="rId6"/>
        </a:buBlip>
        <a:defRPr>
          <a:solidFill>
            <a:schemeClr val="tx1"/>
          </a:solidFill>
          <a:latin typeface="+mn-lt"/>
          <a:cs typeface="+mn-cs"/>
        </a:defRPr>
      </a:lvl6pPr>
      <a:lvl7pPr marL="2971800" indent="-228600" algn="l" rtl="0" fontAlgn="base">
        <a:spcBef>
          <a:spcPct val="20000"/>
        </a:spcBef>
        <a:spcAft>
          <a:spcPct val="0"/>
        </a:spcAft>
        <a:buClr>
          <a:schemeClr val="tx1"/>
        </a:buClr>
        <a:buBlip>
          <a:blip r:embed="rId6"/>
        </a:buBlip>
        <a:defRPr>
          <a:solidFill>
            <a:schemeClr val="tx1"/>
          </a:solidFill>
          <a:latin typeface="+mn-lt"/>
          <a:cs typeface="+mn-cs"/>
        </a:defRPr>
      </a:lvl7pPr>
      <a:lvl8pPr marL="3429000" indent="-228600" algn="l" rtl="0" fontAlgn="base">
        <a:spcBef>
          <a:spcPct val="20000"/>
        </a:spcBef>
        <a:spcAft>
          <a:spcPct val="0"/>
        </a:spcAft>
        <a:buClr>
          <a:schemeClr val="tx1"/>
        </a:buClr>
        <a:buBlip>
          <a:blip r:embed="rId6"/>
        </a:buBlip>
        <a:defRPr>
          <a:solidFill>
            <a:schemeClr val="tx1"/>
          </a:solidFill>
          <a:latin typeface="+mn-lt"/>
          <a:cs typeface="+mn-cs"/>
        </a:defRPr>
      </a:lvl8pPr>
      <a:lvl9pPr marL="3886200" indent="-228600" algn="l" rtl="0" fontAlgn="base">
        <a:spcBef>
          <a:spcPct val="20000"/>
        </a:spcBef>
        <a:spcAft>
          <a:spcPct val="0"/>
        </a:spcAft>
        <a:buClr>
          <a:schemeClr val="tx1"/>
        </a:buClr>
        <a:buBlip>
          <a:blip r:embed="rId6"/>
        </a:buBlip>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i="0"/>
            </a:lvl1pPr>
          </a:lstStyle>
          <a:p>
            <a:endParaRPr lang="en-GB" smtClean="0">
              <a:solidFill>
                <a:srgbClr val="000000"/>
              </a:solidFill>
              <a:latin typeface="Times New Roman"/>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i="0"/>
            </a:lvl1pPr>
          </a:lstStyle>
          <a:p>
            <a:endParaRPr lang="en-GB" smtClean="0">
              <a:solidFill>
                <a:srgbClr val="000000"/>
              </a:solidFill>
              <a:latin typeface="Times New Roman"/>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i="0"/>
            </a:lvl1pPr>
          </a:lstStyle>
          <a:p>
            <a:fld id="{69292F6E-7503-4262-BE35-778F018FC238}" type="slidenum">
              <a:rPr lang="en-GB" smtClean="0">
                <a:solidFill>
                  <a:srgbClr val="000000"/>
                </a:solidFill>
                <a:latin typeface="Times New Roman"/>
              </a:rPr>
              <a:pPr/>
              <a:t>‹#›</a:t>
            </a:fld>
            <a:endParaRPr lang="en-GB" smtClean="0">
              <a:solidFill>
                <a:srgbClr val="000000"/>
              </a:solidFill>
              <a:latin typeface="Times New Roman"/>
            </a:endParaRPr>
          </a:p>
        </p:txBody>
      </p:sp>
    </p:spTree>
    <p:extLst>
      <p:ext uri="{BB962C8B-B14F-4D97-AF65-F5344CB8AC3E}">
        <p14:creationId xmlns:p14="http://schemas.microsoft.com/office/powerpoint/2010/main" val="1752467838"/>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2.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2.xml"/><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9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45.xml"/><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45.xml"/><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45.xml"/><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51.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51.xml"/><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7.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1.jpeg"/><Relationship Id="rId7"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79.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 Id="rId9" Type="http://schemas.openxmlformats.org/officeDocument/2006/relationships/image" Target="../media/image41.wmf"/></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86.xml"/><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5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8.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Canary.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
          <p:cNvSpPr txBox="1">
            <a:spLocks noChangeArrowheads="1"/>
          </p:cNvSpPr>
          <p:nvPr/>
        </p:nvSpPr>
        <p:spPr bwMode="auto">
          <a:xfrm>
            <a:off x="214313" y="142875"/>
            <a:ext cx="8678167" cy="523220"/>
          </a:xfrm>
          <a:prstGeom prst="rect">
            <a:avLst/>
          </a:prstGeom>
          <a:noFill/>
          <a:ln w="9525">
            <a:noFill/>
            <a:miter lim="800000"/>
            <a:headEnd/>
            <a:tailEnd/>
          </a:ln>
          <a:effectLst/>
        </p:spPr>
        <p:txBody>
          <a:bodyPr wrap="square">
            <a:spAutoFit/>
          </a:bodyPr>
          <a:lstStyle/>
          <a:p>
            <a:pPr>
              <a:spcBef>
                <a:spcPct val="50000"/>
              </a:spcBef>
              <a:defRPr/>
            </a:pPr>
            <a:r>
              <a:rPr lang="en-GB" dirty="0">
                <a:solidFill>
                  <a:schemeClr val="bg1">
                    <a:lumMod val="85000"/>
                  </a:schemeClr>
                </a:solidFill>
                <a:latin typeface="Candara" pitchFamily="34" charset="0"/>
              </a:rPr>
              <a:t>6</a:t>
            </a:r>
            <a:r>
              <a:rPr lang="en-GB" baseline="30000" dirty="0" smtClean="0">
                <a:solidFill>
                  <a:schemeClr val="bg1">
                    <a:lumMod val="85000"/>
                  </a:schemeClr>
                </a:solidFill>
                <a:latin typeface="Candara" pitchFamily="34" charset="0"/>
              </a:rPr>
              <a:t>th</a:t>
            </a:r>
            <a:r>
              <a:rPr lang="en-GB" dirty="0" smtClean="0">
                <a:solidFill>
                  <a:schemeClr val="bg1">
                    <a:lumMod val="85000"/>
                  </a:schemeClr>
                </a:solidFill>
                <a:latin typeface="Candara" pitchFamily="34" charset="0"/>
              </a:rPr>
              <a:t> International Mine Rescue Conference, Niagara Falls</a:t>
            </a:r>
            <a:endParaRPr lang="en-GB" dirty="0">
              <a:solidFill>
                <a:schemeClr val="bg1">
                  <a:lumMod val="85000"/>
                </a:schemeClr>
              </a:solidFill>
              <a:latin typeface="Candara" pitchFamily="34" charset="0"/>
            </a:endParaRPr>
          </a:p>
        </p:txBody>
      </p:sp>
      <p:sp>
        <p:nvSpPr>
          <p:cNvPr id="9" name="Text Box 4"/>
          <p:cNvSpPr txBox="1">
            <a:spLocks noChangeArrowheads="1"/>
          </p:cNvSpPr>
          <p:nvPr/>
        </p:nvSpPr>
        <p:spPr bwMode="auto">
          <a:xfrm>
            <a:off x="274415" y="5157192"/>
            <a:ext cx="8429625" cy="1077218"/>
          </a:xfrm>
          <a:prstGeom prst="rect">
            <a:avLst/>
          </a:prstGeom>
          <a:noFill/>
          <a:ln w="9525">
            <a:noFill/>
            <a:miter lim="800000"/>
            <a:headEnd/>
            <a:tailEnd/>
          </a:ln>
          <a:effectLst/>
        </p:spPr>
        <p:txBody>
          <a:bodyPr>
            <a:spAutoFit/>
          </a:bodyPr>
          <a:lstStyle/>
          <a:p>
            <a:pPr>
              <a:spcBef>
                <a:spcPct val="50000"/>
              </a:spcBef>
              <a:defRPr/>
            </a:pPr>
            <a:r>
              <a:rPr lang="en-GB" sz="3200" b="1" i="1" dirty="0">
                <a:solidFill>
                  <a:schemeClr val="bg1">
                    <a:lumMod val="85000"/>
                  </a:schemeClr>
                </a:solidFill>
                <a:effectLst>
                  <a:outerShdw blurRad="38100" dist="38100" dir="2700000" algn="tl">
                    <a:srgbClr val="000000">
                      <a:alpha val="43137"/>
                    </a:srgbClr>
                  </a:outerShdw>
                </a:effectLst>
                <a:latin typeface="Candara" pitchFamily="34" charset="0"/>
              </a:rPr>
              <a:t>Where Next for Self-Escape and Rescue?</a:t>
            </a:r>
            <a:br>
              <a:rPr lang="en-GB" sz="3200" b="1" i="1" dirty="0">
                <a:solidFill>
                  <a:schemeClr val="bg1">
                    <a:lumMod val="85000"/>
                  </a:schemeClr>
                </a:solidFill>
                <a:effectLst>
                  <a:outerShdw blurRad="38100" dist="38100" dir="2700000" algn="tl">
                    <a:srgbClr val="000000">
                      <a:alpha val="43137"/>
                    </a:srgbClr>
                  </a:outerShdw>
                </a:effectLst>
                <a:latin typeface="Candara" pitchFamily="34" charset="0"/>
              </a:rPr>
            </a:br>
            <a:r>
              <a:rPr lang="en-GB" sz="1600" dirty="0">
                <a:solidFill>
                  <a:schemeClr val="bg1">
                    <a:lumMod val="85000"/>
                  </a:schemeClr>
                </a:solidFill>
                <a:latin typeface="Candara" pitchFamily="34" charset="0"/>
              </a:rPr>
              <a:t>David Brenkley &amp; Robert </a:t>
            </a:r>
            <a:r>
              <a:rPr lang="en-GB" sz="1600" dirty="0" err="1">
                <a:solidFill>
                  <a:schemeClr val="bg1">
                    <a:lumMod val="85000"/>
                  </a:schemeClr>
                </a:solidFill>
                <a:latin typeface="Candara" pitchFamily="34" charset="0"/>
              </a:rPr>
              <a:t>Jozefowicz</a:t>
            </a:r>
            <a:r>
              <a:rPr lang="en-GB" sz="1600" dirty="0">
                <a:solidFill>
                  <a:schemeClr val="bg1">
                    <a:lumMod val="85000"/>
                  </a:schemeClr>
                </a:solidFill>
                <a:latin typeface="Candara" pitchFamily="34" charset="0"/>
              </a:rPr>
              <a:t/>
            </a:r>
            <a:br>
              <a:rPr lang="en-GB" sz="1600" dirty="0">
                <a:solidFill>
                  <a:schemeClr val="bg1">
                    <a:lumMod val="85000"/>
                  </a:schemeClr>
                </a:solidFill>
                <a:latin typeface="Candara" pitchFamily="34" charset="0"/>
              </a:rPr>
            </a:br>
            <a:r>
              <a:rPr lang="en-GB" sz="1600" dirty="0">
                <a:solidFill>
                  <a:schemeClr val="bg1">
                    <a:lumMod val="85000"/>
                  </a:schemeClr>
                </a:solidFill>
                <a:latin typeface="Candara" pitchFamily="34" charset="0"/>
              </a:rPr>
              <a:t>Mines Rescue Service Limited, United Kingdom</a:t>
            </a:r>
          </a:p>
        </p:txBody>
      </p:sp>
    </p:spTree>
    <p:extLst>
      <p:ext uri="{BB962C8B-B14F-4D97-AF65-F5344CB8AC3E}">
        <p14:creationId xmlns:p14="http://schemas.microsoft.com/office/powerpoint/2010/main" val="1758325163"/>
      </p:ext>
    </p:extLst>
  </p:cSld>
  <p:clrMapOvr>
    <a:masterClrMapping/>
  </p:clrMapOvr>
  <p:transition spd="slow">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860032" y="260648"/>
            <a:ext cx="3816424" cy="6408712"/>
          </a:xfrm>
          <a:prstGeom prst="rect">
            <a:avLst/>
          </a:prstGeom>
        </p:spPr>
        <p:txBody>
          <a:bodyPr>
            <a:normAutofit fontScale="92500" lnSpcReduction="10000"/>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a:lnSpc>
                <a:spcPct val="80000"/>
              </a:lnSpc>
              <a:spcAft>
                <a:spcPct val="30000"/>
              </a:spcAft>
              <a:buClr>
                <a:srgbClr val="3ECCED"/>
              </a:buClr>
              <a:buSzPct val="70000"/>
              <a:defRPr/>
            </a:pPr>
            <a:r>
              <a:rPr lang="en-GB" sz="24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US NATIONAL ACADEMY RECOMMENDATIONS</a:t>
            </a:r>
            <a:r>
              <a:rPr lang="en-GB" sz="2400" b="1" dirty="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a:t>
            </a:r>
          </a:p>
          <a:p>
            <a:pPr>
              <a:lnSpc>
                <a:spcPct val="80000"/>
              </a:lnSpc>
              <a:spcAft>
                <a:spcPct val="30000"/>
              </a:spcAft>
              <a:buClr>
                <a:srgbClr val="3ECCED"/>
              </a:buClr>
              <a:buSzPct val="70000"/>
              <a:defRPr/>
            </a:pPr>
            <a:endParaRPr lang="en-GB" sz="2400" dirty="0" smtClean="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200" b="1" dirty="0" smtClean="0">
                <a:gradFill>
                  <a:gsLst>
                    <a:gs pos="0">
                      <a:prstClr val="white"/>
                    </a:gs>
                    <a:gs pos="90000">
                      <a:srgbClr val="D1E1E3">
                        <a:lumMod val="90000"/>
                      </a:srgbClr>
                    </a:gs>
                  </a:gsLst>
                  <a:lin ang="5400000" scaled="0"/>
                </a:gradFill>
                <a:effectLst/>
              </a:rPr>
              <a:t>TRAINING</a:t>
            </a:r>
            <a:r>
              <a:rPr lang="en-GB" sz="2200" b="1" dirty="0">
                <a:gradFill>
                  <a:gsLst>
                    <a:gs pos="0">
                      <a:prstClr val="white"/>
                    </a:gs>
                    <a:gs pos="90000">
                      <a:srgbClr val="D1E1E3">
                        <a:lumMod val="90000"/>
                      </a:srgbClr>
                    </a:gs>
                  </a:gsLst>
                  <a:lin ang="5400000" scaled="0"/>
                </a:gradFill>
                <a:effectLst/>
              </a:rPr>
              <a:t>:</a:t>
            </a:r>
          </a:p>
          <a:p>
            <a:pPr>
              <a:lnSpc>
                <a:spcPct val="80000"/>
              </a:lnSpc>
              <a:spcAft>
                <a:spcPct val="30000"/>
              </a:spcAft>
              <a:buClr>
                <a:srgbClr val="3ECCED"/>
              </a:buClr>
              <a:buSzPct val="70000"/>
              <a:defRPr/>
            </a:pPr>
            <a:r>
              <a:rPr lang="en-GB" sz="2200" dirty="0" smtClean="0">
                <a:gradFill>
                  <a:gsLst>
                    <a:gs pos="0">
                      <a:prstClr val="white"/>
                    </a:gs>
                    <a:gs pos="90000">
                      <a:srgbClr val="D1E1E3">
                        <a:lumMod val="90000"/>
                      </a:srgbClr>
                    </a:gs>
                  </a:gsLst>
                  <a:lin ang="5400000" scaled="0"/>
                </a:gradFill>
                <a:effectLst/>
              </a:rPr>
              <a:t>Analyse </a:t>
            </a:r>
            <a:r>
              <a:rPr lang="en-GB" sz="2200" dirty="0">
                <a:gradFill>
                  <a:gsLst>
                    <a:gs pos="0">
                      <a:prstClr val="white"/>
                    </a:gs>
                    <a:gs pos="90000">
                      <a:srgbClr val="D1E1E3">
                        <a:lumMod val="90000"/>
                      </a:srgbClr>
                    </a:gs>
                  </a:gsLst>
                  <a:lin ang="5400000" scaled="0"/>
                </a:gradFill>
                <a:effectLst/>
              </a:rPr>
              <a:t>knowledge, skills, abilities </a:t>
            </a:r>
            <a:r>
              <a:rPr lang="en-GB" sz="2200" dirty="0" smtClean="0">
                <a:gradFill>
                  <a:gsLst>
                    <a:gs pos="0">
                      <a:prstClr val="white"/>
                    </a:gs>
                    <a:gs pos="90000">
                      <a:srgbClr val="D1E1E3">
                        <a:lumMod val="90000"/>
                      </a:srgbClr>
                    </a:gs>
                  </a:gsLst>
                  <a:lin ang="5400000" scaled="0"/>
                </a:gradFill>
                <a:effectLst/>
              </a:rPr>
              <a:t>required </a:t>
            </a:r>
            <a:r>
              <a:rPr lang="en-GB" sz="2200" dirty="0">
                <a:gradFill>
                  <a:gsLst>
                    <a:gs pos="0">
                      <a:prstClr val="white"/>
                    </a:gs>
                    <a:gs pos="90000">
                      <a:srgbClr val="D1E1E3">
                        <a:lumMod val="90000"/>
                      </a:srgbClr>
                    </a:gs>
                  </a:gsLst>
                  <a:lin ang="5400000" scaled="0"/>
                </a:gradFill>
                <a:effectLst/>
              </a:rPr>
              <a:t>for </a:t>
            </a:r>
            <a:r>
              <a:rPr lang="en-GB" sz="2200" dirty="0" smtClean="0">
                <a:gradFill>
                  <a:gsLst>
                    <a:gs pos="0">
                      <a:prstClr val="white"/>
                    </a:gs>
                    <a:gs pos="90000">
                      <a:srgbClr val="D1E1E3">
                        <a:lumMod val="90000"/>
                      </a:srgbClr>
                    </a:gs>
                  </a:gsLst>
                  <a:lin ang="5400000" scaled="0"/>
                </a:gradFill>
                <a:effectLst/>
              </a:rPr>
              <a:t>self-escape. </a:t>
            </a:r>
            <a:r>
              <a:rPr lang="en-GB" sz="2200" dirty="0">
                <a:gradFill>
                  <a:gsLst>
                    <a:gs pos="0">
                      <a:prstClr val="white"/>
                    </a:gs>
                    <a:gs pos="90000">
                      <a:srgbClr val="D1E1E3">
                        <a:lumMod val="90000"/>
                      </a:srgbClr>
                    </a:gs>
                  </a:gsLst>
                  <a:lin ang="5400000" scaled="0"/>
                </a:gradFill>
                <a:effectLst/>
              </a:rPr>
              <a:t>Review current </a:t>
            </a:r>
            <a:r>
              <a:rPr lang="en-GB" sz="2200" dirty="0" smtClean="0">
                <a:gradFill>
                  <a:gsLst>
                    <a:gs pos="0">
                      <a:prstClr val="white"/>
                    </a:gs>
                    <a:gs pos="90000">
                      <a:srgbClr val="D1E1E3">
                        <a:lumMod val="90000"/>
                      </a:srgbClr>
                    </a:gs>
                  </a:gsLst>
                  <a:lin ang="5400000" scaled="0"/>
                </a:gradFill>
                <a:effectLst/>
              </a:rPr>
              <a:t>training facilities. Identify gaps. </a:t>
            </a:r>
            <a:r>
              <a:rPr lang="en-GB" sz="2200" dirty="0">
                <a:gradFill>
                  <a:gsLst>
                    <a:gs pos="0">
                      <a:prstClr val="white"/>
                    </a:gs>
                    <a:gs pos="90000">
                      <a:srgbClr val="D1E1E3">
                        <a:lumMod val="90000"/>
                      </a:srgbClr>
                    </a:gs>
                  </a:gsLst>
                  <a:lin ang="5400000" scaled="0"/>
                </a:gradFill>
                <a:effectLst/>
              </a:rPr>
              <a:t>Examine self-escape simulation and scenario training needs. Verify effectiveness of training and retention of information learned under simulated emergency conditions. </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200" b="1" dirty="0">
                <a:gradFill>
                  <a:gsLst>
                    <a:gs pos="0">
                      <a:prstClr val="white"/>
                    </a:gs>
                    <a:gs pos="90000">
                      <a:srgbClr val="D1E1E3">
                        <a:lumMod val="90000"/>
                      </a:srgbClr>
                    </a:gs>
                  </a:gsLst>
                  <a:lin ang="5400000" scaled="0"/>
                </a:gradFill>
                <a:effectLst/>
              </a:rPr>
              <a:t>OVERALL </a:t>
            </a:r>
            <a:r>
              <a:rPr lang="en-GB" sz="2200" b="1" dirty="0" smtClean="0">
                <a:gradFill>
                  <a:gsLst>
                    <a:gs pos="0">
                      <a:prstClr val="white"/>
                    </a:gs>
                    <a:gs pos="90000">
                      <a:srgbClr val="D1E1E3">
                        <a:lumMod val="90000"/>
                      </a:srgbClr>
                    </a:gs>
                  </a:gsLst>
                  <a:lin ang="5400000" scaled="0"/>
                </a:gradFill>
                <a:effectLst/>
              </a:rPr>
              <a:t>CONCLUSIONS: </a:t>
            </a:r>
            <a:endParaRPr lang="en-GB" sz="2200" b="1" dirty="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rPr>
              <a:t>Emergency response plans need to </a:t>
            </a:r>
            <a:r>
              <a:rPr lang="en-GB" sz="2200" dirty="0" smtClean="0">
                <a:gradFill>
                  <a:gsLst>
                    <a:gs pos="0">
                      <a:prstClr val="white"/>
                    </a:gs>
                    <a:gs pos="90000">
                      <a:srgbClr val="D1E1E3">
                        <a:lumMod val="90000"/>
                      </a:srgbClr>
                    </a:gs>
                  </a:gsLst>
                  <a:lin ang="5400000" scaled="0"/>
                </a:gradFill>
                <a:effectLst/>
              </a:rPr>
              <a:t>be fully integrated </a:t>
            </a:r>
            <a:r>
              <a:rPr lang="en-GB" sz="2200" dirty="0">
                <a:gradFill>
                  <a:gsLst>
                    <a:gs pos="0">
                      <a:prstClr val="white"/>
                    </a:gs>
                    <a:gs pos="90000">
                      <a:srgbClr val="D1E1E3">
                        <a:lumMod val="90000"/>
                      </a:srgbClr>
                    </a:gs>
                  </a:gsLst>
                  <a:lin ang="5400000" scaled="0"/>
                </a:gradFill>
                <a:effectLst/>
              </a:rPr>
              <a:t>and </a:t>
            </a:r>
            <a:r>
              <a:rPr lang="en-GB" sz="2200" dirty="0" smtClean="0">
                <a:gradFill>
                  <a:gsLst>
                    <a:gs pos="0">
                      <a:prstClr val="white"/>
                    </a:gs>
                    <a:gs pos="90000">
                      <a:srgbClr val="D1E1E3">
                        <a:lumMod val="90000"/>
                      </a:srgbClr>
                    </a:gs>
                  </a:gsLst>
                  <a:lin ang="5400000" scaled="0"/>
                </a:gradFill>
                <a:effectLst/>
              </a:rPr>
              <a:t>based </a:t>
            </a:r>
            <a:r>
              <a:rPr lang="en-GB" sz="2200" dirty="0">
                <a:gradFill>
                  <a:gsLst>
                    <a:gs pos="0">
                      <a:prstClr val="white"/>
                    </a:gs>
                    <a:gs pos="90000">
                      <a:srgbClr val="D1E1E3">
                        <a:lumMod val="90000"/>
                      </a:srgbClr>
                    </a:gs>
                  </a:gsLst>
                  <a:lin ang="5400000" scaled="0"/>
                </a:gradFill>
                <a:effectLst/>
              </a:rPr>
              <a:t>on a human-systems integration </a:t>
            </a:r>
            <a:r>
              <a:rPr lang="en-GB" sz="2200" dirty="0" smtClean="0">
                <a:gradFill>
                  <a:gsLst>
                    <a:gs pos="0">
                      <a:prstClr val="white"/>
                    </a:gs>
                    <a:gs pos="90000">
                      <a:srgbClr val="D1E1E3">
                        <a:lumMod val="90000"/>
                      </a:srgbClr>
                    </a:gs>
                  </a:gsLst>
                  <a:lin ang="5400000" scaled="0"/>
                </a:gradFill>
                <a:effectLst/>
              </a:rPr>
              <a:t>approach. Ensure </a:t>
            </a:r>
            <a:r>
              <a:rPr lang="en-GB" sz="2200" dirty="0">
                <a:gradFill>
                  <a:gsLst>
                    <a:gs pos="0">
                      <a:prstClr val="white"/>
                    </a:gs>
                    <a:gs pos="90000">
                      <a:srgbClr val="D1E1E3">
                        <a:lumMod val="90000"/>
                      </a:srgbClr>
                    </a:gs>
                  </a:gsLst>
                  <a:lin ang="5400000" scaled="0"/>
                </a:gradFill>
                <a:effectLst/>
              </a:rPr>
              <a:t>active engagement between miners, mine operators and technology suppliers.</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3878488839"/>
      </p:ext>
    </p:extLst>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6"/>
          <p:cNvSpPr>
            <a:spLocks noGrp="1" noChangeArrowheads="1"/>
          </p:cNvSpPr>
          <p:nvPr>
            <p:ph type="title"/>
          </p:nvPr>
        </p:nvSpPr>
        <p:spPr/>
        <p:txBody>
          <a:bodyPr/>
          <a:lstStyle/>
          <a:p>
            <a:pPr eaLnBrk="1" hangingPunct="1">
              <a:defRPr/>
            </a:pPr>
            <a:r>
              <a:rPr lang="en-GB" sz="3200" dirty="0" smtClean="0"/>
              <a:t>Addressing Secondary Explosion Risk</a:t>
            </a:r>
            <a:endParaRPr lang="en-US" dirty="0"/>
          </a:p>
        </p:txBody>
      </p:sp>
      <p:sp>
        <p:nvSpPr>
          <p:cNvPr id="28675" name="Rectangle 7"/>
          <p:cNvSpPr>
            <a:spLocks noGrp="1" noChangeArrowheads="1"/>
          </p:cNvSpPr>
          <p:nvPr>
            <p:ph type="body" idx="1"/>
          </p:nvPr>
        </p:nvSpPr>
        <p:spPr/>
        <p:txBody>
          <a:bodyPr/>
          <a:lstStyle/>
          <a:p>
            <a:pPr marL="457200" indent="-457200" eaLnBrk="1" hangingPunct="1">
              <a:spcAft>
                <a:spcPct val="50000"/>
              </a:spcAft>
              <a:buFont typeface="+mj-lt"/>
              <a:buAutoNum type="arabicPeriod"/>
            </a:pPr>
            <a:r>
              <a:rPr lang="en-GB" dirty="0" smtClean="0"/>
              <a:t>Underground incidents involving infrastructure damage</a:t>
            </a:r>
          </a:p>
          <a:p>
            <a:pPr marL="457200" indent="-457200" eaLnBrk="1" hangingPunct="1">
              <a:spcAft>
                <a:spcPct val="50000"/>
              </a:spcAft>
              <a:buFont typeface="+mj-lt"/>
              <a:buAutoNum type="arabicPeriod"/>
            </a:pPr>
            <a:r>
              <a:rPr lang="en-GB" dirty="0" smtClean="0"/>
              <a:t>Is there a “window of opportunity”?</a:t>
            </a:r>
          </a:p>
          <a:p>
            <a:pPr marL="457200" indent="-457200" eaLnBrk="1" hangingPunct="1">
              <a:spcAft>
                <a:spcPct val="50000"/>
              </a:spcAft>
              <a:buFont typeface="+mj-lt"/>
              <a:buAutoNum type="arabicPeriod"/>
            </a:pPr>
            <a:r>
              <a:rPr lang="en-GB" dirty="0" smtClean="0"/>
              <a:t>What are the critical information requirements?</a:t>
            </a:r>
          </a:p>
          <a:p>
            <a:pPr marL="457200" indent="-457200" eaLnBrk="1" hangingPunct="1">
              <a:spcAft>
                <a:spcPct val="50000"/>
              </a:spcAft>
              <a:buFont typeface="+mj-lt"/>
              <a:buAutoNum type="arabicPeriod"/>
            </a:pPr>
            <a:r>
              <a:rPr lang="en-GB" dirty="0"/>
              <a:t>I</a:t>
            </a:r>
            <a:r>
              <a:rPr lang="en-GB" dirty="0" smtClean="0"/>
              <a:t>deas for a resilient monitoring capability</a:t>
            </a:r>
          </a:p>
          <a:p>
            <a:pPr marL="457200" indent="-457200" eaLnBrk="1" hangingPunct="1">
              <a:spcAft>
                <a:spcPct val="50000"/>
              </a:spcAft>
              <a:buFont typeface="+mj-lt"/>
              <a:buAutoNum type="arabicPeriod"/>
            </a:pPr>
            <a:r>
              <a:rPr lang="en-GB" dirty="0"/>
              <a:t>I</a:t>
            </a:r>
            <a:r>
              <a:rPr lang="en-GB" dirty="0" smtClean="0"/>
              <a:t>deas for resilient communications</a:t>
            </a:r>
          </a:p>
        </p:txBody>
      </p:sp>
    </p:spTree>
    <p:extLst>
      <p:ext uri="{BB962C8B-B14F-4D97-AF65-F5344CB8AC3E}">
        <p14:creationId xmlns:p14="http://schemas.microsoft.com/office/powerpoint/2010/main" val="1266531463"/>
      </p:ext>
    </p:extLst>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ChangeArrowheads="1"/>
          </p:cNvSpPr>
          <p:nvPr>
            <p:ph type="title"/>
          </p:nvPr>
        </p:nvSpPr>
        <p:spPr/>
        <p:txBody>
          <a:bodyPr/>
          <a:lstStyle/>
          <a:p>
            <a:pPr eaLnBrk="1" hangingPunct="1">
              <a:defRPr/>
            </a:pPr>
            <a:r>
              <a:rPr lang="en-GB" sz="3200" dirty="0"/>
              <a:t>Addressing Secondary Explosion Risk</a:t>
            </a:r>
            <a:endParaRPr lang="en-US" sz="3200" dirty="0"/>
          </a:p>
        </p:txBody>
      </p:sp>
      <p:sp>
        <p:nvSpPr>
          <p:cNvPr id="29699" name="Rectangle 5"/>
          <p:cNvSpPr>
            <a:spLocks noGrp="1" noChangeArrowheads="1"/>
          </p:cNvSpPr>
          <p:nvPr>
            <p:ph type="body" idx="1"/>
          </p:nvPr>
        </p:nvSpPr>
        <p:spPr/>
        <p:txBody>
          <a:bodyPr/>
          <a:lstStyle/>
          <a:p>
            <a:pPr marL="457200" indent="-457200" eaLnBrk="1" hangingPunct="1">
              <a:spcAft>
                <a:spcPct val="50000"/>
              </a:spcAft>
              <a:buFont typeface="+mj-lt"/>
              <a:buAutoNum type="arabicPeriod"/>
            </a:pPr>
            <a:r>
              <a:rPr lang="en-GB" b="1" dirty="0" smtClean="0">
                <a:solidFill>
                  <a:srgbClr val="FF0000"/>
                </a:solidFill>
              </a:rPr>
              <a:t>Underground incidents involving infrastructure damage</a:t>
            </a:r>
          </a:p>
          <a:p>
            <a:pPr marL="457200" indent="-457200" eaLnBrk="1" hangingPunct="1">
              <a:spcAft>
                <a:spcPct val="50000"/>
              </a:spcAft>
              <a:buFont typeface="+mj-lt"/>
              <a:buAutoNum type="arabicPeriod"/>
            </a:pPr>
            <a:r>
              <a:rPr lang="en-GB" dirty="0" smtClean="0"/>
              <a:t>Is there a “window of opportunity”?</a:t>
            </a:r>
          </a:p>
          <a:p>
            <a:pPr marL="457200" indent="-457200" eaLnBrk="1" hangingPunct="1">
              <a:spcAft>
                <a:spcPct val="50000"/>
              </a:spcAft>
              <a:buFont typeface="+mj-lt"/>
              <a:buAutoNum type="arabicPeriod"/>
            </a:pPr>
            <a:r>
              <a:rPr lang="en-GB" dirty="0" smtClean="0"/>
              <a:t>What are the critical information requirements?</a:t>
            </a:r>
          </a:p>
          <a:p>
            <a:pPr marL="457200" indent="-457200" eaLnBrk="1" hangingPunct="1">
              <a:spcAft>
                <a:spcPct val="50000"/>
              </a:spcAft>
              <a:buFont typeface="+mj-lt"/>
              <a:buAutoNum type="arabicPeriod"/>
            </a:pPr>
            <a:r>
              <a:rPr lang="en-GB" dirty="0"/>
              <a:t>Ideas for a resilient monitoring </a:t>
            </a:r>
            <a:r>
              <a:rPr lang="en-GB" dirty="0" smtClean="0"/>
              <a:t>capability</a:t>
            </a:r>
            <a:endParaRPr lang="en-GB" dirty="0"/>
          </a:p>
          <a:p>
            <a:pPr marL="457200" indent="-457200" eaLnBrk="1" hangingPunct="1">
              <a:spcAft>
                <a:spcPct val="50000"/>
              </a:spcAft>
              <a:buFont typeface="+mj-lt"/>
              <a:buAutoNum type="arabicPeriod"/>
            </a:pPr>
            <a:r>
              <a:rPr lang="en-GB" dirty="0"/>
              <a:t>Ideas for resilient </a:t>
            </a:r>
            <a:r>
              <a:rPr lang="en-GB" dirty="0" smtClean="0"/>
              <a:t>communications</a:t>
            </a:r>
            <a:endParaRPr lang="en-GB" dirty="0"/>
          </a:p>
        </p:txBody>
      </p:sp>
    </p:spTree>
    <p:extLst>
      <p:ext uri="{BB962C8B-B14F-4D97-AF65-F5344CB8AC3E}">
        <p14:creationId xmlns:p14="http://schemas.microsoft.com/office/powerpoint/2010/main" val="3223794609"/>
      </p:ext>
    </p:extLst>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8"/>
          <p:cNvSpPr>
            <a:spLocks noGrp="1" noChangeArrowheads="1"/>
          </p:cNvSpPr>
          <p:nvPr>
            <p:ph type="body" idx="1"/>
          </p:nvPr>
        </p:nvSpPr>
        <p:spPr>
          <a:xfrm>
            <a:off x="468313" y="981075"/>
            <a:ext cx="8229600" cy="4192588"/>
          </a:xfrm>
        </p:spPr>
        <p:txBody>
          <a:bodyPr/>
          <a:lstStyle/>
          <a:p>
            <a:pPr marL="0" indent="0" eaLnBrk="1" hangingPunct="1">
              <a:spcAft>
                <a:spcPct val="50000"/>
              </a:spcAft>
              <a:buFontTx/>
              <a:buNone/>
            </a:pPr>
            <a:r>
              <a:rPr lang="en-GB" sz="2200" smtClean="0"/>
              <a:t>Most mines employ telephones, intercoms (Tannoys), leaky feeder radio and SCADA systems. Some mines use wireless networks and wired Ethernet networks.</a:t>
            </a:r>
          </a:p>
          <a:p>
            <a:pPr marL="0" indent="0" eaLnBrk="1" hangingPunct="1">
              <a:spcAft>
                <a:spcPct val="50000"/>
              </a:spcAft>
              <a:buFontTx/>
              <a:buNone/>
            </a:pPr>
            <a:r>
              <a:rPr lang="en-GB" sz="2200" smtClean="0"/>
              <a:t>Installed systems, with traditional point-to-point cables, are unable to fulfil the requirements for resilience and functional safety.</a:t>
            </a:r>
          </a:p>
          <a:p>
            <a:pPr marL="0" indent="0" eaLnBrk="1" hangingPunct="1">
              <a:spcAft>
                <a:spcPct val="50000"/>
              </a:spcAft>
              <a:buFontTx/>
              <a:buNone/>
            </a:pPr>
            <a:r>
              <a:rPr lang="en-GB" sz="2200" smtClean="0"/>
              <a:t>One limitation is the use of a single-ended or a ‘star’ topology of point-to-point cabling. If a ‘backbone’ cable is destroyed then all parts of the mine supplied from the critical node will lose communications.</a:t>
            </a:r>
          </a:p>
          <a:p>
            <a:pPr marL="0" indent="0" eaLnBrk="1" hangingPunct="1">
              <a:spcAft>
                <a:spcPct val="50000"/>
              </a:spcAft>
              <a:buFontTx/>
              <a:buNone/>
            </a:pPr>
            <a:r>
              <a:rPr lang="en-GB" sz="2200" smtClean="0"/>
              <a:t>As far as we can determine, there is no formal methodology employed in the mining industry to assess the safety and resilience of critical mining communications infrastructure .</a:t>
            </a:r>
          </a:p>
          <a:p>
            <a:pPr marL="0" indent="0" eaLnBrk="1" hangingPunct="1">
              <a:spcAft>
                <a:spcPct val="50000"/>
              </a:spcAft>
              <a:buFontTx/>
              <a:buNone/>
            </a:pPr>
            <a:endParaRPr lang="en-US" sz="2200" smtClean="0"/>
          </a:p>
        </p:txBody>
      </p:sp>
    </p:spTree>
    <p:extLst>
      <p:ext uri="{BB962C8B-B14F-4D97-AF65-F5344CB8AC3E}">
        <p14:creationId xmlns:p14="http://schemas.microsoft.com/office/powerpoint/2010/main" val="188011311"/>
      </p:ext>
    </p:extLst>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6"/>
          <p:cNvSpPr>
            <a:spLocks noGrp="1" noChangeArrowheads="1"/>
          </p:cNvSpPr>
          <p:nvPr>
            <p:ph type="sldNum" sz="quarter" idx="12"/>
          </p:nvPr>
        </p:nvSpPr>
        <p:spPr>
          <a:noFill/>
        </p:spPr>
        <p:txBody>
          <a:bodyPr/>
          <a:lstStyle/>
          <a:p>
            <a:fld id="{11FB4620-4DA2-4978-9DC2-AF88382FB12A}" type="slidenum">
              <a:rPr lang="en-US" smtClean="0">
                <a:solidFill>
                  <a:srgbClr val="000000"/>
                </a:solidFill>
              </a:rPr>
              <a:pPr/>
              <a:t>14</a:t>
            </a:fld>
            <a:endParaRPr lang="en-US" smtClean="0">
              <a:solidFill>
                <a:srgbClr val="000000"/>
              </a:solidFill>
            </a:endParaRPr>
          </a:p>
        </p:txBody>
      </p:sp>
      <p:sp>
        <p:nvSpPr>
          <p:cNvPr id="7170" name="Rectangle 2"/>
          <p:cNvSpPr>
            <a:spLocks noGrp="1" noChangeArrowheads="1"/>
          </p:cNvSpPr>
          <p:nvPr>
            <p:ph type="title" idx="4294967295"/>
          </p:nvPr>
        </p:nvSpPr>
        <p:spPr>
          <a:xfrm>
            <a:off x="0" y="333375"/>
            <a:ext cx="9144000" cy="647700"/>
          </a:xfrm>
        </p:spPr>
        <p:txBody>
          <a:bodyPr/>
          <a:lstStyle/>
          <a:p>
            <a:pPr algn="ctr" eaLnBrk="1" hangingPunct="1">
              <a:defRPr/>
            </a:pPr>
            <a:r>
              <a:rPr lang="en-GB" sz="2600" dirty="0"/>
              <a:t>Fire damage at </a:t>
            </a:r>
            <a:r>
              <a:rPr lang="en-GB" sz="2600" dirty="0" err="1"/>
              <a:t>Warndt-Luisenthal</a:t>
            </a:r>
            <a:r>
              <a:rPr lang="en-GB" sz="2600" dirty="0"/>
              <a:t> mine, Germany (2004)</a:t>
            </a:r>
            <a:br>
              <a:rPr lang="en-GB" sz="2600" dirty="0"/>
            </a:br>
            <a:endParaRPr lang="en-US" sz="2600" dirty="0"/>
          </a:p>
        </p:txBody>
      </p:sp>
      <p:pic>
        <p:nvPicPr>
          <p:cNvPr id="31747" name="Picture 5" descr="image13"/>
          <p:cNvPicPr>
            <a:picLocks noChangeArrowheads="1"/>
          </p:cNvPicPr>
          <p:nvPr/>
        </p:nvPicPr>
        <p:blipFill>
          <a:blip r:embed="rId2"/>
          <a:srcRect/>
          <a:stretch>
            <a:fillRect/>
          </a:stretch>
        </p:blipFill>
        <p:spPr bwMode="auto">
          <a:xfrm>
            <a:off x="323850" y="919163"/>
            <a:ext cx="4032250" cy="2590800"/>
          </a:xfrm>
          <a:prstGeom prst="rect">
            <a:avLst/>
          </a:prstGeom>
          <a:noFill/>
          <a:ln w="9525">
            <a:noFill/>
            <a:miter lim="800000"/>
            <a:headEnd/>
            <a:tailEnd/>
          </a:ln>
        </p:spPr>
      </p:pic>
      <p:pic>
        <p:nvPicPr>
          <p:cNvPr id="31748" name="Picture 6" descr="image14"/>
          <p:cNvPicPr>
            <a:picLocks noChangeArrowheads="1"/>
          </p:cNvPicPr>
          <p:nvPr/>
        </p:nvPicPr>
        <p:blipFill>
          <a:blip r:embed="rId3"/>
          <a:srcRect/>
          <a:stretch>
            <a:fillRect/>
          </a:stretch>
        </p:blipFill>
        <p:spPr bwMode="auto">
          <a:xfrm>
            <a:off x="4643438" y="908050"/>
            <a:ext cx="4246562" cy="2590800"/>
          </a:xfrm>
          <a:prstGeom prst="rect">
            <a:avLst/>
          </a:prstGeom>
          <a:noFill/>
          <a:ln w="9525">
            <a:noFill/>
            <a:miter lim="800000"/>
            <a:headEnd/>
            <a:tailEnd/>
          </a:ln>
        </p:spPr>
      </p:pic>
      <p:pic>
        <p:nvPicPr>
          <p:cNvPr id="31749" name="Picture 7" descr="image15"/>
          <p:cNvPicPr>
            <a:picLocks noChangeAspect="1" noChangeArrowheads="1"/>
          </p:cNvPicPr>
          <p:nvPr/>
        </p:nvPicPr>
        <p:blipFill>
          <a:blip r:embed="rId4"/>
          <a:srcRect/>
          <a:stretch>
            <a:fillRect/>
          </a:stretch>
        </p:blipFill>
        <p:spPr bwMode="auto">
          <a:xfrm>
            <a:off x="323850" y="3933825"/>
            <a:ext cx="4016375" cy="2589213"/>
          </a:xfrm>
          <a:prstGeom prst="rect">
            <a:avLst/>
          </a:prstGeom>
          <a:noFill/>
          <a:ln w="9525">
            <a:noFill/>
            <a:miter lim="800000"/>
            <a:headEnd/>
            <a:tailEnd/>
          </a:ln>
        </p:spPr>
      </p:pic>
      <p:pic>
        <p:nvPicPr>
          <p:cNvPr id="31750" name="Picture 8" descr="image16"/>
          <p:cNvPicPr>
            <a:picLocks noChangeAspect="1" noChangeArrowheads="1"/>
          </p:cNvPicPr>
          <p:nvPr/>
        </p:nvPicPr>
        <p:blipFill>
          <a:blip r:embed="rId5"/>
          <a:srcRect/>
          <a:stretch>
            <a:fillRect/>
          </a:stretch>
        </p:blipFill>
        <p:spPr bwMode="auto">
          <a:xfrm>
            <a:off x="4643438" y="3933825"/>
            <a:ext cx="4254500" cy="2592388"/>
          </a:xfrm>
          <a:prstGeom prst="rect">
            <a:avLst/>
          </a:prstGeom>
          <a:noFill/>
          <a:ln w="9525">
            <a:noFill/>
            <a:miter lim="800000"/>
            <a:headEnd/>
            <a:tailEnd/>
          </a:ln>
        </p:spPr>
      </p:pic>
    </p:spTree>
    <p:extLst>
      <p:ext uri="{BB962C8B-B14F-4D97-AF65-F5344CB8AC3E}">
        <p14:creationId xmlns:p14="http://schemas.microsoft.com/office/powerpoint/2010/main" val="238844090"/>
      </p:ext>
    </p:extLst>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6"/>
          <p:cNvSpPr>
            <a:spLocks noGrp="1" noChangeArrowheads="1"/>
          </p:cNvSpPr>
          <p:nvPr>
            <p:ph type="sldNum" sz="quarter" idx="12"/>
          </p:nvPr>
        </p:nvSpPr>
        <p:spPr>
          <a:noFill/>
        </p:spPr>
        <p:txBody>
          <a:bodyPr/>
          <a:lstStyle/>
          <a:p>
            <a:fld id="{BB343D7D-730B-40A2-AB78-675362FB2FFB}" type="slidenum">
              <a:rPr lang="en-US" smtClean="0">
                <a:solidFill>
                  <a:srgbClr val="000000"/>
                </a:solidFill>
              </a:rPr>
              <a:pPr/>
              <a:t>15</a:t>
            </a:fld>
            <a:endParaRPr lang="en-US" smtClean="0">
              <a:solidFill>
                <a:srgbClr val="000000"/>
              </a:solidFill>
            </a:endParaRPr>
          </a:p>
        </p:txBody>
      </p:sp>
      <p:sp>
        <p:nvSpPr>
          <p:cNvPr id="58370" name="Rectangle 2"/>
          <p:cNvSpPr>
            <a:spLocks noGrp="1" noChangeArrowheads="1"/>
          </p:cNvSpPr>
          <p:nvPr>
            <p:ph type="title" idx="4294967295"/>
          </p:nvPr>
        </p:nvSpPr>
        <p:spPr>
          <a:xfrm>
            <a:off x="0" y="188913"/>
            <a:ext cx="9144000" cy="647700"/>
          </a:xfrm>
        </p:spPr>
        <p:txBody>
          <a:bodyPr/>
          <a:lstStyle/>
          <a:p>
            <a:pPr algn="ctr" eaLnBrk="1" hangingPunct="1">
              <a:defRPr/>
            </a:pPr>
            <a:r>
              <a:rPr lang="en-US" sz="2600"/>
              <a:t>Explosion damage at Westray mine, Nova Scotia (1992)</a:t>
            </a:r>
          </a:p>
        </p:txBody>
      </p:sp>
      <p:pic>
        <p:nvPicPr>
          <p:cNvPr id="32771" name="Picture 7" descr="image17"/>
          <p:cNvPicPr>
            <a:picLocks noChangeAspect="1" noChangeArrowheads="1"/>
          </p:cNvPicPr>
          <p:nvPr/>
        </p:nvPicPr>
        <p:blipFill>
          <a:blip r:embed="rId2"/>
          <a:srcRect/>
          <a:stretch>
            <a:fillRect/>
          </a:stretch>
        </p:blipFill>
        <p:spPr bwMode="auto">
          <a:xfrm>
            <a:off x="179388" y="981075"/>
            <a:ext cx="4210050" cy="2719388"/>
          </a:xfrm>
          <a:prstGeom prst="rect">
            <a:avLst/>
          </a:prstGeom>
          <a:noFill/>
          <a:ln w="9525">
            <a:noFill/>
            <a:miter lim="800000"/>
            <a:headEnd/>
            <a:tailEnd/>
          </a:ln>
        </p:spPr>
      </p:pic>
      <p:pic>
        <p:nvPicPr>
          <p:cNvPr id="32772" name="Picture 8" descr="image18"/>
          <p:cNvPicPr>
            <a:picLocks noChangeAspect="1" noChangeArrowheads="1"/>
          </p:cNvPicPr>
          <p:nvPr/>
        </p:nvPicPr>
        <p:blipFill>
          <a:blip r:embed="rId3"/>
          <a:srcRect/>
          <a:stretch>
            <a:fillRect/>
          </a:stretch>
        </p:blipFill>
        <p:spPr bwMode="auto">
          <a:xfrm>
            <a:off x="4643438" y="981075"/>
            <a:ext cx="4210050" cy="2730500"/>
          </a:xfrm>
          <a:prstGeom prst="rect">
            <a:avLst/>
          </a:prstGeom>
          <a:noFill/>
          <a:ln w="9525">
            <a:noFill/>
            <a:miter lim="800000"/>
            <a:headEnd/>
            <a:tailEnd/>
          </a:ln>
        </p:spPr>
      </p:pic>
      <p:pic>
        <p:nvPicPr>
          <p:cNvPr id="32773" name="Picture 9" descr="image19"/>
          <p:cNvPicPr>
            <a:picLocks noChangeAspect="1" noChangeArrowheads="1"/>
          </p:cNvPicPr>
          <p:nvPr/>
        </p:nvPicPr>
        <p:blipFill>
          <a:blip r:embed="rId4"/>
          <a:srcRect/>
          <a:stretch>
            <a:fillRect/>
          </a:stretch>
        </p:blipFill>
        <p:spPr bwMode="auto">
          <a:xfrm>
            <a:off x="179388" y="3933825"/>
            <a:ext cx="4210050" cy="2628900"/>
          </a:xfrm>
          <a:prstGeom prst="rect">
            <a:avLst/>
          </a:prstGeom>
          <a:noFill/>
          <a:ln w="9525">
            <a:noFill/>
            <a:miter lim="800000"/>
            <a:headEnd/>
            <a:tailEnd/>
          </a:ln>
        </p:spPr>
      </p:pic>
      <p:pic>
        <p:nvPicPr>
          <p:cNvPr id="32774" name="Picture 10" descr="image20"/>
          <p:cNvPicPr>
            <a:picLocks noChangeAspect="1" noChangeArrowheads="1"/>
          </p:cNvPicPr>
          <p:nvPr/>
        </p:nvPicPr>
        <p:blipFill>
          <a:blip r:embed="rId5"/>
          <a:srcRect/>
          <a:stretch>
            <a:fillRect/>
          </a:stretch>
        </p:blipFill>
        <p:spPr bwMode="auto">
          <a:xfrm>
            <a:off x="4643438" y="3933825"/>
            <a:ext cx="4210050" cy="2628900"/>
          </a:xfrm>
          <a:prstGeom prst="rect">
            <a:avLst/>
          </a:prstGeom>
          <a:noFill/>
          <a:ln w="9525">
            <a:noFill/>
            <a:miter lim="800000"/>
            <a:headEnd/>
            <a:tailEnd/>
          </a:ln>
        </p:spPr>
      </p:pic>
    </p:spTree>
    <p:extLst>
      <p:ext uri="{BB962C8B-B14F-4D97-AF65-F5344CB8AC3E}">
        <p14:creationId xmlns:p14="http://schemas.microsoft.com/office/powerpoint/2010/main" val="360743949"/>
      </p:ext>
    </p:extLst>
  </p:cSld>
  <p:clrMapOvr>
    <a:masterClrMapping/>
  </p:clrMapOvr>
  <p:transition spd="slow">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6"/>
          <p:cNvSpPr>
            <a:spLocks noGrp="1" noChangeArrowheads="1"/>
          </p:cNvSpPr>
          <p:nvPr>
            <p:ph type="sldNum" sz="quarter" idx="12"/>
          </p:nvPr>
        </p:nvSpPr>
        <p:spPr>
          <a:noFill/>
        </p:spPr>
        <p:txBody>
          <a:bodyPr/>
          <a:lstStyle/>
          <a:p>
            <a:fld id="{EC4CF204-B56D-49E2-A622-0BB50491B550}" type="slidenum">
              <a:rPr lang="en-US" smtClean="0">
                <a:solidFill>
                  <a:srgbClr val="000000"/>
                </a:solidFill>
              </a:rPr>
              <a:pPr/>
              <a:t>16</a:t>
            </a:fld>
            <a:endParaRPr lang="en-US" smtClean="0">
              <a:solidFill>
                <a:srgbClr val="000000"/>
              </a:solidFill>
            </a:endParaRPr>
          </a:p>
        </p:txBody>
      </p:sp>
      <p:sp>
        <p:nvSpPr>
          <p:cNvPr id="61442" name="Rectangle 2"/>
          <p:cNvSpPr>
            <a:spLocks noGrp="1" noChangeArrowheads="1"/>
          </p:cNvSpPr>
          <p:nvPr>
            <p:ph type="title" idx="4294967295"/>
          </p:nvPr>
        </p:nvSpPr>
        <p:spPr>
          <a:xfrm>
            <a:off x="0" y="188913"/>
            <a:ext cx="9144000" cy="647700"/>
          </a:xfrm>
        </p:spPr>
        <p:txBody>
          <a:bodyPr/>
          <a:lstStyle/>
          <a:p>
            <a:pPr algn="ctr" eaLnBrk="1" hangingPunct="1">
              <a:defRPr/>
            </a:pPr>
            <a:r>
              <a:rPr lang="en-US" sz="2600"/>
              <a:t>Explosion damage at Pike River mine, New Zealand</a:t>
            </a:r>
          </a:p>
        </p:txBody>
      </p:sp>
      <p:pic>
        <p:nvPicPr>
          <p:cNvPr id="33795" name="Picture 7" descr="image21"/>
          <p:cNvPicPr>
            <a:picLocks noChangeAspect="1" noChangeArrowheads="1"/>
          </p:cNvPicPr>
          <p:nvPr/>
        </p:nvPicPr>
        <p:blipFill>
          <a:blip r:embed="rId2"/>
          <a:srcRect/>
          <a:stretch>
            <a:fillRect/>
          </a:stretch>
        </p:blipFill>
        <p:spPr bwMode="auto">
          <a:xfrm>
            <a:off x="179388" y="812800"/>
            <a:ext cx="8785225" cy="5842000"/>
          </a:xfrm>
          <a:prstGeom prst="rect">
            <a:avLst/>
          </a:prstGeom>
          <a:noFill/>
          <a:ln w="9525">
            <a:noFill/>
            <a:miter lim="800000"/>
            <a:headEnd/>
            <a:tailEnd/>
          </a:ln>
        </p:spPr>
      </p:pic>
    </p:spTree>
    <p:extLst>
      <p:ext uri="{BB962C8B-B14F-4D97-AF65-F5344CB8AC3E}">
        <p14:creationId xmlns:p14="http://schemas.microsoft.com/office/powerpoint/2010/main" val="4228565916"/>
      </p:ext>
    </p:extLst>
  </p:cSld>
  <p:clrMapOvr>
    <a:masterClrMapping/>
  </p:clrMapOvr>
  <p:transition spd="slow">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GB" sz="3200" dirty="0"/>
              <a:t>Addressing Secondary Explosion Risk</a:t>
            </a:r>
            <a:endParaRPr lang="en-US" sz="3200" dirty="0">
              <a:solidFill>
                <a:schemeClr val="accent1"/>
              </a:solidFill>
            </a:endParaRPr>
          </a:p>
        </p:txBody>
      </p:sp>
      <p:sp>
        <p:nvSpPr>
          <p:cNvPr id="34819" name="Rectangle 3"/>
          <p:cNvSpPr>
            <a:spLocks noGrp="1" noChangeArrowheads="1"/>
          </p:cNvSpPr>
          <p:nvPr>
            <p:ph type="body" idx="1"/>
          </p:nvPr>
        </p:nvSpPr>
        <p:spPr/>
        <p:txBody>
          <a:bodyPr/>
          <a:lstStyle/>
          <a:p>
            <a:pPr marL="457200" indent="-457200" eaLnBrk="1" hangingPunct="1">
              <a:spcAft>
                <a:spcPct val="50000"/>
              </a:spcAft>
              <a:buFont typeface="+mj-lt"/>
              <a:buAutoNum type="arabicPeriod"/>
            </a:pPr>
            <a:r>
              <a:rPr lang="en-GB" dirty="0" smtClean="0"/>
              <a:t>Underground incidents involving infrastructure damage</a:t>
            </a:r>
          </a:p>
          <a:p>
            <a:pPr marL="457200" indent="-457200" eaLnBrk="1" hangingPunct="1">
              <a:spcAft>
                <a:spcPct val="50000"/>
              </a:spcAft>
              <a:buFont typeface="+mj-lt"/>
              <a:buAutoNum type="arabicPeriod"/>
            </a:pPr>
            <a:r>
              <a:rPr lang="en-GB" b="1" dirty="0" smtClean="0">
                <a:solidFill>
                  <a:srgbClr val="FF0000"/>
                </a:solidFill>
              </a:rPr>
              <a:t>Is there a “window of opportunity”?</a:t>
            </a:r>
          </a:p>
          <a:p>
            <a:pPr marL="457200" indent="-457200" eaLnBrk="1" hangingPunct="1">
              <a:spcAft>
                <a:spcPct val="50000"/>
              </a:spcAft>
              <a:buFont typeface="+mj-lt"/>
              <a:buAutoNum type="arabicPeriod"/>
            </a:pPr>
            <a:r>
              <a:rPr lang="en-GB" dirty="0" smtClean="0"/>
              <a:t>What are the critical information requirements?</a:t>
            </a:r>
          </a:p>
          <a:p>
            <a:pPr marL="457200" indent="-457200" eaLnBrk="1" hangingPunct="1">
              <a:spcAft>
                <a:spcPct val="50000"/>
              </a:spcAft>
              <a:buFont typeface="+mj-lt"/>
              <a:buAutoNum type="arabicPeriod"/>
            </a:pPr>
            <a:r>
              <a:rPr lang="en-GB" dirty="0"/>
              <a:t>Ideas for a resilient monitoring </a:t>
            </a:r>
            <a:r>
              <a:rPr lang="en-GB" dirty="0" smtClean="0"/>
              <a:t>capability</a:t>
            </a:r>
            <a:endParaRPr lang="en-GB" dirty="0"/>
          </a:p>
          <a:p>
            <a:pPr marL="457200" indent="-457200" eaLnBrk="1" hangingPunct="1">
              <a:spcAft>
                <a:spcPct val="50000"/>
              </a:spcAft>
              <a:buFont typeface="+mj-lt"/>
              <a:buAutoNum type="arabicPeriod"/>
            </a:pPr>
            <a:r>
              <a:rPr lang="en-GB" dirty="0"/>
              <a:t>Ideas for resilient </a:t>
            </a:r>
            <a:r>
              <a:rPr lang="en-GB" dirty="0" smtClean="0"/>
              <a:t>communications</a:t>
            </a:r>
            <a:endParaRPr lang="en-GB" dirty="0"/>
          </a:p>
        </p:txBody>
      </p:sp>
    </p:spTree>
    <p:extLst>
      <p:ext uri="{BB962C8B-B14F-4D97-AF65-F5344CB8AC3E}">
        <p14:creationId xmlns:p14="http://schemas.microsoft.com/office/powerpoint/2010/main" val="4042835969"/>
      </p:ext>
    </p:extLst>
  </p:cSld>
  <p:clrMapOvr>
    <a:masterClrMapping/>
  </p:clrMapOvr>
  <p:transition spd="slow">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468313" y="908050"/>
            <a:ext cx="8229600" cy="5616575"/>
          </a:xfrm>
        </p:spPr>
        <p:txBody>
          <a:bodyPr/>
          <a:lstStyle/>
          <a:p>
            <a:pPr marL="0" indent="0" eaLnBrk="1" hangingPunct="1">
              <a:spcAft>
                <a:spcPct val="50000"/>
              </a:spcAft>
              <a:buFontTx/>
              <a:buNone/>
            </a:pPr>
            <a:r>
              <a:rPr lang="en-GB" sz="2200" smtClean="0"/>
              <a:t>Following an explosion in a coal mine, commentators often propose that the best time to enter the mine is immediately following the initial explosion. </a:t>
            </a:r>
          </a:p>
          <a:p>
            <a:pPr marL="0" indent="0" eaLnBrk="1" hangingPunct="1">
              <a:spcAft>
                <a:spcPct val="50000"/>
              </a:spcAft>
              <a:buFontTx/>
              <a:buNone/>
            </a:pPr>
            <a:r>
              <a:rPr lang="en-GB" sz="2200" smtClean="0"/>
              <a:t>If mines rescue service do </a:t>
            </a:r>
            <a:r>
              <a:rPr lang="en-GB" sz="2200" i="1" smtClean="0"/>
              <a:t>not</a:t>
            </a:r>
            <a:r>
              <a:rPr lang="en-GB" sz="2200" smtClean="0"/>
              <a:t> re-enter the mine at this time, their action (or lack of action) can therefore be questioned.</a:t>
            </a:r>
          </a:p>
          <a:p>
            <a:pPr marL="0" indent="0" eaLnBrk="1" hangingPunct="1">
              <a:spcAft>
                <a:spcPct val="50000"/>
              </a:spcAft>
              <a:buFontTx/>
              <a:buNone/>
            </a:pPr>
            <a:r>
              <a:rPr lang="en-GB" sz="2200" i="1" smtClean="0"/>
              <a:t>However, </a:t>
            </a:r>
            <a:r>
              <a:rPr lang="en-GB" sz="2200" smtClean="0"/>
              <a:t>the idea that there is a ‘window of opportunity’ to enter a mine immediately after an explosion is based largely on the assumption that the gases have been consumed and will take time to build up again, to an explosive level.</a:t>
            </a:r>
          </a:p>
          <a:p>
            <a:pPr marL="0" indent="0" eaLnBrk="1" hangingPunct="1">
              <a:spcAft>
                <a:spcPct val="50000"/>
              </a:spcAft>
              <a:buFontTx/>
              <a:buNone/>
            </a:pPr>
            <a:r>
              <a:rPr lang="en-GB" sz="2200" smtClean="0"/>
              <a:t>A defensible view is that there is </a:t>
            </a:r>
            <a:r>
              <a:rPr lang="en-GB" sz="2200" i="1" u="sng" smtClean="0"/>
              <a:t>no</a:t>
            </a:r>
            <a:r>
              <a:rPr lang="en-GB" sz="2200" smtClean="0"/>
              <a:t> reliable natural ‘window of opportunity – there are a number of recorded incidents where rescue workers have been killed by secondary explosions.</a:t>
            </a:r>
          </a:p>
          <a:p>
            <a:pPr marL="0" indent="0" eaLnBrk="1" hangingPunct="1">
              <a:spcAft>
                <a:spcPct val="50000"/>
              </a:spcAft>
              <a:buFontTx/>
              <a:buNone/>
            </a:pPr>
            <a:r>
              <a:rPr lang="en-GB" sz="2200" smtClean="0"/>
              <a:t>Brady and Cliff (2012) reviewed times to subsequent explosion, which were between </a:t>
            </a:r>
            <a:r>
              <a:rPr lang="en-GB" sz="2200" i="1" u="sng" smtClean="0"/>
              <a:t>minutes</a:t>
            </a:r>
            <a:r>
              <a:rPr lang="en-GB" sz="2200" smtClean="0"/>
              <a:t> and </a:t>
            </a:r>
            <a:r>
              <a:rPr lang="en-GB" sz="2200" i="1" u="sng" smtClean="0"/>
              <a:t>days</a:t>
            </a:r>
            <a:r>
              <a:rPr lang="en-GB" sz="2200" smtClean="0"/>
              <a:t>.</a:t>
            </a:r>
            <a:endParaRPr lang="en-GB" sz="2200" i="1" u="sng" smtClean="0"/>
          </a:p>
          <a:p>
            <a:pPr marL="0" indent="0" eaLnBrk="1" hangingPunct="1">
              <a:spcAft>
                <a:spcPct val="50000"/>
              </a:spcAft>
              <a:buFontTx/>
              <a:buNone/>
            </a:pPr>
            <a:endParaRPr lang="en-US" sz="2200" smtClean="0"/>
          </a:p>
        </p:txBody>
      </p:sp>
    </p:spTree>
    <p:extLst>
      <p:ext uri="{BB962C8B-B14F-4D97-AF65-F5344CB8AC3E}">
        <p14:creationId xmlns:p14="http://schemas.microsoft.com/office/powerpoint/2010/main" val="2286467968"/>
      </p:ext>
    </p:extLst>
  </p:cSld>
  <p:clrMapOvr>
    <a:masterClrMapping/>
  </p:clrMapOvr>
  <p:transition spd="slow">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468313" y="908050"/>
            <a:ext cx="8496300" cy="5616575"/>
          </a:xfrm>
        </p:spPr>
        <p:txBody>
          <a:bodyPr/>
          <a:lstStyle/>
          <a:p>
            <a:pPr marL="180975" indent="-180975" eaLnBrk="1" hangingPunct="1">
              <a:buFontTx/>
              <a:buNone/>
              <a:tabLst>
                <a:tab pos="0" algn="l"/>
              </a:tabLst>
              <a:defRPr/>
            </a:pPr>
            <a:r>
              <a:rPr lang="en-GB" b="1" dirty="0" smtClean="0">
                <a:solidFill>
                  <a:schemeClr val="accent1"/>
                </a:solidFill>
                <a:effectLst>
                  <a:outerShdw blurRad="38100" dist="38100" dir="2700000" algn="tl">
                    <a:srgbClr val="000000"/>
                  </a:outerShdw>
                </a:effectLst>
              </a:rPr>
              <a:t>Period between explosions at different mines *</a:t>
            </a:r>
          </a:p>
          <a:p>
            <a:pPr marL="180975" indent="-180975" eaLnBrk="1" hangingPunct="1">
              <a:buFontTx/>
              <a:buNone/>
              <a:tabLst>
                <a:tab pos="0" algn="l"/>
              </a:tabLst>
              <a:defRPr/>
            </a:pPr>
            <a:r>
              <a:rPr lang="en-GB" sz="2000" dirty="0" smtClean="0"/>
              <a:t>0–5 min		Castle Gate No. 2 Mine, Willow Creek</a:t>
            </a:r>
          </a:p>
          <a:p>
            <a:pPr marL="180975" indent="-180975" eaLnBrk="1" hangingPunct="1">
              <a:buFontTx/>
              <a:buNone/>
              <a:tabLst>
                <a:tab pos="0" algn="l"/>
              </a:tabLst>
              <a:defRPr/>
            </a:pPr>
            <a:r>
              <a:rPr lang="en-GB" sz="2000" dirty="0" smtClean="0"/>
              <a:t>5–10 min	Willow Creek</a:t>
            </a:r>
          </a:p>
          <a:p>
            <a:pPr marL="180975" indent="-180975" eaLnBrk="1" hangingPunct="1">
              <a:buFontTx/>
              <a:buNone/>
              <a:tabLst>
                <a:tab pos="0" algn="l"/>
              </a:tabLst>
              <a:defRPr/>
            </a:pPr>
            <a:r>
              <a:rPr lang="en-GB" sz="2000" dirty="0" smtClean="0"/>
              <a:t>10–20 min	Castle Gate No. 2 Mine, </a:t>
            </a:r>
            <a:r>
              <a:rPr lang="en-GB" sz="2000" dirty="0" err="1" smtClean="0"/>
              <a:t>Robena</a:t>
            </a:r>
            <a:r>
              <a:rPr lang="en-GB" sz="2000" dirty="0" smtClean="0"/>
              <a:t> No. 3, </a:t>
            </a:r>
            <a:r>
              <a:rPr lang="en-GB" sz="2000" dirty="0" err="1" smtClean="0"/>
              <a:t>Eccles</a:t>
            </a:r>
            <a:r>
              <a:rPr lang="en-GB" sz="2000" dirty="0" smtClean="0"/>
              <a:t> No. 5 &amp; 6</a:t>
            </a:r>
          </a:p>
          <a:p>
            <a:pPr marL="180975" indent="-180975" eaLnBrk="1" hangingPunct="1">
              <a:buFontTx/>
              <a:buNone/>
              <a:tabLst>
                <a:tab pos="0" algn="l"/>
              </a:tabLst>
              <a:defRPr/>
            </a:pPr>
            <a:r>
              <a:rPr lang="en-GB" sz="2000" dirty="0" smtClean="0"/>
              <a:t>30–60 min	Jim Walter Resources No. 5 Mine</a:t>
            </a:r>
          </a:p>
          <a:p>
            <a:pPr marL="180975" indent="-180975" eaLnBrk="1" hangingPunct="1">
              <a:buFontTx/>
              <a:buNone/>
              <a:tabLst>
                <a:tab pos="0" algn="l"/>
              </a:tabLst>
              <a:defRPr/>
            </a:pPr>
            <a:r>
              <a:rPr lang="en-GB" sz="2000" dirty="0" smtClean="0"/>
              <a:t>1–3 hours	</a:t>
            </a:r>
            <a:r>
              <a:rPr lang="en-GB" sz="2000" dirty="0" err="1" smtClean="0"/>
              <a:t>Consol</a:t>
            </a:r>
            <a:r>
              <a:rPr lang="en-GB" sz="2000" dirty="0" smtClean="0"/>
              <a:t> No. 5 Mine, </a:t>
            </a:r>
            <a:r>
              <a:rPr lang="en-GB" sz="2000" dirty="0" err="1" smtClean="0"/>
              <a:t>Sayreton</a:t>
            </a:r>
            <a:r>
              <a:rPr lang="en-GB" sz="2000" dirty="0" smtClean="0"/>
              <a:t> No. 2 mine</a:t>
            </a:r>
          </a:p>
          <a:p>
            <a:pPr marL="180975" indent="-180975" eaLnBrk="1" hangingPunct="1">
              <a:buFontTx/>
              <a:buNone/>
              <a:tabLst>
                <a:tab pos="0" algn="l"/>
              </a:tabLst>
              <a:defRPr/>
            </a:pPr>
            <a:r>
              <a:rPr lang="en-GB" sz="2000" dirty="0" smtClean="0"/>
              <a:t>3–6 hours	</a:t>
            </a:r>
            <a:r>
              <a:rPr lang="en-GB" sz="2000" dirty="0" err="1" smtClean="0"/>
              <a:t>Bilsthorpe</a:t>
            </a:r>
            <a:r>
              <a:rPr lang="en-GB" sz="2000" dirty="0" smtClean="0"/>
              <a:t> Colliery, </a:t>
            </a:r>
            <a:r>
              <a:rPr lang="en-GB" sz="2000" dirty="0" err="1" smtClean="0"/>
              <a:t>Raspadskaya</a:t>
            </a:r>
            <a:r>
              <a:rPr lang="en-GB" sz="2000" dirty="0" smtClean="0"/>
              <a:t> Mine, </a:t>
            </a:r>
            <a:r>
              <a:rPr lang="en-GB" sz="2000" dirty="0" err="1" smtClean="0"/>
              <a:t>Consol</a:t>
            </a:r>
            <a:r>
              <a:rPr lang="en-GB" sz="2000" dirty="0" smtClean="0"/>
              <a:t> No. 9 Mine</a:t>
            </a:r>
          </a:p>
          <a:p>
            <a:pPr marL="180975" indent="-180975" eaLnBrk="1" hangingPunct="1">
              <a:buFontTx/>
              <a:buNone/>
              <a:tabLst>
                <a:tab pos="0" algn="l"/>
              </a:tabLst>
              <a:defRPr/>
            </a:pPr>
            <a:r>
              <a:rPr lang="en-GB" sz="2000" dirty="0" smtClean="0"/>
              <a:t>6–12 hours	Pond Creek No. 1 Mine, </a:t>
            </a:r>
            <a:r>
              <a:rPr lang="en-GB" sz="2000" dirty="0" err="1" smtClean="0"/>
              <a:t>Consol</a:t>
            </a:r>
            <a:r>
              <a:rPr lang="en-GB" sz="2000" dirty="0" smtClean="0"/>
              <a:t> No. 9 Mine</a:t>
            </a:r>
          </a:p>
          <a:p>
            <a:pPr marL="180975" indent="-180975" eaLnBrk="1" hangingPunct="1">
              <a:buFontTx/>
              <a:buNone/>
              <a:tabLst>
                <a:tab pos="0" algn="l"/>
              </a:tabLst>
              <a:defRPr/>
            </a:pPr>
            <a:r>
              <a:rPr lang="en-GB" sz="2000" dirty="0" smtClean="0"/>
              <a:t>12–24 hours	</a:t>
            </a:r>
            <a:r>
              <a:rPr lang="en-GB" sz="2000" dirty="0" err="1" smtClean="0"/>
              <a:t>Consol</a:t>
            </a:r>
            <a:r>
              <a:rPr lang="en-GB" sz="2000" dirty="0" smtClean="0"/>
              <a:t> No. 9 Mine</a:t>
            </a:r>
          </a:p>
          <a:p>
            <a:pPr marL="180975" indent="-180975" eaLnBrk="1" hangingPunct="1">
              <a:buFontTx/>
              <a:buNone/>
              <a:tabLst>
                <a:tab pos="0" algn="l"/>
              </a:tabLst>
              <a:defRPr/>
            </a:pPr>
            <a:r>
              <a:rPr lang="en-GB" sz="2000" dirty="0" smtClean="0"/>
              <a:t>1–2 days		</a:t>
            </a:r>
            <a:r>
              <a:rPr lang="en-GB" sz="2000" dirty="0" err="1" smtClean="0"/>
              <a:t>Consol</a:t>
            </a:r>
            <a:r>
              <a:rPr lang="en-GB" sz="2000" dirty="0" smtClean="0"/>
              <a:t> No. 9 Mine</a:t>
            </a:r>
          </a:p>
          <a:p>
            <a:pPr marL="180975" indent="-180975" eaLnBrk="1" hangingPunct="1">
              <a:buFontTx/>
              <a:buNone/>
              <a:tabLst>
                <a:tab pos="0" algn="l"/>
              </a:tabLst>
              <a:defRPr/>
            </a:pPr>
            <a:r>
              <a:rPr lang="en-GB" sz="2000" dirty="0" smtClean="0"/>
              <a:t>2–3 days		Scotia Mine, </a:t>
            </a:r>
            <a:r>
              <a:rPr lang="en-GB" sz="2000" dirty="0" err="1" smtClean="0"/>
              <a:t>Moura</a:t>
            </a:r>
            <a:r>
              <a:rPr lang="en-GB" sz="2000" dirty="0" smtClean="0"/>
              <a:t> No. 2, Pike River Mine</a:t>
            </a:r>
          </a:p>
          <a:p>
            <a:pPr marL="180975" indent="-180975" eaLnBrk="1" hangingPunct="1">
              <a:buFontTx/>
              <a:buNone/>
              <a:tabLst>
                <a:tab pos="0" algn="l"/>
              </a:tabLst>
              <a:defRPr/>
            </a:pPr>
            <a:r>
              <a:rPr lang="en-GB" sz="2000" dirty="0" smtClean="0"/>
              <a:t>3+ days		</a:t>
            </a:r>
            <a:r>
              <a:rPr lang="en-GB" sz="2000" dirty="0" err="1" smtClean="0"/>
              <a:t>Consol</a:t>
            </a:r>
            <a:r>
              <a:rPr lang="en-GB" sz="2000" dirty="0" smtClean="0"/>
              <a:t> No. 9 Mine, Pike River Mine</a:t>
            </a:r>
          </a:p>
          <a:p>
            <a:pPr marL="180975" indent="-180975" eaLnBrk="1" hangingPunct="1">
              <a:buFontTx/>
              <a:buNone/>
              <a:tabLst>
                <a:tab pos="0" algn="l"/>
              </a:tabLst>
              <a:defRPr/>
            </a:pPr>
            <a:endParaRPr lang="en-GB" sz="2000" dirty="0" smtClean="0"/>
          </a:p>
          <a:p>
            <a:pPr marL="180975" indent="-180975" eaLnBrk="1" hangingPunct="1">
              <a:buFontTx/>
              <a:buNone/>
              <a:tabLst>
                <a:tab pos="0" algn="l"/>
              </a:tabLst>
              <a:defRPr/>
            </a:pPr>
            <a:r>
              <a:rPr lang="en-GB" sz="1800" dirty="0" smtClean="0"/>
              <a:t>*	</a:t>
            </a:r>
            <a:r>
              <a:rPr lang="en-GB" sz="1600" dirty="0" smtClean="0"/>
              <a:t>Brady and Cliff, 2012. Opportunity for re-entry into a coal mine immediately following an explosion. </a:t>
            </a:r>
            <a:r>
              <a:rPr lang="en-GB" sz="1600" i="1" dirty="0" smtClean="0"/>
              <a:t>University of Wollongong 2012 Coal Operators’ Conference, 16–17 February 2012, pp335–339</a:t>
            </a:r>
          </a:p>
          <a:p>
            <a:pPr marL="180975" indent="-180975" eaLnBrk="1" hangingPunct="1">
              <a:spcAft>
                <a:spcPct val="50000"/>
              </a:spcAft>
              <a:buFontTx/>
              <a:buNone/>
              <a:tabLst>
                <a:tab pos="0" algn="l"/>
              </a:tabLst>
              <a:defRPr/>
            </a:pPr>
            <a:endParaRPr lang="en-GB" sz="1600" b="1" dirty="0" smtClean="0"/>
          </a:p>
          <a:p>
            <a:pPr marL="180975" indent="-180975" eaLnBrk="1" hangingPunct="1">
              <a:spcAft>
                <a:spcPct val="50000"/>
              </a:spcAft>
              <a:buFontTx/>
              <a:buNone/>
              <a:tabLst>
                <a:tab pos="0" algn="l"/>
              </a:tabLst>
              <a:defRPr/>
            </a:pPr>
            <a:endParaRPr lang="en-US" sz="1400" dirty="0" smtClean="0"/>
          </a:p>
        </p:txBody>
      </p:sp>
    </p:spTree>
    <p:extLst>
      <p:ext uri="{BB962C8B-B14F-4D97-AF65-F5344CB8AC3E}">
        <p14:creationId xmlns:p14="http://schemas.microsoft.com/office/powerpoint/2010/main" val="3238689152"/>
      </p:ext>
    </p:extLst>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827584" y="764704"/>
            <a:ext cx="7429552" cy="5307502"/>
          </a:xfrm>
        </p:spPr>
        <p:txBody>
          <a:bodyPr/>
          <a:lstStyle/>
          <a:p>
            <a:pPr fontAlgn="auto">
              <a:spcAft>
                <a:spcPts val="0"/>
              </a:spcAft>
              <a:defRPr/>
            </a:pPr>
            <a:r>
              <a:rPr lang="en-GB" sz="3200" b="1" dirty="0" smtClean="0">
                <a:effectLst>
                  <a:outerShdw blurRad="38100" dist="38100" dir="2700000" algn="tl">
                    <a:srgbClr val="000000">
                      <a:alpha val="43137"/>
                    </a:srgbClr>
                  </a:outerShdw>
                </a:effectLst>
              </a:rPr>
              <a:t>Theme of Presentation:</a:t>
            </a:r>
            <a:r>
              <a:rPr lang="en-GB" sz="3200" b="1" dirty="0">
                <a:effectLst>
                  <a:outerShdw blurRad="38100" dist="38100" dir="2700000" algn="tl">
                    <a:srgbClr val="000000">
                      <a:alpha val="43137"/>
                    </a:srgbClr>
                  </a:outerShdw>
                </a:effectLst>
              </a:rPr>
              <a:t/>
            </a:r>
            <a:br>
              <a:rPr lang="en-GB" sz="3200" b="1" dirty="0">
                <a:effectLst>
                  <a:outerShdw blurRad="38100" dist="38100" dir="2700000" algn="tl">
                    <a:srgbClr val="000000">
                      <a:alpha val="43137"/>
                    </a:srgbClr>
                  </a:outerShdw>
                </a:effectLst>
              </a:rPr>
            </a:br>
            <a:r>
              <a:rPr lang="en-GB" sz="3200" dirty="0">
                <a:effectLst/>
              </a:rPr>
              <a:t/>
            </a:r>
            <a:br>
              <a:rPr lang="en-GB" sz="3200" dirty="0">
                <a:effectLst/>
              </a:rPr>
            </a:br>
            <a:r>
              <a:rPr lang="en-GB" sz="2400" b="1" dirty="0">
                <a:effectLst/>
              </a:rPr>
              <a:t>1.  </a:t>
            </a:r>
            <a:r>
              <a:rPr lang="en-GB" sz="2400" b="1" dirty="0">
                <a:effectLst>
                  <a:outerShdw blurRad="38100" dist="38100" dir="2700000" algn="tl">
                    <a:srgbClr val="000000">
                      <a:alpha val="43137"/>
                    </a:srgbClr>
                  </a:outerShdw>
                </a:effectLst>
              </a:rPr>
              <a:t>Current circumstances of the </a:t>
            </a:r>
            <a:r>
              <a:rPr lang="en-GB" sz="2400" b="1" dirty="0" smtClean="0">
                <a:effectLst>
                  <a:outerShdw blurRad="38100" dist="38100" dir="2700000" algn="tl">
                    <a:srgbClr val="000000">
                      <a:alpha val="43137"/>
                    </a:srgbClr>
                  </a:outerShdw>
                </a:effectLst>
              </a:rPr>
              <a:t>industry;</a:t>
            </a:r>
            <a:br>
              <a:rPr lang="en-GB" sz="2400" b="1" dirty="0" smtClean="0">
                <a:effectLst>
                  <a:outerShdw blurRad="38100" dist="38100" dir="2700000" algn="tl">
                    <a:srgbClr val="000000">
                      <a:alpha val="43137"/>
                    </a:srgbClr>
                  </a:outerShdw>
                </a:effectLst>
              </a:rPr>
            </a:br>
            <a:r>
              <a:rPr lang="en-GB" sz="2400" dirty="0" smtClean="0">
                <a:effectLst/>
              </a:rPr>
              <a:t>Scene setting, review of self-escape and rescue issues, industry recommendations, required research areas.</a:t>
            </a:r>
            <a:br>
              <a:rPr lang="en-GB" sz="2400" dirty="0" smtClean="0">
                <a:effectLst/>
              </a:rPr>
            </a:br>
            <a:r>
              <a:rPr lang="en-GB" sz="2400" dirty="0">
                <a:effectLst/>
              </a:rPr>
              <a:t/>
            </a:r>
            <a:br>
              <a:rPr lang="en-GB" sz="2400" dirty="0">
                <a:effectLst/>
              </a:rPr>
            </a:br>
            <a:r>
              <a:rPr lang="en-GB" sz="2400" b="1" dirty="0">
                <a:effectLst/>
              </a:rPr>
              <a:t>2.  </a:t>
            </a:r>
            <a:r>
              <a:rPr lang="en-GB" sz="2400" b="1" dirty="0" smtClean="0">
                <a:effectLst>
                  <a:outerShdw blurRad="38100" dist="38100" dir="2700000" algn="tl">
                    <a:srgbClr val="000000">
                      <a:alpha val="43137"/>
                    </a:srgbClr>
                  </a:outerShdw>
                </a:effectLst>
              </a:rPr>
              <a:t>Addressing secondary explosion risk</a:t>
            </a:r>
            <a:br>
              <a:rPr lang="en-GB" sz="2400" b="1" dirty="0" smtClean="0">
                <a:effectLst>
                  <a:outerShdw blurRad="38100" dist="38100" dir="2700000" algn="tl">
                    <a:srgbClr val="000000">
                      <a:alpha val="43137"/>
                    </a:srgbClr>
                  </a:outerShdw>
                </a:effectLst>
              </a:rPr>
            </a:br>
            <a:r>
              <a:rPr lang="en-GB" sz="2400" dirty="0" smtClean="0">
                <a:effectLst/>
              </a:rPr>
              <a:t>Concept of explosion protected sensors and ‘safety </a:t>
            </a:r>
            <a:r>
              <a:rPr lang="en-GB" sz="2400" dirty="0">
                <a:effectLst/>
              </a:rPr>
              <a:t>capable’ underground network infrastructure with adaptive behaviour and high survivability prospects.</a:t>
            </a:r>
            <a:r>
              <a:rPr lang="en-GB" sz="2400" dirty="0" smtClean="0">
                <a:effectLst/>
              </a:rPr>
              <a:t/>
            </a:r>
            <a:br>
              <a:rPr lang="en-GB" sz="2400" dirty="0" smtClean="0">
                <a:effectLst/>
              </a:rPr>
            </a:br>
            <a:endParaRPr lang="en-GB" sz="2400" b="1" dirty="0">
              <a:effectLst/>
            </a:endParaRPr>
          </a:p>
        </p:txBody>
      </p:sp>
      <p:pic>
        <p:nvPicPr>
          <p:cNvPr id="5" name="Picture 3" descr="MRSL Header Graphic"/>
          <p:cNvPicPr>
            <a:picLocks noChangeAspect="1" noChangeArrowheads="1"/>
          </p:cNvPicPr>
          <p:nvPr/>
        </p:nvPicPr>
        <p:blipFill>
          <a:blip r:embed="rId3"/>
          <a:srcRect/>
          <a:stretch>
            <a:fillRect/>
          </a:stretch>
        </p:blipFill>
        <p:spPr bwMode="auto">
          <a:xfrm>
            <a:off x="0" y="0"/>
            <a:ext cx="9144000" cy="641350"/>
          </a:xfrm>
          <a:prstGeom prst="rect">
            <a:avLst/>
          </a:prstGeom>
          <a:noFill/>
        </p:spPr>
      </p:pic>
    </p:spTree>
    <p:extLst>
      <p:ext uri="{BB962C8B-B14F-4D97-AF65-F5344CB8AC3E}">
        <p14:creationId xmlns:p14="http://schemas.microsoft.com/office/powerpoint/2010/main" val="2253754247"/>
      </p:ext>
    </p:extLst>
  </p:cSld>
  <p:clrMapOvr>
    <a:masterClrMapping/>
  </p:clrMapOvr>
  <p:transition spd="slow">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GB" sz="3200" dirty="0"/>
              <a:t>Addressing Secondary Explosion Risk</a:t>
            </a:r>
            <a:endParaRPr lang="en-US" sz="3200" dirty="0">
              <a:solidFill>
                <a:schemeClr val="accent1"/>
              </a:solidFill>
            </a:endParaRPr>
          </a:p>
        </p:txBody>
      </p:sp>
      <p:sp>
        <p:nvSpPr>
          <p:cNvPr id="37891" name="Rectangle 3"/>
          <p:cNvSpPr>
            <a:spLocks noGrp="1" noChangeArrowheads="1"/>
          </p:cNvSpPr>
          <p:nvPr>
            <p:ph type="body" idx="1"/>
          </p:nvPr>
        </p:nvSpPr>
        <p:spPr/>
        <p:txBody>
          <a:bodyPr/>
          <a:lstStyle/>
          <a:p>
            <a:pPr marL="457200" indent="-457200" eaLnBrk="1" hangingPunct="1">
              <a:spcAft>
                <a:spcPct val="50000"/>
              </a:spcAft>
              <a:buFont typeface="+mj-lt"/>
              <a:buAutoNum type="arabicPeriod"/>
            </a:pPr>
            <a:r>
              <a:rPr lang="en-GB" dirty="0" smtClean="0"/>
              <a:t>Underground incidents involving infrastructure damage</a:t>
            </a:r>
          </a:p>
          <a:p>
            <a:pPr marL="457200" indent="-457200" eaLnBrk="1" hangingPunct="1">
              <a:spcAft>
                <a:spcPct val="50000"/>
              </a:spcAft>
              <a:buFont typeface="+mj-lt"/>
              <a:buAutoNum type="arabicPeriod"/>
            </a:pPr>
            <a:r>
              <a:rPr lang="en-GB" dirty="0" smtClean="0"/>
              <a:t>Is there a “window of opportunity”?</a:t>
            </a:r>
          </a:p>
          <a:p>
            <a:pPr marL="457200" indent="-457200" eaLnBrk="1" hangingPunct="1">
              <a:spcAft>
                <a:spcPct val="50000"/>
              </a:spcAft>
              <a:buFont typeface="+mj-lt"/>
              <a:buAutoNum type="arabicPeriod"/>
            </a:pPr>
            <a:r>
              <a:rPr lang="en-GB" b="1" dirty="0" smtClean="0">
                <a:solidFill>
                  <a:srgbClr val="FF0000"/>
                </a:solidFill>
              </a:rPr>
              <a:t>What are the critical information requirements?</a:t>
            </a:r>
          </a:p>
          <a:p>
            <a:pPr marL="457200" indent="-457200" eaLnBrk="1" hangingPunct="1">
              <a:spcAft>
                <a:spcPct val="50000"/>
              </a:spcAft>
              <a:buFont typeface="+mj-lt"/>
              <a:buAutoNum type="arabicPeriod"/>
            </a:pPr>
            <a:r>
              <a:rPr lang="en-GB" dirty="0"/>
              <a:t>Ideas for a resilient monitoring </a:t>
            </a:r>
            <a:r>
              <a:rPr lang="en-GB" dirty="0" smtClean="0"/>
              <a:t>capability</a:t>
            </a:r>
            <a:endParaRPr lang="en-GB" dirty="0"/>
          </a:p>
          <a:p>
            <a:pPr marL="457200" indent="-457200" eaLnBrk="1" hangingPunct="1">
              <a:spcAft>
                <a:spcPct val="50000"/>
              </a:spcAft>
              <a:buFont typeface="+mj-lt"/>
              <a:buAutoNum type="arabicPeriod"/>
            </a:pPr>
            <a:r>
              <a:rPr lang="en-GB" dirty="0"/>
              <a:t>Ideas for resilient </a:t>
            </a:r>
            <a:r>
              <a:rPr lang="en-GB" dirty="0" smtClean="0"/>
              <a:t>communications</a:t>
            </a:r>
            <a:endParaRPr lang="en-GB" dirty="0"/>
          </a:p>
        </p:txBody>
      </p:sp>
    </p:spTree>
    <p:extLst>
      <p:ext uri="{BB962C8B-B14F-4D97-AF65-F5344CB8AC3E}">
        <p14:creationId xmlns:p14="http://schemas.microsoft.com/office/powerpoint/2010/main" val="4061344916"/>
      </p:ext>
    </p:extLst>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468313" y="908050"/>
            <a:ext cx="8229600" cy="5616575"/>
          </a:xfrm>
        </p:spPr>
        <p:txBody>
          <a:bodyPr/>
          <a:lstStyle/>
          <a:p>
            <a:pPr marL="0" indent="0" eaLnBrk="1" hangingPunct="1">
              <a:spcAft>
                <a:spcPct val="50000"/>
              </a:spcAft>
              <a:buFontTx/>
              <a:buNone/>
            </a:pPr>
            <a:r>
              <a:rPr lang="en-GB" sz="2200" smtClean="0"/>
              <a:t>Mine rescue is best served when decisions are based on appropriate data concerning the toxicity of the atmosphere and the potential for secondary explosions or fires.</a:t>
            </a:r>
          </a:p>
          <a:p>
            <a:pPr marL="0" indent="0" eaLnBrk="1" hangingPunct="1">
              <a:spcAft>
                <a:spcPct val="50000"/>
              </a:spcAft>
              <a:buFontTx/>
              <a:buNone/>
            </a:pPr>
            <a:r>
              <a:rPr lang="en-GB" sz="2200" smtClean="0"/>
              <a:t>We need to use a risk assessment that is based on reliable knowledge of the mine atmosphere. See example of New South Wales guidelines below (% LEL, %UEL).</a:t>
            </a:r>
          </a:p>
          <a:p>
            <a:pPr marL="0" indent="0" eaLnBrk="1" hangingPunct="1">
              <a:spcAft>
                <a:spcPct val="50000"/>
              </a:spcAft>
              <a:buFontTx/>
              <a:buNone/>
            </a:pPr>
            <a:r>
              <a:rPr lang="en-GB" sz="2200" smtClean="0"/>
              <a:t>It is essential to have sufficient information on the atmospheric composition in order to perform a reliable assessment.</a:t>
            </a:r>
          </a:p>
          <a:p>
            <a:pPr marL="0" indent="0" eaLnBrk="1" hangingPunct="1">
              <a:spcAft>
                <a:spcPct val="50000"/>
              </a:spcAft>
            </a:pPr>
            <a:endParaRPr lang="en-US" sz="2200" smtClean="0"/>
          </a:p>
        </p:txBody>
      </p:sp>
      <p:pic>
        <p:nvPicPr>
          <p:cNvPr id="38915" name="Picture 5" descr="image22"/>
          <p:cNvPicPr>
            <a:picLocks noChangeAspect="1" noChangeArrowheads="1"/>
          </p:cNvPicPr>
          <p:nvPr/>
        </p:nvPicPr>
        <p:blipFill>
          <a:blip r:embed="rId2"/>
          <a:srcRect/>
          <a:stretch>
            <a:fillRect/>
          </a:stretch>
        </p:blipFill>
        <p:spPr bwMode="auto">
          <a:xfrm>
            <a:off x="179388" y="4292600"/>
            <a:ext cx="8791575" cy="2433638"/>
          </a:xfrm>
          <a:prstGeom prst="rect">
            <a:avLst/>
          </a:prstGeom>
          <a:noFill/>
          <a:ln w="9525">
            <a:noFill/>
            <a:miter lim="800000"/>
            <a:headEnd/>
            <a:tailEnd/>
          </a:ln>
        </p:spPr>
      </p:pic>
    </p:spTree>
    <p:extLst>
      <p:ext uri="{BB962C8B-B14F-4D97-AF65-F5344CB8AC3E}">
        <p14:creationId xmlns:p14="http://schemas.microsoft.com/office/powerpoint/2010/main" val="2922115423"/>
      </p:ext>
    </p:extLst>
  </p:cSld>
  <p:clrMapOvr>
    <a:masterClrMapping/>
  </p:clrMapOvr>
  <p:transition spd="slow">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body" idx="1"/>
          </p:nvPr>
        </p:nvSpPr>
        <p:spPr>
          <a:xfrm>
            <a:off x="457200" y="908050"/>
            <a:ext cx="8229600" cy="809625"/>
          </a:xfrm>
        </p:spPr>
        <p:txBody>
          <a:bodyPr/>
          <a:lstStyle/>
          <a:p>
            <a:pPr algn="ctr" eaLnBrk="1" hangingPunct="1">
              <a:spcBef>
                <a:spcPct val="0"/>
              </a:spcBef>
              <a:buFontTx/>
              <a:buNone/>
              <a:defRPr/>
            </a:pPr>
            <a:r>
              <a:rPr lang="en-GB" smtClean="0"/>
              <a:t>  </a:t>
            </a:r>
            <a:r>
              <a:rPr lang="en-GB" b="1" smtClean="0">
                <a:effectLst>
                  <a:outerShdw blurRad="38100" dist="38100" dir="2700000" algn="tl">
                    <a:srgbClr val="000000"/>
                  </a:outerShdw>
                </a:effectLst>
              </a:rPr>
              <a:t>“Coward triangle” explosibility diagram (1)</a:t>
            </a:r>
          </a:p>
        </p:txBody>
      </p:sp>
      <p:pic>
        <p:nvPicPr>
          <p:cNvPr id="39939" name="Picture 6" descr="image23"/>
          <p:cNvPicPr>
            <a:picLocks noChangeAspect="1" noChangeArrowheads="1"/>
          </p:cNvPicPr>
          <p:nvPr/>
        </p:nvPicPr>
        <p:blipFill>
          <a:blip r:embed="rId2"/>
          <a:srcRect/>
          <a:stretch>
            <a:fillRect/>
          </a:stretch>
        </p:blipFill>
        <p:spPr bwMode="auto">
          <a:xfrm>
            <a:off x="882650" y="1557338"/>
            <a:ext cx="7377113" cy="5102225"/>
          </a:xfrm>
          <a:prstGeom prst="rect">
            <a:avLst/>
          </a:prstGeom>
          <a:noFill/>
          <a:ln w="9525">
            <a:noFill/>
            <a:miter lim="800000"/>
            <a:headEnd/>
            <a:tailEnd/>
          </a:ln>
        </p:spPr>
      </p:pic>
    </p:spTree>
    <p:extLst>
      <p:ext uri="{BB962C8B-B14F-4D97-AF65-F5344CB8AC3E}">
        <p14:creationId xmlns:p14="http://schemas.microsoft.com/office/powerpoint/2010/main" val="3562228169"/>
      </p:ext>
    </p:extLst>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body" idx="1"/>
          </p:nvPr>
        </p:nvSpPr>
        <p:spPr>
          <a:xfrm>
            <a:off x="323850" y="908050"/>
            <a:ext cx="8445500" cy="809625"/>
          </a:xfrm>
        </p:spPr>
        <p:txBody>
          <a:bodyPr/>
          <a:lstStyle/>
          <a:p>
            <a:pPr marL="0" indent="0" algn="ctr" eaLnBrk="1" hangingPunct="1">
              <a:spcBef>
                <a:spcPct val="0"/>
              </a:spcBef>
              <a:buFontTx/>
              <a:buNone/>
              <a:defRPr/>
            </a:pPr>
            <a:r>
              <a:rPr lang="en-GB" smtClean="0"/>
              <a:t>  </a:t>
            </a:r>
            <a:r>
              <a:rPr lang="en-GB" b="1" smtClean="0">
                <a:effectLst>
                  <a:outerShdw blurRad="38100" dist="38100" dir="2700000" algn="tl">
                    <a:srgbClr val="000000"/>
                  </a:outerShdw>
                </a:effectLst>
              </a:rPr>
              <a:t>“Coward triangle” explosibility diagram (2)</a:t>
            </a:r>
          </a:p>
        </p:txBody>
      </p:sp>
      <p:pic>
        <p:nvPicPr>
          <p:cNvPr id="40963" name="Picture 4" descr="image24"/>
          <p:cNvPicPr>
            <a:picLocks noChangeAspect="1" noChangeArrowheads="1"/>
          </p:cNvPicPr>
          <p:nvPr/>
        </p:nvPicPr>
        <p:blipFill>
          <a:blip r:embed="rId2"/>
          <a:srcRect/>
          <a:stretch>
            <a:fillRect/>
          </a:stretch>
        </p:blipFill>
        <p:spPr bwMode="auto">
          <a:xfrm>
            <a:off x="1241425" y="1557338"/>
            <a:ext cx="6659563" cy="5091112"/>
          </a:xfrm>
          <a:prstGeom prst="rect">
            <a:avLst/>
          </a:prstGeom>
          <a:noFill/>
          <a:ln w="9525">
            <a:noFill/>
            <a:miter lim="800000"/>
            <a:headEnd/>
            <a:tailEnd/>
          </a:ln>
        </p:spPr>
      </p:pic>
    </p:spTree>
    <p:extLst>
      <p:ext uri="{BB962C8B-B14F-4D97-AF65-F5344CB8AC3E}">
        <p14:creationId xmlns:p14="http://schemas.microsoft.com/office/powerpoint/2010/main" val="3581986448"/>
      </p:ext>
    </p:extLst>
  </p:cSld>
  <p:clrMapOvr>
    <a:masterClrMapping/>
  </p:clrMapOvr>
  <p:transition spd="slow">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body" idx="1"/>
          </p:nvPr>
        </p:nvSpPr>
        <p:spPr>
          <a:xfrm>
            <a:off x="457200" y="836613"/>
            <a:ext cx="8229600" cy="1008062"/>
          </a:xfrm>
        </p:spPr>
        <p:txBody>
          <a:bodyPr/>
          <a:lstStyle/>
          <a:p>
            <a:pPr algn="ctr" eaLnBrk="1" hangingPunct="1">
              <a:spcBef>
                <a:spcPct val="0"/>
              </a:spcBef>
              <a:buFontTx/>
              <a:buNone/>
              <a:defRPr/>
            </a:pPr>
            <a:r>
              <a:rPr lang="en-GB"/>
              <a:t>  </a:t>
            </a:r>
            <a:r>
              <a:rPr lang="en-GB" b="1">
                <a:effectLst>
                  <a:outerShdw blurRad="38100" dist="38100" dir="2700000" algn="tl">
                    <a:srgbClr val="000000"/>
                  </a:outerShdw>
                </a:effectLst>
              </a:rPr>
              <a:t>Explosibility diagram based on Fuchs/Culmann</a:t>
            </a:r>
          </a:p>
        </p:txBody>
      </p:sp>
      <p:pic>
        <p:nvPicPr>
          <p:cNvPr id="41987" name="Picture 7" descr="image25"/>
          <p:cNvPicPr>
            <a:picLocks noChangeAspect="1" noChangeArrowheads="1"/>
          </p:cNvPicPr>
          <p:nvPr/>
        </p:nvPicPr>
        <p:blipFill>
          <a:blip r:embed="rId2"/>
          <a:srcRect/>
          <a:stretch>
            <a:fillRect/>
          </a:stretch>
        </p:blipFill>
        <p:spPr bwMode="auto">
          <a:xfrm>
            <a:off x="564902" y="1916832"/>
            <a:ext cx="8064500" cy="4306887"/>
          </a:xfrm>
          <a:prstGeom prst="rect">
            <a:avLst/>
          </a:prstGeom>
          <a:noFill/>
          <a:ln w="9525">
            <a:noFill/>
            <a:miter lim="800000"/>
            <a:headEnd/>
            <a:tailEnd/>
          </a:ln>
        </p:spPr>
      </p:pic>
    </p:spTree>
    <p:extLst>
      <p:ext uri="{BB962C8B-B14F-4D97-AF65-F5344CB8AC3E}">
        <p14:creationId xmlns:p14="http://schemas.microsoft.com/office/powerpoint/2010/main" val="1991409169"/>
      </p:ext>
    </p:extLst>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GB" sz="3200" dirty="0"/>
              <a:t>Addressing Secondary Explosion Risk</a:t>
            </a:r>
            <a:endParaRPr lang="en-US" sz="3200" dirty="0">
              <a:solidFill>
                <a:schemeClr val="accent1"/>
              </a:solidFill>
            </a:endParaRPr>
          </a:p>
        </p:txBody>
      </p:sp>
      <p:sp>
        <p:nvSpPr>
          <p:cNvPr id="43011" name="Rectangle 3"/>
          <p:cNvSpPr>
            <a:spLocks noGrp="1" noChangeArrowheads="1"/>
          </p:cNvSpPr>
          <p:nvPr>
            <p:ph type="body" idx="1"/>
          </p:nvPr>
        </p:nvSpPr>
        <p:spPr/>
        <p:txBody>
          <a:bodyPr/>
          <a:lstStyle/>
          <a:p>
            <a:pPr marL="457200" indent="-457200" eaLnBrk="1" hangingPunct="1">
              <a:spcAft>
                <a:spcPct val="50000"/>
              </a:spcAft>
              <a:buFont typeface="+mj-lt"/>
              <a:buAutoNum type="arabicPeriod"/>
            </a:pPr>
            <a:r>
              <a:rPr lang="en-GB" dirty="0" smtClean="0"/>
              <a:t>Underground incidents involving infrastructure damage</a:t>
            </a:r>
          </a:p>
          <a:p>
            <a:pPr marL="457200" indent="-457200" eaLnBrk="1" hangingPunct="1">
              <a:spcAft>
                <a:spcPct val="50000"/>
              </a:spcAft>
              <a:buFont typeface="+mj-lt"/>
              <a:buAutoNum type="arabicPeriod"/>
            </a:pPr>
            <a:r>
              <a:rPr lang="en-GB" dirty="0" smtClean="0"/>
              <a:t>Is there a “window of opportunity”?</a:t>
            </a:r>
          </a:p>
          <a:p>
            <a:pPr marL="457200" indent="-457200" eaLnBrk="1" hangingPunct="1">
              <a:spcAft>
                <a:spcPct val="50000"/>
              </a:spcAft>
              <a:buFont typeface="+mj-lt"/>
              <a:buAutoNum type="arabicPeriod"/>
            </a:pPr>
            <a:r>
              <a:rPr lang="en-GB" dirty="0" smtClean="0"/>
              <a:t>What are the critical information requirements?</a:t>
            </a:r>
          </a:p>
          <a:p>
            <a:pPr marL="457200" indent="-457200" eaLnBrk="1" hangingPunct="1">
              <a:spcAft>
                <a:spcPct val="50000"/>
              </a:spcAft>
              <a:buFont typeface="+mj-lt"/>
              <a:buAutoNum type="arabicPeriod"/>
            </a:pPr>
            <a:r>
              <a:rPr lang="en-GB" b="1" dirty="0">
                <a:solidFill>
                  <a:srgbClr val="FF0000"/>
                </a:solidFill>
              </a:rPr>
              <a:t>I</a:t>
            </a:r>
            <a:r>
              <a:rPr lang="en-GB" b="1" dirty="0" smtClean="0">
                <a:solidFill>
                  <a:srgbClr val="FF0000"/>
                </a:solidFill>
              </a:rPr>
              <a:t>deas for a resilient monitoring capability</a:t>
            </a:r>
          </a:p>
          <a:p>
            <a:pPr marL="457200" indent="-457200" eaLnBrk="1" hangingPunct="1">
              <a:spcAft>
                <a:spcPct val="50000"/>
              </a:spcAft>
              <a:buFont typeface="+mj-lt"/>
              <a:buAutoNum type="arabicPeriod"/>
            </a:pPr>
            <a:r>
              <a:rPr lang="en-GB" dirty="0"/>
              <a:t>I</a:t>
            </a:r>
            <a:r>
              <a:rPr lang="en-GB" dirty="0" smtClean="0"/>
              <a:t>deas for resilient communications</a:t>
            </a:r>
          </a:p>
        </p:txBody>
      </p:sp>
    </p:spTree>
    <p:extLst>
      <p:ext uri="{BB962C8B-B14F-4D97-AF65-F5344CB8AC3E}">
        <p14:creationId xmlns:p14="http://schemas.microsoft.com/office/powerpoint/2010/main" val="1902481804"/>
      </p:ext>
    </p:extLst>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468313" y="1557338"/>
            <a:ext cx="8229600" cy="4752975"/>
          </a:xfrm>
        </p:spPr>
        <p:txBody>
          <a:bodyPr/>
          <a:lstStyle/>
          <a:p>
            <a:pPr marL="0" indent="0" eaLnBrk="1" hangingPunct="1">
              <a:spcAft>
                <a:spcPct val="50000"/>
              </a:spcAft>
              <a:buFontTx/>
              <a:buNone/>
            </a:pPr>
            <a:r>
              <a:rPr lang="en-GB" sz="2200" dirty="0" smtClean="0"/>
              <a:t>The approach must offer reasonable prospects for surviving a local explosion or fire. </a:t>
            </a:r>
          </a:p>
          <a:p>
            <a:pPr marL="0" indent="0" eaLnBrk="1" hangingPunct="1">
              <a:spcAft>
                <a:spcPct val="50000"/>
              </a:spcAft>
              <a:buFontTx/>
              <a:buNone/>
            </a:pPr>
            <a:r>
              <a:rPr lang="en-GB" sz="2200" dirty="0" smtClean="0"/>
              <a:t>We speculate the use of roof-mounted monitoring ‘pods’…</a:t>
            </a:r>
          </a:p>
          <a:p>
            <a:pPr marL="823913" lvl="1" eaLnBrk="1" hangingPunct="1">
              <a:spcAft>
                <a:spcPct val="20000"/>
              </a:spcAft>
            </a:pPr>
            <a:r>
              <a:rPr lang="en-GB" dirty="0"/>
              <a:t>L</a:t>
            </a:r>
            <a:r>
              <a:rPr lang="en-GB" dirty="0" smtClean="0"/>
              <a:t>ocated to provide strategic monitoring points</a:t>
            </a:r>
          </a:p>
          <a:p>
            <a:pPr marL="823913" lvl="1" eaLnBrk="1" hangingPunct="1">
              <a:spcAft>
                <a:spcPct val="20000"/>
              </a:spcAft>
            </a:pPr>
            <a:r>
              <a:rPr lang="en-GB" dirty="0"/>
              <a:t>C</a:t>
            </a:r>
            <a:r>
              <a:rPr lang="en-GB" dirty="0" smtClean="0"/>
              <a:t>apable of measuring combustible gas levels</a:t>
            </a:r>
          </a:p>
          <a:p>
            <a:pPr marL="823913" lvl="1" eaLnBrk="1" hangingPunct="1">
              <a:spcAft>
                <a:spcPct val="20000"/>
              </a:spcAft>
            </a:pPr>
            <a:r>
              <a:rPr lang="en-GB" dirty="0"/>
              <a:t>C</a:t>
            </a:r>
            <a:r>
              <a:rPr lang="en-GB" dirty="0" smtClean="0"/>
              <a:t>apable of detecting or confirming signs of life</a:t>
            </a:r>
          </a:p>
          <a:p>
            <a:pPr marL="823913" lvl="1" eaLnBrk="1" hangingPunct="1">
              <a:spcAft>
                <a:spcPct val="20000"/>
              </a:spcAft>
            </a:pPr>
            <a:r>
              <a:rPr lang="en-GB" dirty="0" smtClean="0"/>
              <a:t>Facilitate personnel tracking, location and communications</a:t>
            </a:r>
          </a:p>
          <a:p>
            <a:pPr marL="823913" lvl="1" eaLnBrk="1" hangingPunct="1">
              <a:spcAft>
                <a:spcPct val="20000"/>
              </a:spcAft>
            </a:pPr>
            <a:endParaRPr lang="en-GB" sz="1600" dirty="0" smtClean="0"/>
          </a:p>
          <a:p>
            <a:pPr marL="0" indent="0" eaLnBrk="1" hangingPunct="1">
              <a:spcAft>
                <a:spcPct val="20000"/>
              </a:spcAft>
              <a:buFontTx/>
              <a:buNone/>
            </a:pPr>
            <a:r>
              <a:rPr lang="en-GB" sz="2200" dirty="0" smtClean="0"/>
              <a:t>The roof-mounted pods would be recessed (explosion-proof) and automatically  or remotely activated after an incident.</a:t>
            </a:r>
          </a:p>
        </p:txBody>
      </p:sp>
      <p:sp>
        <p:nvSpPr>
          <p:cNvPr id="7" name="Rectangle 5"/>
          <p:cNvSpPr>
            <a:spLocks noChangeArrowheads="1"/>
          </p:cNvSpPr>
          <p:nvPr/>
        </p:nvSpPr>
        <p:spPr bwMode="auto">
          <a:xfrm>
            <a:off x="457200" y="836613"/>
            <a:ext cx="8229600" cy="1008062"/>
          </a:xfrm>
          <a:prstGeom prst="rect">
            <a:avLst/>
          </a:prstGeom>
          <a:noFill/>
          <a:ln w="9525">
            <a:noFill/>
            <a:miter lim="800000"/>
            <a:headEnd/>
            <a:tailEnd/>
          </a:ln>
        </p:spPr>
        <p:txBody>
          <a:bodyPr/>
          <a:lstStyle/>
          <a:p>
            <a:pPr marL="342900" indent="-342900">
              <a:defRPr/>
            </a:pPr>
            <a:r>
              <a:rPr lang="en-GB" sz="3200" b="1" dirty="0">
                <a:solidFill>
                  <a:srgbClr val="BBE0E3"/>
                </a:solidFill>
                <a:effectLst>
                  <a:outerShdw blurRad="38100" dist="38100" dir="2700000" algn="tl">
                    <a:srgbClr val="000000"/>
                  </a:outerShdw>
                </a:effectLst>
                <a:latin typeface="Candara" pitchFamily="34" charset="0"/>
              </a:rPr>
              <a:t>Resilient Monitoring System</a:t>
            </a:r>
          </a:p>
        </p:txBody>
      </p:sp>
    </p:spTree>
    <p:extLst>
      <p:ext uri="{BB962C8B-B14F-4D97-AF65-F5344CB8AC3E}">
        <p14:creationId xmlns:p14="http://schemas.microsoft.com/office/powerpoint/2010/main" val="3879379613"/>
      </p:ext>
    </p:extLst>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45059" name="Rectangle 3"/>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5060" name="Rectangle 4"/>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5061" name="Rectangle 5"/>
          <p:cNvSpPr>
            <a:spLocks noChangeArrowheads="1"/>
          </p:cNvSpPr>
          <p:nvPr/>
        </p:nvSpPr>
        <p:spPr bwMode="auto">
          <a:xfrm>
            <a:off x="7308850"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5062" name="Rectangle 6"/>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5063" name="Rectangle 7"/>
          <p:cNvSpPr>
            <a:spLocks noChangeArrowheads="1"/>
          </p:cNvSpPr>
          <p:nvPr/>
        </p:nvSpPr>
        <p:spPr bwMode="auto">
          <a:xfrm>
            <a:off x="1692275" y="3573463"/>
            <a:ext cx="142875" cy="1584325"/>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gradFill>
          <a:ln w="9525">
            <a:noFill/>
            <a:miter lim="800000"/>
            <a:headEnd/>
            <a:tailEnd/>
          </a:ln>
        </p:spPr>
        <p:txBody>
          <a:bodyPr wrap="none" anchor="ctr"/>
          <a:lstStyle/>
          <a:p>
            <a:endParaRPr lang="en-US" sz="2400">
              <a:solidFill>
                <a:srgbClr val="000000"/>
              </a:solidFill>
              <a:latin typeface="Arial" charset="0"/>
            </a:endParaRPr>
          </a:p>
        </p:txBody>
      </p:sp>
      <p:sp>
        <p:nvSpPr>
          <p:cNvPr id="45064" name="Rectangle 8"/>
          <p:cNvSpPr>
            <a:spLocks noChangeArrowheads="1"/>
          </p:cNvSpPr>
          <p:nvPr/>
        </p:nvSpPr>
        <p:spPr bwMode="auto">
          <a:xfrm>
            <a:off x="7451725" y="35734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grpSp>
        <p:nvGrpSpPr>
          <p:cNvPr id="45065" name="Group 9"/>
          <p:cNvGrpSpPr>
            <a:grpSpLocks/>
          </p:cNvGrpSpPr>
          <p:nvPr/>
        </p:nvGrpSpPr>
        <p:grpSpPr bwMode="auto">
          <a:xfrm>
            <a:off x="3924300" y="2133600"/>
            <a:ext cx="935038" cy="1727200"/>
            <a:chOff x="2472" y="1344"/>
            <a:chExt cx="589" cy="1088"/>
          </a:xfrm>
        </p:grpSpPr>
        <p:sp>
          <p:nvSpPr>
            <p:cNvPr id="45071" name="Rectangle 10"/>
            <p:cNvSpPr>
              <a:spLocks noChangeArrowheads="1"/>
            </p:cNvSpPr>
            <p:nvPr/>
          </p:nvSpPr>
          <p:spPr bwMode="auto">
            <a:xfrm>
              <a:off x="2608" y="1344"/>
              <a:ext cx="317" cy="952"/>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45072" name="Rectangle 11"/>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45073" name="Rectangle 12"/>
            <p:cNvSpPr>
              <a:spLocks noChangeArrowheads="1"/>
            </p:cNvSpPr>
            <p:nvPr/>
          </p:nvSpPr>
          <p:spPr bwMode="auto">
            <a:xfrm>
              <a:off x="2472" y="2160"/>
              <a:ext cx="589" cy="272"/>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grpSp>
      <p:grpSp>
        <p:nvGrpSpPr>
          <p:cNvPr id="45066" name="Group 13"/>
          <p:cNvGrpSpPr>
            <a:grpSpLocks/>
          </p:cNvGrpSpPr>
          <p:nvPr/>
        </p:nvGrpSpPr>
        <p:grpSpPr bwMode="auto">
          <a:xfrm>
            <a:off x="4067175" y="2205038"/>
            <a:ext cx="2881313" cy="2992438"/>
            <a:chOff x="2562" y="1389"/>
            <a:chExt cx="1815" cy="1885"/>
          </a:xfrm>
        </p:grpSpPr>
        <p:sp>
          <p:nvSpPr>
            <p:cNvPr id="45069" name="Text Box 14"/>
            <p:cNvSpPr txBox="1">
              <a:spLocks noChangeArrowheads="1"/>
            </p:cNvSpPr>
            <p:nvPr/>
          </p:nvSpPr>
          <p:spPr bwMode="auto">
            <a:xfrm>
              <a:off x="3152" y="1389"/>
              <a:ext cx="1043" cy="233"/>
            </a:xfrm>
            <a:prstGeom prst="rect">
              <a:avLst/>
            </a:prstGeom>
            <a:solidFill>
              <a:srgbClr val="C0C0C0"/>
            </a:solidFill>
            <a:ln w="9525">
              <a:noFill/>
              <a:miter lim="800000"/>
              <a:headEnd/>
              <a:tailEnd/>
            </a:ln>
          </p:spPr>
          <p:txBody>
            <a:bodyPr wrap="square">
              <a:spAutoFit/>
            </a:bodyPr>
            <a:lstStyle/>
            <a:p>
              <a:pPr>
                <a:spcBef>
                  <a:spcPct val="50000"/>
                </a:spcBef>
              </a:pPr>
              <a:r>
                <a:rPr lang="en-GB" sz="1800" b="1" dirty="0">
                  <a:solidFill>
                    <a:schemeClr val="bg1"/>
                  </a:solidFill>
                  <a:effectLst>
                    <a:outerShdw blurRad="38100" dist="38100" dir="2700000" algn="tl">
                      <a:srgbClr val="000000">
                        <a:alpha val="43137"/>
                      </a:srgbClr>
                    </a:outerShdw>
                  </a:effectLst>
                  <a:latin typeface="Arial" charset="0"/>
                </a:rPr>
                <a:t>Sensor Pod </a:t>
              </a:r>
              <a:endParaRPr lang="en-US" sz="1800" b="1" dirty="0">
                <a:solidFill>
                  <a:schemeClr val="bg1"/>
                </a:solidFill>
                <a:effectLst>
                  <a:outerShdw blurRad="38100" dist="38100" dir="2700000" algn="tl">
                    <a:srgbClr val="000000">
                      <a:alpha val="43137"/>
                    </a:srgbClr>
                  </a:outerShdw>
                </a:effectLst>
                <a:latin typeface="Arial" charset="0"/>
              </a:endParaRPr>
            </a:p>
          </p:txBody>
        </p:sp>
        <p:sp>
          <p:nvSpPr>
            <p:cNvPr id="45070" name="Text Box 15"/>
            <p:cNvSpPr txBox="1">
              <a:spLocks noChangeArrowheads="1"/>
            </p:cNvSpPr>
            <p:nvPr/>
          </p:nvSpPr>
          <p:spPr bwMode="auto">
            <a:xfrm>
              <a:off x="2562" y="3022"/>
              <a:ext cx="1815" cy="252"/>
            </a:xfrm>
            <a:prstGeom prst="rect">
              <a:avLst/>
            </a:prstGeom>
            <a:noFill/>
            <a:ln w="9525">
              <a:noFill/>
              <a:miter lim="800000"/>
              <a:headEnd/>
              <a:tailEnd/>
            </a:ln>
          </p:spPr>
          <p:txBody>
            <a:bodyPr>
              <a:spAutoFit/>
            </a:bodyPr>
            <a:lstStyle/>
            <a:p>
              <a:pPr>
                <a:spcBef>
                  <a:spcPct val="50000"/>
                </a:spcBef>
              </a:pPr>
              <a:r>
                <a:rPr lang="en-GB" sz="2000" dirty="0">
                  <a:solidFill>
                    <a:schemeClr val="bg1"/>
                  </a:solidFill>
                  <a:effectLst>
                    <a:outerShdw blurRad="38100" dist="38100" dir="2700000" algn="tl">
                      <a:srgbClr val="000000">
                        <a:alpha val="43137"/>
                      </a:srgbClr>
                    </a:outerShdw>
                  </a:effectLst>
                  <a:latin typeface="Arial" charset="0"/>
                </a:rPr>
                <a:t>Mine Passage</a:t>
              </a:r>
              <a:endParaRPr lang="en-US" sz="2000" dirty="0">
                <a:solidFill>
                  <a:schemeClr val="bg1"/>
                </a:solidFill>
                <a:effectLst>
                  <a:outerShdw blurRad="38100" dist="38100" dir="2700000" algn="tl">
                    <a:srgbClr val="000000">
                      <a:alpha val="43137"/>
                    </a:srgbClr>
                  </a:outerShdw>
                </a:effectLst>
                <a:latin typeface="Arial" charset="0"/>
              </a:endParaRPr>
            </a:p>
          </p:txBody>
        </p:sp>
      </p:grpSp>
      <p:sp>
        <p:nvSpPr>
          <p:cNvPr id="45067" name="Rectangle 16"/>
          <p:cNvSpPr>
            <a:spLocks noChangeArrowheads="1"/>
          </p:cNvSpPr>
          <p:nvPr/>
        </p:nvSpPr>
        <p:spPr bwMode="auto">
          <a:xfrm>
            <a:off x="4140200" y="3213100"/>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Tree>
    <p:extLst>
      <p:ext uri="{BB962C8B-B14F-4D97-AF65-F5344CB8AC3E}">
        <p14:creationId xmlns:p14="http://schemas.microsoft.com/office/powerpoint/2010/main" val="572257402"/>
      </p:ext>
    </p:extLst>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47107" name="Rectangle 3"/>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7108" name="Rectangle 4"/>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7109" name="Rectangle 5"/>
          <p:cNvSpPr>
            <a:spLocks noChangeArrowheads="1"/>
          </p:cNvSpPr>
          <p:nvPr/>
        </p:nvSpPr>
        <p:spPr bwMode="auto">
          <a:xfrm>
            <a:off x="7308850"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7110" name="Rectangle 6"/>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7111" name="Rectangle 7"/>
          <p:cNvSpPr>
            <a:spLocks noChangeArrowheads="1"/>
          </p:cNvSpPr>
          <p:nvPr/>
        </p:nvSpPr>
        <p:spPr bwMode="auto">
          <a:xfrm>
            <a:off x="1692275" y="35734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47112" name="Rectangle 8"/>
          <p:cNvSpPr>
            <a:spLocks noChangeArrowheads="1"/>
          </p:cNvSpPr>
          <p:nvPr/>
        </p:nvSpPr>
        <p:spPr bwMode="auto">
          <a:xfrm>
            <a:off x="7451725" y="35734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47113" name="Rectangle 9"/>
          <p:cNvSpPr>
            <a:spLocks noChangeArrowheads="1"/>
          </p:cNvSpPr>
          <p:nvPr/>
        </p:nvSpPr>
        <p:spPr bwMode="auto">
          <a:xfrm>
            <a:off x="3924300" y="3429000"/>
            <a:ext cx="935038" cy="431800"/>
          </a:xfrm>
          <a:prstGeom prst="rect">
            <a:avLst/>
          </a:prstGeom>
          <a:solidFill>
            <a:schemeClr val="accent1"/>
          </a:solidFill>
          <a:ln w="9525">
            <a:noFill/>
            <a:miter lim="800000"/>
            <a:headEnd/>
            <a:tailEnd/>
          </a:ln>
        </p:spPr>
        <p:txBody>
          <a:bodyPr wrap="none" anchor="ctr"/>
          <a:lstStyle/>
          <a:p>
            <a:endParaRPr lang="en-US" sz="2400">
              <a:solidFill>
                <a:srgbClr val="000000"/>
              </a:solidFill>
              <a:latin typeface="Arial" charset="0"/>
            </a:endParaRPr>
          </a:p>
        </p:txBody>
      </p:sp>
      <p:sp>
        <p:nvSpPr>
          <p:cNvPr id="28682" name="AutoShape 10"/>
          <p:cNvSpPr>
            <a:spLocks noChangeArrowheads="1"/>
          </p:cNvSpPr>
          <p:nvPr/>
        </p:nvSpPr>
        <p:spPr bwMode="auto">
          <a:xfrm>
            <a:off x="0" y="3357563"/>
            <a:ext cx="2663825" cy="1944687"/>
          </a:xfrm>
          <a:prstGeom prst="irregularSeal2">
            <a:avLst/>
          </a:prstGeom>
          <a:solidFill>
            <a:srgbClr val="FFC000"/>
          </a:solidFill>
          <a:ln w="9525">
            <a:noFill/>
            <a:miter lim="800000"/>
            <a:headEnd/>
            <a:tailEnd/>
          </a:ln>
          <a:effectLst>
            <a:glow rad="228600">
              <a:schemeClr val="accent1">
                <a:satMod val="175000"/>
                <a:alpha val="40000"/>
              </a:schemeClr>
            </a:glow>
          </a:effectLst>
        </p:spPr>
        <p:txBody>
          <a:bodyPr wrap="none" anchor="ctr"/>
          <a:lstStyle/>
          <a:p>
            <a:endParaRPr lang="en-US" sz="2400">
              <a:solidFill>
                <a:srgbClr val="000000"/>
              </a:solidFill>
              <a:latin typeface="Arial" charset="0"/>
            </a:endParaRPr>
          </a:p>
        </p:txBody>
      </p:sp>
      <p:sp>
        <p:nvSpPr>
          <p:cNvPr id="28683" name="AutoShape 11"/>
          <p:cNvSpPr>
            <a:spLocks noChangeArrowheads="1"/>
          </p:cNvSpPr>
          <p:nvPr/>
        </p:nvSpPr>
        <p:spPr bwMode="auto">
          <a:xfrm>
            <a:off x="684213" y="3860800"/>
            <a:ext cx="1295400" cy="1008063"/>
          </a:xfrm>
          <a:prstGeom prst="irregularSeal1">
            <a:avLst/>
          </a:prstGeom>
          <a:solidFill>
            <a:srgbClr val="FFFF00"/>
          </a:solidFill>
          <a:ln w="9525">
            <a:noFill/>
            <a:miter lim="800000"/>
            <a:headEnd/>
            <a:tailEnd/>
          </a:ln>
          <a:effectLst>
            <a:glow rad="228600">
              <a:schemeClr val="accent1">
                <a:satMod val="175000"/>
                <a:alpha val="40000"/>
              </a:schemeClr>
            </a:glow>
          </a:effectLst>
        </p:spPr>
        <p:txBody>
          <a:bodyPr wrap="none" anchor="ctr"/>
          <a:lstStyle/>
          <a:p>
            <a:endParaRPr lang="en-US" sz="2400">
              <a:solidFill>
                <a:srgbClr val="000000"/>
              </a:solidFill>
              <a:latin typeface="Arial" charset="0"/>
            </a:endParaRPr>
          </a:p>
        </p:txBody>
      </p:sp>
      <p:grpSp>
        <p:nvGrpSpPr>
          <p:cNvPr id="47116" name="Group 12"/>
          <p:cNvGrpSpPr>
            <a:grpSpLocks/>
          </p:cNvGrpSpPr>
          <p:nvPr/>
        </p:nvGrpSpPr>
        <p:grpSpPr bwMode="auto">
          <a:xfrm>
            <a:off x="3924300" y="2133600"/>
            <a:ext cx="935038" cy="1727200"/>
            <a:chOff x="2472" y="1344"/>
            <a:chExt cx="589" cy="1088"/>
          </a:xfrm>
        </p:grpSpPr>
        <p:sp>
          <p:nvSpPr>
            <p:cNvPr id="47123" name="Rectangle 13"/>
            <p:cNvSpPr>
              <a:spLocks noChangeArrowheads="1"/>
            </p:cNvSpPr>
            <p:nvPr/>
          </p:nvSpPr>
          <p:spPr bwMode="auto">
            <a:xfrm>
              <a:off x="2608" y="1344"/>
              <a:ext cx="317" cy="952"/>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47124" name="Rectangle 14"/>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47125" name="Rectangle 15"/>
            <p:cNvSpPr>
              <a:spLocks noChangeArrowheads="1"/>
            </p:cNvSpPr>
            <p:nvPr/>
          </p:nvSpPr>
          <p:spPr bwMode="auto">
            <a:xfrm>
              <a:off x="2472" y="2160"/>
              <a:ext cx="589" cy="272"/>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grpSp>
      <p:sp>
        <p:nvSpPr>
          <p:cNvPr id="28691" name="Text Box 19"/>
          <p:cNvSpPr txBox="1">
            <a:spLocks noChangeArrowheads="1"/>
          </p:cNvSpPr>
          <p:nvPr/>
        </p:nvSpPr>
        <p:spPr bwMode="auto">
          <a:xfrm>
            <a:off x="395288" y="1052513"/>
            <a:ext cx="2447925" cy="641350"/>
          </a:xfrm>
          <a:prstGeom prst="rect">
            <a:avLst/>
          </a:prstGeom>
          <a:noFill/>
          <a:ln w="9525">
            <a:noFill/>
            <a:miter lim="800000"/>
            <a:headEnd/>
            <a:tailEnd/>
          </a:ln>
          <a:effectLst/>
        </p:spPr>
        <p:txBody>
          <a:bodyPr>
            <a:spAutoFit/>
          </a:bodyPr>
          <a:lstStyle/>
          <a:p>
            <a:pPr>
              <a:spcBef>
                <a:spcPct val="50000"/>
              </a:spcBef>
              <a:defRPr/>
            </a:pPr>
            <a:r>
              <a:rPr lang="en-GB" sz="3600" dirty="0">
                <a:solidFill>
                  <a:srgbClr val="FFFF00"/>
                </a:solidFill>
                <a:effectLst>
                  <a:outerShdw blurRad="38100" dist="38100" dir="2700000" algn="tl">
                    <a:srgbClr val="000000"/>
                  </a:outerShdw>
                </a:effectLst>
                <a:latin typeface="Arial" charset="0"/>
              </a:rPr>
              <a:t>Explosion</a:t>
            </a:r>
            <a:endParaRPr lang="en-US" sz="3600" dirty="0">
              <a:solidFill>
                <a:srgbClr val="FFFF00"/>
              </a:solidFill>
              <a:effectLst>
                <a:outerShdw blurRad="38100" dist="38100" dir="2700000" algn="tl">
                  <a:srgbClr val="000000"/>
                </a:outerShdw>
              </a:effectLst>
              <a:latin typeface="Arial" charset="0"/>
            </a:endParaRPr>
          </a:p>
        </p:txBody>
      </p:sp>
      <p:sp>
        <p:nvSpPr>
          <p:cNvPr id="47119" name="Rectangle 20"/>
          <p:cNvSpPr>
            <a:spLocks noChangeArrowheads="1"/>
          </p:cNvSpPr>
          <p:nvPr/>
        </p:nvSpPr>
        <p:spPr bwMode="auto">
          <a:xfrm>
            <a:off x="4140200" y="3213100"/>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22" name="Text Box 14"/>
          <p:cNvSpPr txBox="1">
            <a:spLocks noChangeArrowheads="1"/>
          </p:cNvSpPr>
          <p:nvPr/>
        </p:nvSpPr>
        <p:spPr bwMode="auto">
          <a:xfrm>
            <a:off x="5003800" y="2205038"/>
            <a:ext cx="1655763" cy="369888"/>
          </a:xfrm>
          <a:prstGeom prst="rect">
            <a:avLst/>
          </a:prstGeom>
          <a:solidFill>
            <a:srgbClr val="C0C0C0"/>
          </a:solidFill>
          <a:ln w="9525">
            <a:noFill/>
            <a:miter lim="800000"/>
            <a:headEnd/>
            <a:tailEnd/>
          </a:ln>
        </p:spPr>
        <p:txBody>
          <a:bodyPr wrap="square">
            <a:spAutoFit/>
          </a:bodyPr>
          <a:lstStyle/>
          <a:p>
            <a:pPr>
              <a:spcBef>
                <a:spcPct val="50000"/>
              </a:spcBef>
            </a:pPr>
            <a:r>
              <a:rPr lang="en-GB" sz="1800" b="1" dirty="0">
                <a:solidFill>
                  <a:schemeClr val="bg1"/>
                </a:solidFill>
                <a:effectLst>
                  <a:outerShdw blurRad="38100" dist="38100" dir="2700000" algn="tl">
                    <a:srgbClr val="000000">
                      <a:alpha val="43137"/>
                    </a:srgbClr>
                  </a:outerShdw>
                </a:effectLst>
                <a:latin typeface="Arial" charset="0"/>
              </a:rPr>
              <a:t>Sensor Pod </a:t>
            </a:r>
            <a:endParaRPr lang="en-US" sz="1800" b="1" dirty="0">
              <a:solidFill>
                <a:schemeClr val="bg1"/>
              </a:solidFill>
              <a:effectLst>
                <a:outerShdw blurRad="38100" dist="38100" dir="2700000" algn="tl">
                  <a:srgbClr val="000000">
                    <a:alpha val="43137"/>
                  </a:srgbClr>
                </a:outerShdw>
              </a:effectLst>
              <a:latin typeface="Arial" charset="0"/>
            </a:endParaRPr>
          </a:p>
        </p:txBody>
      </p:sp>
      <p:sp>
        <p:nvSpPr>
          <p:cNvPr id="23" name="Text Box 15"/>
          <p:cNvSpPr txBox="1">
            <a:spLocks noChangeArrowheads="1"/>
          </p:cNvSpPr>
          <p:nvPr/>
        </p:nvSpPr>
        <p:spPr bwMode="auto">
          <a:xfrm>
            <a:off x="4067175" y="4797426"/>
            <a:ext cx="2881313" cy="400050"/>
          </a:xfrm>
          <a:prstGeom prst="rect">
            <a:avLst/>
          </a:prstGeom>
          <a:noFill/>
          <a:ln w="9525">
            <a:noFill/>
            <a:miter lim="800000"/>
            <a:headEnd/>
            <a:tailEnd/>
          </a:ln>
        </p:spPr>
        <p:txBody>
          <a:bodyPr>
            <a:spAutoFit/>
          </a:bodyPr>
          <a:lstStyle/>
          <a:p>
            <a:pPr>
              <a:spcBef>
                <a:spcPct val="50000"/>
              </a:spcBef>
            </a:pPr>
            <a:r>
              <a:rPr lang="en-GB" sz="2000" dirty="0">
                <a:solidFill>
                  <a:schemeClr val="bg1"/>
                </a:solidFill>
                <a:effectLst>
                  <a:outerShdw blurRad="38100" dist="38100" dir="2700000" algn="tl">
                    <a:srgbClr val="000000">
                      <a:alpha val="43137"/>
                    </a:srgbClr>
                  </a:outerShdw>
                </a:effectLst>
                <a:latin typeface="Arial" charset="0"/>
              </a:rPr>
              <a:t>Mine Passage</a:t>
            </a:r>
            <a:endParaRPr lang="en-US" sz="2000" dirty="0">
              <a:solidFill>
                <a:schemeClr val="bg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97701944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8682"/>
                                        </p:tgtEl>
                                        <p:attrNameLst>
                                          <p:attrName>style.visibility</p:attrName>
                                        </p:attrNameLst>
                                      </p:cBhvr>
                                      <p:to>
                                        <p:strVal val="visible"/>
                                      </p:to>
                                    </p:set>
                                    <p:animEffect transition="in" filter="fade">
                                      <p:cBhvr>
                                        <p:cTn id="7" dur="1000"/>
                                        <p:tgtEl>
                                          <p:spTgt spid="28682"/>
                                        </p:tgtEl>
                                      </p:cBhvr>
                                    </p:animEffect>
                                    <p:anim calcmode="lin" valueType="num">
                                      <p:cBhvr>
                                        <p:cTn id="8" dur="1000" fill="hold"/>
                                        <p:tgtEl>
                                          <p:spTgt spid="28682"/>
                                        </p:tgtEl>
                                        <p:attrNameLst>
                                          <p:attrName>style.rotation</p:attrName>
                                        </p:attrNameLst>
                                      </p:cBhvr>
                                      <p:tavLst>
                                        <p:tav tm="0">
                                          <p:val>
                                            <p:fltVal val="720"/>
                                          </p:val>
                                        </p:tav>
                                        <p:tav tm="100000">
                                          <p:val>
                                            <p:fltVal val="0"/>
                                          </p:val>
                                        </p:tav>
                                      </p:tavLst>
                                    </p:anim>
                                    <p:anim calcmode="lin" valueType="num">
                                      <p:cBhvr>
                                        <p:cTn id="9" dur="1000" fill="hold"/>
                                        <p:tgtEl>
                                          <p:spTgt spid="28682"/>
                                        </p:tgtEl>
                                        <p:attrNameLst>
                                          <p:attrName>ppt_h</p:attrName>
                                        </p:attrNameLst>
                                      </p:cBhvr>
                                      <p:tavLst>
                                        <p:tav tm="0">
                                          <p:val>
                                            <p:fltVal val="0"/>
                                          </p:val>
                                        </p:tav>
                                        <p:tav tm="100000">
                                          <p:val>
                                            <p:strVal val="#ppt_h"/>
                                          </p:val>
                                        </p:tav>
                                      </p:tavLst>
                                    </p:anim>
                                    <p:anim calcmode="lin" valueType="num">
                                      <p:cBhvr>
                                        <p:cTn id="10" dur="1000" fill="hold"/>
                                        <p:tgtEl>
                                          <p:spTgt spid="28682"/>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49" presetClass="entr" presetSubtype="0" decel="100000" fill="hold" grpId="0" nodeType="afterEffect">
                                  <p:stCondLst>
                                    <p:cond delay="0"/>
                                  </p:stCondLst>
                                  <p:childTnLst>
                                    <p:set>
                                      <p:cBhvr>
                                        <p:cTn id="13" dur="1" fill="hold">
                                          <p:stCondLst>
                                            <p:cond delay="0"/>
                                          </p:stCondLst>
                                        </p:cTn>
                                        <p:tgtEl>
                                          <p:spTgt spid="28683"/>
                                        </p:tgtEl>
                                        <p:attrNameLst>
                                          <p:attrName>style.visibility</p:attrName>
                                        </p:attrNameLst>
                                      </p:cBhvr>
                                      <p:to>
                                        <p:strVal val="visible"/>
                                      </p:to>
                                    </p:set>
                                    <p:anim calcmode="lin" valueType="num">
                                      <p:cBhvr>
                                        <p:cTn id="14" dur="500" fill="hold"/>
                                        <p:tgtEl>
                                          <p:spTgt spid="28683"/>
                                        </p:tgtEl>
                                        <p:attrNameLst>
                                          <p:attrName>ppt_w</p:attrName>
                                        </p:attrNameLst>
                                      </p:cBhvr>
                                      <p:tavLst>
                                        <p:tav tm="0">
                                          <p:val>
                                            <p:fltVal val="0"/>
                                          </p:val>
                                        </p:tav>
                                        <p:tav tm="100000">
                                          <p:val>
                                            <p:strVal val="#ppt_w"/>
                                          </p:val>
                                        </p:tav>
                                      </p:tavLst>
                                    </p:anim>
                                    <p:anim calcmode="lin" valueType="num">
                                      <p:cBhvr>
                                        <p:cTn id="15" dur="500" fill="hold"/>
                                        <p:tgtEl>
                                          <p:spTgt spid="28683"/>
                                        </p:tgtEl>
                                        <p:attrNameLst>
                                          <p:attrName>ppt_h</p:attrName>
                                        </p:attrNameLst>
                                      </p:cBhvr>
                                      <p:tavLst>
                                        <p:tav tm="0">
                                          <p:val>
                                            <p:fltVal val="0"/>
                                          </p:val>
                                        </p:tav>
                                        <p:tav tm="100000">
                                          <p:val>
                                            <p:strVal val="#ppt_h"/>
                                          </p:val>
                                        </p:tav>
                                      </p:tavLst>
                                    </p:anim>
                                    <p:anim calcmode="lin" valueType="num">
                                      <p:cBhvr>
                                        <p:cTn id="16" dur="500" fill="hold"/>
                                        <p:tgtEl>
                                          <p:spTgt spid="28683"/>
                                        </p:tgtEl>
                                        <p:attrNameLst>
                                          <p:attrName>style.rotation</p:attrName>
                                        </p:attrNameLst>
                                      </p:cBhvr>
                                      <p:tavLst>
                                        <p:tav tm="0">
                                          <p:val>
                                            <p:fltVal val="360"/>
                                          </p:val>
                                        </p:tav>
                                        <p:tav tm="100000">
                                          <p:val>
                                            <p:fltVal val="0"/>
                                          </p:val>
                                        </p:tav>
                                      </p:tavLst>
                                    </p:anim>
                                    <p:animEffect transition="in" filter="fade">
                                      <p:cBhvr>
                                        <p:cTn id="17" dur="5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animBg="1"/>
      <p:bldP spid="2868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30723" name="AutoShape 3"/>
          <p:cNvSpPr>
            <a:spLocks noChangeArrowheads="1"/>
          </p:cNvSpPr>
          <p:nvPr/>
        </p:nvSpPr>
        <p:spPr bwMode="auto">
          <a:xfrm rot="10800000">
            <a:off x="6227763" y="1341438"/>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solidFill>
            <a:srgbClr val="969696"/>
          </a:solidFill>
          <a:ln w="9525">
            <a:noFill/>
            <a:miter lim="800000"/>
            <a:headEnd/>
            <a:tailEnd/>
          </a:ln>
        </p:spPr>
        <p:txBody>
          <a:bodyPr wrap="none" anchor="ctr"/>
          <a:lstStyle/>
          <a:p>
            <a:endParaRPr lang="en-US" sz="2400">
              <a:solidFill>
                <a:srgbClr val="000000"/>
              </a:solidFill>
              <a:latin typeface="Arial" charset="0"/>
            </a:endParaRPr>
          </a:p>
        </p:txBody>
      </p:sp>
      <p:sp>
        <p:nvSpPr>
          <p:cNvPr id="30724" name="AutoShape 4"/>
          <p:cNvSpPr>
            <a:spLocks noChangeArrowheads="1"/>
          </p:cNvSpPr>
          <p:nvPr/>
        </p:nvSpPr>
        <p:spPr bwMode="auto">
          <a:xfrm rot="10800000">
            <a:off x="6227763" y="1341438"/>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30725" name="AutoShape 5"/>
          <p:cNvSpPr>
            <a:spLocks noChangeArrowheads="1"/>
          </p:cNvSpPr>
          <p:nvPr/>
        </p:nvSpPr>
        <p:spPr bwMode="auto">
          <a:xfrm rot="10800000">
            <a:off x="6227762" y="1317626"/>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4"/>
            <a:tile tx="0" ty="0" sx="100000" sy="100000" flip="none" algn="tl"/>
          </a:blipFill>
          <a:ln w="9525">
            <a:no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49158" name="Rectangle 6"/>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9159" name="Rectangle 7"/>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30728" name="Rectangle 8"/>
          <p:cNvSpPr>
            <a:spLocks noChangeArrowheads="1"/>
          </p:cNvSpPr>
          <p:nvPr/>
        </p:nvSpPr>
        <p:spPr bwMode="auto">
          <a:xfrm>
            <a:off x="7308850"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49161" name="Rectangle 9"/>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30730" name="Rectangle 10"/>
          <p:cNvSpPr>
            <a:spLocks noChangeArrowheads="1"/>
          </p:cNvSpPr>
          <p:nvPr/>
        </p:nvSpPr>
        <p:spPr bwMode="auto">
          <a:xfrm>
            <a:off x="1692275" y="35734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30731" name="Rectangle 11"/>
          <p:cNvSpPr>
            <a:spLocks noChangeArrowheads="1"/>
          </p:cNvSpPr>
          <p:nvPr/>
        </p:nvSpPr>
        <p:spPr bwMode="auto">
          <a:xfrm>
            <a:off x="7451725" y="35734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30732" name="AutoShape 12"/>
          <p:cNvSpPr>
            <a:spLocks noChangeArrowheads="1"/>
          </p:cNvSpPr>
          <p:nvPr/>
        </p:nvSpPr>
        <p:spPr bwMode="auto">
          <a:xfrm>
            <a:off x="793" y="3429000"/>
            <a:ext cx="3382963" cy="1800225"/>
          </a:xfrm>
          <a:prstGeom prst="cloudCallout">
            <a:avLst>
              <a:gd name="adj1" fmla="val -44088"/>
              <a:gd name="adj2" fmla="val 39949"/>
            </a:avLst>
          </a:prstGeom>
          <a:solidFill>
            <a:srgbClr val="808080"/>
          </a:solidFill>
          <a:ln w="9525">
            <a:solidFill>
              <a:schemeClr val="tx1"/>
            </a:solidFill>
            <a:round/>
            <a:headEnd/>
            <a:tailEnd/>
          </a:ln>
          <a:effectLst>
            <a:innerShdw blurRad="114300">
              <a:prstClr val="black"/>
            </a:innerShdw>
          </a:effectLst>
        </p:spPr>
        <p:txBody>
          <a:bodyPr/>
          <a:lstStyle/>
          <a:p>
            <a:pPr algn="ctr"/>
            <a:endParaRPr lang="en-US" sz="1800">
              <a:solidFill>
                <a:srgbClr val="000000"/>
              </a:solidFill>
              <a:latin typeface="Arial" charset="0"/>
            </a:endParaRPr>
          </a:p>
        </p:txBody>
      </p:sp>
      <p:sp>
        <p:nvSpPr>
          <p:cNvPr id="30733" name="Rectangle 13"/>
          <p:cNvSpPr>
            <a:spLocks noChangeArrowheads="1"/>
          </p:cNvSpPr>
          <p:nvPr/>
        </p:nvSpPr>
        <p:spPr bwMode="auto">
          <a:xfrm rot="4167196">
            <a:off x="1547813"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30734" name="Rectangle 14"/>
          <p:cNvSpPr>
            <a:spLocks noChangeArrowheads="1"/>
          </p:cNvSpPr>
          <p:nvPr/>
        </p:nvSpPr>
        <p:spPr bwMode="auto">
          <a:xfrm rot="4167196">
            <a:off x="7380288"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49167" name="Rectangle 15"/>
          <p:cNvSpPr>
            <a:spLocks noChangeArrowheads="1"/>
          </p:cNvSpPr>
          <p:nvPr/>
        </p:nvSpPr>
        <p:spPr bwMode="auto">
          <a:xfrm>
            <a:off x="4140200" y="2133600"/>
            <a:ext cx="503238" cy="1295400"/>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49168" name="Rectangle 16"/>
          <p:cNvSpPr>
            <a:spLocks noChangeArrowheads="1"/>
          </p:cNvSpPr>
          <p:nvPr/>
        </p:nvSpPr>
        <p:spPr bwMode="auto">
          <a:xfrm>
            <a:off x="4140200" y="2276475"/>
            <a:ext cx="503238" cy="93662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49169" name="Text Box 17"/>
          <p:cNvSpPr txBox="1">
            <a:spLocks noChangeArrowheads="1"/>
          </p:cNvSpPr>
          <p:nvPr/>
        </p:nvSpPr>
        <p:spPr bwMode="auto">
          <a:xfrm>
            <a:off x="395288" y="1049338"/>
            <a:ext cx="5905500" cy="641350"/>
          </a:xfrm>
          <a:prstGeom prst="rect">
            <a:avLst/>
          </a:prstGeom>
          <a:noFill/>
          <a:ln w="9525">
            <a:noFill/>
            <a:miter lim="800000"/>
            <a:headEnd/>
            <a:tailEnd/>
          </a:ln>
        </p:spPr>
        <p:txBody>
          <a:bodyPr>
            <a:spAutoFit/>
          </a:bodyPr>
          <a:lstStyle/>
          <a:p>
            <a:pPr>
              <a:spcBef>
                <a:spcPct val="50000"/>
              </a:spcBef>
            </a:pPr>
            <a:r>
              <a:rPr lang="en-GB" sz="3600" dirty="0">
                <a:solidFill>
                  <a:srgbClr val="FFFF00"/>
                </a:solidFill>
                <a:latin typeface="Arial" charset="0"/>
              </a:rPr>
              <a:t>Damage to Infrastructure</a:t>
            </a:r>
            <a:endParaRPr lang="en-US" sz="3600" dirty="0">
              <a:solidFill>
                <a:srgbClr val="FFFF00"/>
              </a:solidFill>
              <a:latin typeface="Arial" charset="0"/>
            </a:endParaRPr>
          </a:p>
        </p:txBody>
      </p:sp>
      <p:sp>
        <p:nvSpPr>
          <p:cNvPr id="49170" name="Rectangle 18"/>
          <p:cNvSpPr>
            <a:spLocks noChangeArrowheads="1"/>
          </p:cNvSpPr>
          <p:nvPr/>
        </p:nvSpPr>
        <p:spPr bwMode="auto">
          <a:xfrm>
            <a:off x="4140200" y="3213100"/>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Tree>
    <p:extLst>
      <p:ext uri="{BB962C8B-B14F-4D97-AF65-F5344CB8AC3E}">
        <p14:creationId xmlns:p14="http://schemas.microsoft.com/office/powerpoint/2010/main" val="3913868516"/>
      </p:ext>
    </p:extLst>
  </p:cSld>
  <p:clrMapOvr>
    <a:masterClrMapping/>
  </p:clrMapOvr>
  <p:transition spd="slow" advClick="0" advTm="8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0" nodeType="withEffect">
                                  <p:stCondLst>
                                    <p:cond delay="0"/>
                                  </p:stCondLst>
                                  <p:childTnLst>
                                    <p:anim calcmode="lin" valueType="num">
                                      <p:cBhvr additive="base">
                                        <p:cTn id="6" dur="2000"/>
                                        <p:tgtEl>
                                          <p:spTgt spid="30732"/>
                                        </p:tgtEl>
                                        <p:attrNameLst>
                                          <p:attrName>ppt_x</p:attrName>
                                        </p:attrNameLst>
                                      </p:cBhvr>
                                      <p:tavLst>
                                        <p:tav tm="0">
                                          <p:val>
                                            <p:strVal val="ppt_x"/>
                                          </p:val>
                                        </p:tav>
                                        <p:tav tm="100000">
                                          <p:val>
                                            <p:strVal val="1+ppt_w/2"/>
                                          </p:val>
                                        </p:tav>
                                      </p:tavLst>
                                    </p:anim>
                                    <p:anim calcmode="lin" valueType="num">
                                      <p:cBhvr additive="base">
                                        <p:cTn id="7" dur="2000"/>
                                        <p:tgtEl>
                                          <p:spTgt spid="30732"/>
                                        </p:tgtEl>
                                        <p:attrNameLst>
                                          <p:attrName>ppt_y</p:attrName>
                                        </p:attrNameLst>
                                      </p:cBhvr>
                                      <p:tavLst>
                                        <p:tav tm="0">
                                          <p:val>
                                            <p:strVal val="ppt_y"/>
                                          </p:val>
                                        </p:tav>
                                        <p:tav tm="100000">
                                          <p:val>
                                            <p:strVal val="ppt_y"/>
                                          </p:val>
                                        </p:tav>
                                      </p:tavLst>
                                    </p:anim>
                                    <p:set>
                                      <p:cBhvr>
                                        <p:cTn id="8" dur="1" fill="hold">
                                          <p:stCondLst>
                                            <p:cond delay="1999"/>
                                          </p:stCondLst>
                                        </p:cTn>
                                        <p:tgtEl>
                                          <p:spTgt spid="30732"/>
                                        </p:tgtEl>
                                        <p:attrNameLst>
                                          <p:attrName>style.visibility</p:attrName>
                                        </p:attrNameLst>
                                      </p:cBhvr>
                                      <p:to>
                                        <p:strVal val="hidden"/>
                                      </p:to>
                                    </p:set>
                                  </p:childTnLst>
                                </p:cTn>
                              </p:par>
                              <p:par>
                                <p:cTn id="9" presetID="8" presetClass="emph" presetSubtype="0" fill="hold" grpId="0" nodeType="withEffect">
                                  <p:stCondLst>
                                    <p:cond delay="0"/>
                                  </p:stCondLst>
                                  <p:childTnLst>
                                    <p:animRot by="21600000">
                                      <p:cBhvr>
                                        <p:cTn id="10" dur="1000" fill="hold"/>
                                        <p:tgtEl>
                                          <p:spTgt spid="30730"/>
                                        </p:tgtEl>
                                        <p:attrNameLst>
                                          <p:attrName>r</p:attrName>
                                        </p:attrNameLst>
                                      </p:cBhvr>
                                    </p:animRot>
                                  </p:childTnLst>
                                </p:cTn>
                              </p:par>
                            </p:childTnLst>
                          </p:cTn>
                        </p:par>
                        <p:par>
                          <p:cTn id="11" fill="hold">
                            <p:stCondLst>
                              <p:cond delay="2000"/>
                            </p:stCondLst>
                            <p:childTnLst>
                              <p:par>
                                <p:cTn id="12" presetID="1" presetClass="exit" presetSubtype="0" fill="hold" grpId="1" nodeType="afterEffect">
                                  <p:stCondLst>
                                    <p:cond delay="0"/>
                                  </p:stCondLst>
                                  <p:childTnLst>
                                    <p:set>
                                      <p:cBhvr>
                                        <p:cTn id="13" dur="1" fill="hold">
                                          <p:stCondLst>
                                            <p:cond delay="0"/>
                                          </p:stCondLst>
                                        </p:cTn>
                                        <p:tgtEl>
                                          <p:spTgt spid="30730"/>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30733"/>
                                        </p:tgtEl>
                                        <p:attrNameLst>
                                          <p:attrName>style.visibility</p:attrName>
                                        </p:attrNameLst>
                                      </p:cBhvr>
                                      <p:to>
                                        <p:strVal val="visible"/>
                                      </p:to>
                                    </p:set>
                                  </p:childTnLst>
                                </p:cTn>
                              </p:par>
                            </p:childTnLst>
                          </p:cTn>
                        </p:par>
                        <p:par>
                          <p:cTn id="16" fill="hold">
                            <p:stCondLst>
                              <p:cond delay="2000"/>
                            </p:stCondLst>
                            <p:childTnLst>
                              <p:par>
                                <p:cTn id="17" presetID="8" presetClass="emph" presetSubtype="0" fill="hold" grpId="0" nodeType="afterEffect">
                                  <p:stCondLst>
                                    <p:cond delay="0"/>
                                  </p:stCondLst>
                                  <p:childTnLst>
                                    <p:animRot by="21600000">
                                      <p:cBhvr>
                                        <p:cTn id="18" dur="1000" fill="hold"/>
                                        <p:tgtEl>
                                          <p:spTgt spid="30731"/>
                                        </p:tgtEl>
                                        <p:attrNameLst>
                                          <p:attrName>r</p:attrName>
                                        </p:attrNameLst>
                                      </p:cBhvr>
                                    </p:animRot>
                                  </p:childTnLst>
                                </p:cTn>
                              </p:par>
                            </p:childTnLst>
                          </p:cTn>
                        </p:par>
                        <p:par>
                          <p:cTn id="19" fill="hold">
                            <p:stCondLst>
                              <p:cond delay="3000"/>
                            </p:stCondLst>
                            <p:childTnLst>
                              <p:par>
                                <p:cTn id="20" presetID="1" presetClass="exit" presetSubtype="0" fill="hold" grpId="1" nodeType="afterEffect">
                                  <p:stCondLst>
                                    <p:cond delay="0"/>
                                  </p:stCondLst>
                                  <p:childTnLst>
                                    <p:set>
                                      <p:cBhvr>
                                        <p:cTn id="21" dur="1" fill="hold">
                                          <p:stCondLst>
                                            <p:cond delay="0"/>
                                          </p:stCondLst>
                                        </p:cTn>
                                        <p:tgtEl>
                                          <p:spTgt spid="30731"/>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30734"/>
                                        </p:tgtEl>
                                        <p:attrNameLst>
                                          <p:attrName>style.visibility</p:attrName>
                                        </p:attrNameLst>
                                      </p:cBhvr>
                                      <p:to>
                                        <p:strVal val="visible"/>
                                      </p:to>
                                    </p:set>
                                  </p:childTnLst>
                                </p:cTn>
                              </p:par>
                            </p:childTnLst>
                          </p:cTn>
                        </p:par>
                        <p:par>
                          <p:cTn id="24" fill="hold">
                            <p:stCondLst>
                              <p:cond delay="3000"/>
                            </p:stCondLst>
                            <p:childTnLst>
                              <p:par>
                                <p:cTn id="25" presetID="49" presetClass="path" presetSubtype="0" accel="50000" decel="50000" fill="hold" grpId="0" nodeType="afterEffect">
                                  <p:stCondLst>
                                    <p:cond delay="0"/>
                                  </p:stCondLst>
                                  <p:childTnLst>
                                    <p:animMotion origin="layout" path="M 3.33333E-6 3.38575E-6 L 0.04705 0.26734 " pathEditMode="relative" rAng="0" ptsTypes="AA">
                                      <p:cBhvr>
                                        <p:cTn id="26" dur="1000" fill="hold"/>
                                        <p:tgtEl>
                                          <p:spTgt spid="30728"/>
                                        </p:tgtEl>
                                        <p:attrNameLst>
                                          <p:attrName>ppt_x</p:attrName>
                                          <p:attrName>ppt_y</p:attrName>
                                        </p:attrNameLst>
                                      </p:cBhvr>
                                      <p:rCtr x="2400" y="13400"/>
                                    </p:animMotion>
                                  </p:childTnLst>
                                </p:cTn>
                              </p:par>
                            </p:childTnLst>
                          </p:cTn>
                        </p:par>
                        <p:par>
                          <p:cTn id="27" fill="hold">
                            <p:stCondLst>
                              <p:cond delay="4000"/>
                            </p:stCondLst>
                            <p:childTnLst>
                              <p:par>
                                <p:cTn id="28" presetID="1" presetClass="entr" presetSubtype="0" fill="hold" grpId="0" nodeType="afterEffect">
                                  <p:stCondLst>
                                    <p:cond delay="0"/>
                                  </p:stCondLst>
                                  <p:childTnLst>
                                    <p:set>
                                      <p:cBhvr>
                                        <p:cTn id="29" dur="1" fill="hold">
                                          <p:stCondLst>
                                            <p:cond delay="0"/>
                                          </p:stCondLst>
                                        </p:cTn>
                                        <p:tgtEl>
                                          <p:spTgt spid="3072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0725"/>
                                        </p:tgtEl>
                                        <p:attrNameLst>
                                          <p:attrName>style.visibility</p:attrName>
                                        </p:attrNameLst>
                                      </p:cBhvr>
                                      <p:to>
                                        <p:strVal val="visible"/>
                                      </p:to>
                                    </p:set>
                                  </p:childTnLst>
                                </p:cTn>
                              </p:par>
                              <p:par>
                                <p:cTn id="32" presetID="42" presetClass="path" presetSubtype="0" accel="50000" decel="50000" fill="hold" grpId="1" nodeType="withEffect">
                                  <p:stCondLst>
                                    <p:cond delay="0"/>
                                  </p:stCondLst>
                                  <p:childTnLst>
                                    <p:animMotion origin="layout" path="M 3.88889E-6 -4.40333E-6 L -0.00382 0.29395 " pathEditMode="relative" rAng="0" ptsTypes="AA">
                                      <p:cBhvr>
                                        <p:cTn id="33" dur="1000" fill="hold"/>
                                        <p:tgtEl>
                                          <p:spTgt spid="30725"/>
                                        </p:tgtEl>
                                        <p:attrNameLst>
                                          <p:attrName>ppt_x</p:attrName>
                                          <p:attrName>ppt_y</p:attrName>
                                        </p:attrNameLst>
                                      </p:cBhvr>
                                      <p:rCtr x="-200" y="14700"/>
                                    </p:animMotion>
                                  </p:childTnLst>
                                </p:cTn>
                              </p:par>
                              <p:par>
                                <p:cTn id="34" presetID="1" presetClass="entr" presetSubtype="0" fill="hold" grpId="0" nodeType="withEffect">
                                  <p:stCondLst>
                                    <p:cond delay="0"/>
                                  </p:stCondLst>
                                  <p:childTnLst>
                                    <p:set>
                                      <p:cBhvr>
                                        <p:cTn id="35" dur="1" fill="hold">
                                          <p:stCondLst>
                                            <p:cond delay="0"/>
                                          </p:stCondLst>
                                        </p:cTn>
                                        <p:tgtEl>
                                          <p:spTgt spid="30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P spid="30724" grpId="0" animBg="1"/>
      <p:bldP spid="30725" grpId="0" animBg="1"/>
      <p:bldP spid="30725" grpId="1" animBg="1"/>
      <p:bldP spid="30728" grpId="0" animBg="1"/>
      <p:bldP spid="30730" grpId="0" animBg="1"/>
      <p:bldP spid="30730" grpId="1" animBg="1"/>
      <p:bldP spid="30731" grpId="0" animBg="1"/>
      <p:bldP spid="30731" grpId="1" animBg="1"/>
      <p:bldP spid="30732" grpId="0" animBg="1"/>
      <p:bldP spid="30733" grpId="0" animBg="1"/>
      <p:bldP spid="3073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642910" y="332656"/>
            <a:ext cx="7817522" cy="720080"/>
          </a:xfrm>
        </p:spPr>
        <p:txBody>
          <a:bodyPr>
            <a:normAutofit/>
          </a:bodyPr>
          <a:lstStyle/>
          <a:p>
            <a:pPr algn="ctr" fontAlgn="auto">
              <a:spcAft>
                <a:spcPts val="0"/>
              </a:spcAft>
              <a:defRPr/>
            </a:pPr>
            <a:r>
              <a:rPr lang="en-GB" sz="3200" b="1" dirty="0" smtClean="0">
                <a:effectLst>
                  <a:outerShdw blurRad="38100" dist="38100" dir="2700000" algn="tl">
                    <a:srgbClr val="000000">
                      <a:alpha val="43137"/>
                    </a:srgbClr>
                  </a:outerShdw>
                </a:effectLst>
              </a:rPr>
              <a:t>Scene Setting</a:t>
            </a:r>
            <a:endParaRPr lang="en-GB" sz="3200" b="1" dirty="0">
              <a:effectLst>
                <a:outerShdw blurRad="38100" dist="38100" dir="2700000" algn="tl">
                  <a:srgbClr val="000000">
                    <a:alpha val="43137"/>
                  </a:srgbClr>
                </a:outerShdw>
              </a:effectLst>
            </a:endParaRPr>
          </a:p>
        </p:txBody>
      </p:sp>
      <p:sp>
        <p:nvSpPr>
          <p:cNvPr id="3" name="Rectangle 2"/>
          <p:cNvSpPr txBox="1">
            <a:spLocks noRot="1" noChangeArrowheads="1"/>
          </p:cNvSpPr>
          <p:nvPr/>
        </p:nvSpPr>
        <p:spPr>
          <a:xfrm>
            <a:off x="642910" y="1412776"/>
            <a:ext cx="7817522" cy="4824536"/>
          </a:xfrm>
          <a:prstGeom prst="rect">
            <a:avLst/>
          </a:prstGeom>
        </p:spPr>
        <p:txBody>
          <a:bodyPr>
            <a:normAutofit/>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marL="342900" indent="-342900">
              <a:lnSpc>
                <a:spcPct val="80000"/>
              </a:lnSpc>
              <a:spcAft>
                <a:spcPct val="30000"/>
              </a:spcAft>
              <a:buClr>
                <a:srgbClr val="3ECCED"/>
              </a:buClr>
              <a:buSzPct val="70000"/>
              <a:buFont typeface="Courier New" pitchFamily="49" charset="0"/>
              <a:buChar char="o"/>
              <a:defRPr/>
            </a:pPr>
            <a:r>
              <a:rPr lang="en-GB" sz="2200" dirty="0">
                <a:gradFill>
                  <a:gsLst>
                    <a:gs pos="0">
                      <a:prstClr val="white"/>
                    </a:gs>
                    <a:gs pos="90000">
                      <a:srgbClr val="D1E1E3">
                        <a:lumMod val="90000"/>
                      </a:srgbClr>
                    </a:gs>
                  </a:gsLst>
                  <a:lin ang="5400000" scaled="0"/>
                </a:gradFill>
                <a:effectLst/>
              </a:rPr>
              <a:t>Modern mines planned for high production </a:t>
            </a:r>
            <a:r>
              <a:rPr lang="en-GB" sz="2200" dirty="0" smtClean="0">
                <a:gradFill>
                  <a:gsLst>
                    <a:gs pos="0">
                      <a:prstClr val="white"/>
                    </a:gs>
                    <a:gs pos="90000">
                      <a:srgbClr val="D1E1E3">
                        <a:lumMod val="90000"/>
                      </a:srgbClr>
                    </a:gs>
                  </a:gsLst>
                  <a:lin ang="5400000" scaled="0"/>
                </a:gradFill>
                <a:effectLst/>
              </a:rPr>
              <a:t>levels</a:t>
            </a:r>
          </a:p>
          <a:p>
            <a:pPr marL="342900" indent="-342900">
              <a:lnSpc>
                <a:spcPct val="80000"/>
              </a:lnSpc>
              <a:spcAft>
                <a:spcPct val="30000"/>
              </a:spcAft>
              <a:buClr>
                <a:srgbClr val="3ECCED"/>
              </a:buClr>
              <a:buSzPct val="70000"/>
              <a:buFont typeface="Courier New" pitchFamily="49" charset="0"/>
              <a:buChar char="o"/>
              <a:defRPr/>
            </a:pPr>
            <a:r>
              <a:rPr lang="en-GB" sz="2200" dirty="0">
                <a:gradFill>
                  <a:gsLst>
                    <a:gs pos="0">
                      <a:prstClr val="white"/>
                    </a:gs>
                    <a:gs pos="90000">
                      <a:srgbClr val="D1E1E3">
                        <a:lumMod val="90000"/>
                      </a:srgbClr>
                    </a:gs>
                  </a:gsLst>
                  <a:lin ang="5400000" scaled="0"/>
                </a:gradFill>
                <a:effectLst/>
              </a:rPr>
              <a:t>Mines </a:t>
            </a:r>
            <a:r>
              <a:rPr lang="en-GB" sz="2200" dirty="0" smtClean="0">
                <a:gradFill>
                  <a:gsLst>
                    <a:gs pos="0">
                      <a:prstClr val="white"/>
                    </a:gs>
                    <a:gs pos="90000">
                      <a:srgbClr val="D1E1E3">
                        <a:lumMod val="90000"/>
                      </a:srgbClr>
                    </a:gs>
                  </a:gsLst>
                  <a:lin ang="5400000" scaled="0"/>
                </a:gradFill>
                <a:effectLst/>
              </a:rPr>
              <a:t>increasingly operate </a:t>
            </a:r>
            <a:r>
              <a:rPr lang="en-GB" sz="2200" dirty="0">
                <a:gradFill>
                  <a:gsLst>
                    <a:gs pos="0">
                      <a:prstClr val="white"/>
                    </a:gs>
                    <a:gs pos="90000">
                      <a:srgbClr val="D1E1E3">
                        <a:lumMod val="90000"/>
                      </a:srgbClr>
                    </a:gs>
                  </a:gsLst>
                  <a:lin ang="5400000" scaled="0"/>
                </a:gradFill>
                <a:effectLst/>
              </a:rPr>
              <a:t>at significant </a:t>
            </a:r>
            <a:r>
              <a:rPr lang="en-GB" sz="2200" dirty="0" smtClean="0">
                <a:gradFill>
                  <a:gsLst>
                    <a:gs pos="0">
                      <a:prstClr val="white"/>
                    </a:gs>
                    <a:gs pos="90000">
                      <a:srgbClr val="D1E1E3">
                        <a:lumMod val="90000"/>
                      </a:srgbClr>
                    </a:gs>
                  </a:gsLst>
                  <a:lin ang="5400000" scaled="0"/>
                </a:gradFill>
                <a:effectLst/>
              </a:rPr>
              <a:t>depth</a:t>
            </a:r>
          </a:p>
          <a:p>
            <a:pPr marL="342900" indent="-342900">
              <a:lnSpc>
                <a:spcPct val="80000"/>
              </a:lnSpc>
              <a:spcAft>
                <a:spcPct val="30000"/>
              </a:spcAft>
              <a:buClr>
                <a:srgbClr val="3ECCED"/>
              </a:buClr>
              <a:buSzPct val="70000"/>
              <a:buFont typeface="Courier New" pitchFamily="49" charset="0"/>
              <a:buChar char="o"/>
              <a:defRPr/>
            </a:pPr>
            <a:r>
              <a:rPr lang="en-GB" sz="2200" dirty="0">
                <a:gradFill>
                  <a:gsLst>
                    <a:gs pos="0">
                      <a:prstClr val="white"/>
                    </a:gs>
                    <a:gs pos="90000">
                      <a:srgbClr val="D1E1E3">
                        <a:lumMod val="90000"/>
                      </a:srgbClr>
                    </a:gs>
                  </a:gsLst>
                  <a:lin ang="5400000" scaled="0"/>
                </a:gradFill>
                <a:effectLst/>
              </a:rPr>
              <a:t>Travelling distances </a:t>
            </a:r>
            <a:r>
              <a:rPr lang="en-GB" sz="2200" dirty="0" smtClean="0">
                <a:gradFill>
                  <a:gsLst>
                    <a:gs pos="0">
                      <a:prstClr val="white"/>
                    </a:gs>
                    <a:gs pos="90000">
                      <a:srgbClr val="D1E1E3">
                        <a:lumMod val="90000"/>
                      </a:srgbClr>
                    </a:gs>
                  </a:gsLst>
                  <a:lin ang="5400000" scaled="0"/>
                </a:gradFill>
                <a:effectLst/>
              </a:rPr>
              <a:t>significant</a:t>
            </a:r>
          </a:p>
          <a:p>
            <a:pPr marL="342900" indent="-342900">
              <a:lnSpc>
                <a:spcPct val="80000"/>
              </a:lnSpc>
              <a:spcAft>
                <a:spcPct val="30000"/>
              </a:spcAft>
              <a:buClr>
                <a:srgbClr val="3ECCED"/>
              </a:buClr>
              <a:buSzPct val="70000"/>
              <a:buFont typeface="Courier New" pitchFamily="49" charset="0"/>
              <a:buChar char="o"/>
              <a:defRPr/>
            </a:pPr>
            <a:r>
              <a:rPr lang="en-GB" sz="2200" dirty="0">
                <a:gradFill>
                  <a:gsLst>
                    <a:gs pos="0">
                      <a:prstClr val="white"/>
                    </a:gs>
                    <a:gs pos="90000">
                      <a:srgbClr val="D1E1E3">
                        <a:lumMod val="90000"/>
                      </a:srgbClr>
                    </a:gs>
                  </a:gsLst>
                  <a:lin ang="5400000" scaled="0"/>
                </a:gradFill>
                <a:effectLst/>
              </a:rPr>
              <a:t>Coal face and retreat panel dimensions increasing (&gt;350m face width, &gt;3km panel length)</a:t>
            </a:r>
            <a:endParaRPr lang="en-GB" sz="2200" dirty="0" smtClean="0">
              <a:gradFill>
                <a:gsLst>
                  <a:gs pos="0">
                    <a:prstClr val="white"/>
                  </a:gs>
                  <a:gs pos="90000">
                    <a:srgbClr val="D1E1E3">
                      <a:lumMod val="90000"/>
                    </a:srgbClr>
                  </a:gs>
                </a:gsLst>
                <a:lin ang="5400000" scaled="0"/>
              </a:gradFill>
              <a:effectLst/>
            </a:endParaRP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High </a:t>
            </a:r>
            <a:r>
              <a:rPr lang="en-GB" sz="2200" dirty="0">
                <a:gradFill>
                  <a:gsLst>
                    <a:gs pos="0">
                      <a:prstClr val="white"/>
                    </a:gs>
                    <a:gs pos="90000">
                      <a:srgbClr val="D1E1E3">
                        <a:lumMod val="90000"/>
                      </a:srgbClr>
                    </a:gs>
                  </a:gsLst>
                  <a:lin ang="5400000" scaled="0"/>
                </a:gradFill>
                <a:effectLst/>
              </a:rPr>
              <a:t>power equipment, dust suppression, longer running periods increase waste heat energy and </a:t>
            </a:r>
            <a:r>
              <a:rPr lang="en-GB" sz="2200" dirty="0" smtClean="0">
                <a:gradFill>
                  <a:gsLst>
                    <a:gs pos="0">
                      <a:prstClr val="white"/>
                    </a:gs>
                    <a:gs pos="90000">
                      <a:srgbClr val="D1E1E3">
                        <a:lumMod val="90000"/>
                      </a:srgbClr>
                    </a:gs>
                  </a:gsLst>
                  <a:lin ang="5400000" scaled="0"/>
                </a:gradFill>
                <a:effectLst/>
              </a:rPr>
              <a:t>humidity</a:t>
            </a:r>
          </a:p>
          <a:p>
            <a:pPr marL="342900" indent="-342900">
              <a:lnSpc>
                <a:spcPct val="80000"/>
              </a:lnSpc>
              <a:spcAft>
                <a:spcPct val="30000"/>
              </a:spcAft>
              <a:buClr>
                <a:srgbClr val="3ECCED"/>
              </a:buClr>
              <a:buSzPct val="70000"/>
              <a:buFont typeface="Courier New" pitchFamily="49" charset="0"/>
              <a:buChar char="o"/>
              <a:defRPr/>
            </a:pPr>
            <a:r>
              <a:rPr lang="en-GB" sz="2200" dirty="0">
                <a:gradFill>
                  <a:gsLst>
                    <a:gs pos="0">
                      <a:prstClr val="white"/>
                    </a:gs>
                    <a:gs pos="90000">
                      <a:srgbClr val="D1E1E3">
                        <a:lumMod val="90000"/>
                      </a:srgbClr>
                    </a:gs>
                  </a:gsLst>
                  <a:lin ang="5400000" scaled="0"/>
                </a:gradFill>
                <a:effectLst/>
              </a:rPr>
              <a:t>Environmental control problems can be severe</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Ventilation </a:t>
            </a:r>
            <a:r>
              <a:rPr lang="en-GB" sz="2200" dirty="0">
                <a:gradFill>
                  <a:gsLst>
                    <a:gs pos="0">
                      <a:prstClr val="white"/>
                    </a:gs>
                    <a:gs pos="90000">
                      <a:srgbClr val="D1E1E3">
                        <a:lumMod val="90000"/>
                      </a:srgbClr>
                    </a:gs>
                  </a:gsLst>
                  <a:lin ang="5400000" scaled="0"/>
                </a:gradFill>
                <a:effectLst/>
              </a:rPr>
              <a:t>circuit extension is a major </a:t>
            </a:r>
            <a:r>
              <a:rPr lang="en-GB" sz="2200" dirty="0" smtClean="0">
                <a:gradFill>
                  <a:gsLst>
                    <a:gs pos="0">
                      <a:prstClr val="white"/>
                    </a:gs>
                    <a:gs pos="90000">
                      <a:srgbClr val="D1E1E3">
                        <a:lumMod val="90000"/>
                      </a:srgbClr>
                    </a:gs>
                  </a:gsLst>
                  <a:lin ang="5400000" scaled="0"/>
                </a:gradFill>
                <a:effectLst/>
              </a:rPr>
              <a:t>issue</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Questions </a:t>
            </a:r>
            <a:r>
              <a:rPr lang="en-GB" sz="2200" dirty="0">
                <a:gradFill>
                  <a:gsLst>
                    <a:gs pos="0">
                      <a:prstClr val="white"/>
                    </a:gs>
                    <a:gs pos="90000">
                      <a:srgbClr val="D1E1E3">
                        <a:lumMod val="90000"/>
                      </a:srgbClr>
                    </a:gs>
                  </a:gsLst>
                  <a:lin ang="5400000" scaled="0"/>
                </a:gradFill>
                <a:effectLst/>
              </a:rPr>
              <a:t>over early fire detection </a:t>
            </a:r>
            <a:r>
              <a:rPr lang="en-GB" sz="2200" dirty="0" smtClean="0">
                <a:gradFill>
                  <a:gsLst>
                    <a:gs pos="0">
                      <a:prstClr val="white"/>
                    </a:gs>
                    <a:gs pos="90000">
                      <a:srgbClr val="D1E1E3">
                        <a:lumMod val="90000"/>
                      </a:srgbClr>
                    </a:gs>
                  </a:gsLst>
                  <a:lin ang="5400000" scaled="0"/>
                </a:gradFill>
                <a:effectLst/>
              </a:rPr>
              <a:t>capability</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Questions </a:t>
            </a:r>
            <a:r>
              <a:rPr lang="en-GB" sz="2200" dirty="0">
                <a:gradFill>
                  <a:gsLst>
                    <a:gs pos="0">
                      <a:prstClr val="white"/>
                    </a:gs>
                    <a:gs pos="90000">
                      <a:srgbClr val="D1E1E3">
                        <a:lumMod val="90000"/>
                      </a:srgbClr>
                    </a:gs>
                  </a:gsLst>
                  <a:lin ang="5400000" scaled="0"/>
                </a:gradFill>
                <a:effectLst/>
              </a:rPr>
              <a:t>over wired infrastructure </a:t>
            </a:r>
            <a:r>
              <a:rPr lang="en-GB" sz="2200" dirty="0" smtClean="0">
                <a:gradFill>
                  <a:gsLst>
                    <a:gs pos="0">
                      <a:prstClr val="white"/>
                    </a:gs>
                    <a:gs pos="90000">
                      <a:srgbClr val="D1E1E3">
                        <a:lumMod val="90000"/>
                      </a:srgbClr>
                    </a:gs>
                  </a:gsLst>
                  <a:lin ang="5400000" scaled="0"/>
                </a:gradFill>
                <a:effectLst/>
              </a:rPr>
              <a:t>resilience</a:t>
            </a:r>
          </a:p>
          <a:p>
            <a:pPr marL="342900" indent="-342900">
              <a:lnSpc>
                <a:spcPct val="80000"/>
              </a:lnSpc>
              <a:spcAft>
                <a:spcPct val="30000"/>
              </a:spcAft>
              <a:buClr>
                <a:srgbClr val="3ECCED"/>
              </a:buClr>
              <a:buSzPct val="70000"/>
              <a:buFont typeface="Courier New" pitchFamily="49" charset="0"/>
              <a:buChar char="o"/>
              <a:defRPr/>
            </a:pPr>
            <a:r>
              <a:rPr lang="en-GB" sz="2200" dirty="0">
                <a:gradFill>
                  <a:gsLst>
                    <a:gs pos="0">
                      <a:prstClr val="white"/>
                    </a:gs>
                    <a:gs pos="90000">
                      <a:srgbClr val="D1E1E3">
                        <a:lumMod val="90000"/>
                      </a:srgbClr>
                    </a:gs>
                  </a:gsLst>
                  <a:lin ang="5400000" scaled="0"/>
                </a:gradFill>
                <a:effectLst/>
              </a:rPr>
              <a:t>Questions over how heat, humidity and smoke affect evacuation and rescue capability</a:t>
            </a:r>
          </a:p>
          <a:p>
            <a:pPr marL="342900" indent="-342900">
              <a:lnSpc>
                <a:spcPct val="80000"/>
              </a:lnSpc>
              <a:spcAft>
                <a:spcPct val="30000"/>
              </a:spcAft>
              <a:buClr>
                <a:srgbClr val="3ECCED"/>
              </a:buClr>
              <a:buSzPct val="70000"/>
              <a:buFont typeface="Courier New" pitchFamily="49" charset="0"/>
              <a:buChar char="o"/>
              <a:defRPr/>
            </a:pPr>
            <a:endParaRPr lang="en-GB" sz="2200" dirty="0">
              <a:gradFill>
                <a:gsLst>
                  <a:gs pos="0">
                    <a:prstClr val="white"/>
                  </a:gs>
                  <a:gs pos="90000">
                    <a:srgbClr val="D1E1E3">
                      <a:lumMod val="90000"/>
                    </a:srgbClr>
                  </a:gs>
                </a:gsLst>
                <a:lin ang="5400000" scaled="0"/>
              </a:gradFill>
              <a:effectLst/>
            </a:endParaRPr>
          </a:p>
        </p:txBody>
      </p:sp>
    </p:spTree>
    <p:extLst>
      <p:ext uri="{BB962C8B-B14F-4D97-AF65-F5344CB8AC3E}">
        <p14:creationId xmlns:p14="http://schemas.microsoft.com/office/powerpoint/2010/main" val="4055178965"/>
      </p:ext>
    </p:extLst>
  </p:cSld>
  <p:clrMapOvr>
    <a:masterClrMapping/>
  </p:clrMapOvr>
  <p:transition spd="slow">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1203" name="AutoShape 3"/>
          <p:cNvSpPr>
            <a:spLocks noChangeArrowheads="1"/>
          </p:cNvSpPr>
          <p:nvPr/>
        </p:nvSpPr>
        <p:spPr bwMode="auto">
          <a:xfrm rot="10800000">
            <a:off x="6227763" y="1341438"/>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51204" name="AutoShape 4"/>
          <p:cNvSpPr>
            <a:spLocks noChangeArrowheads="1"/>
          </p:cNvSpPr>
          <p:nvPr/>
        </p:nvSpPr>
        <p:spPr bwMode="auto">
          <a:xfrm rot="10800000">
            <a:off x="6156325" y="3357563"/>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4"/>
            <a:tile tx="0" ty="0" sx="100000" sy="100000" flip="none" algn="tl"/>
          </a:blipFill>
          <a:ln w="9525">
            <a:no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1205" name="Rectangle 5"/>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1206" name="Rectangle 6"/>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1207" name="Rectangle 7"/>
          <p:cNvSpPr>
            <a:spLocks noChangeArrowheads="1"/>
          </p:cNvSpPr>
          <p:nvPr/>
        </p:nvSpPr>
        <p:spPr bwMode="auto">
          <a:xfrm>
            <a:off x="7812088" y="5229225"/>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1208" name="Rectangle 8"/>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1209" name="Rectangle 9"/>
          <p:cNvSpPr>
            <a:spLocks noChangeArrowheads="1"/>
          </p:cNvSpPr>
          <p:nvPr/>
        </p:nvSpPr>
        <p:spPr bwMode="auto">
          <a:xfrm rot="4167196">
            <a:off x="1547813"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51210" name="Rectangle 10"/>
          <p:cNvSpPr>
            <a:spLocks noChangeArrowheads="1"/>
          </p:cNvSpPr>
          <p:nvPr/>
        </p:nvSpPr>
        <p:spPr bwMode="auto">
          <a:xfrm rot="4167196">
            <a:off x="7380288"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grpSp>
        <p:nvGrpSpPr>
          <p:cNvPr id="51211" name="Group 11"/>
          <p:cNvGrpSpPr>
            <a:grpSpLocks/>
          </p:cNvGrpSpPr>
          <p:nvPr/>
        </p:nvGrpSpPr>
        <p:grpSpPr bwMode="auto">
          <a:xfrm>
            <a:off x="3924300" y="2133600"/>
            <a:ext cx="935038" cy="1727200"/>
            <a:chOff x="2472" y="1344"/>
            <a:chExt cx="589" cy="1088"/>
          </a:xfrm>
        </p:grpSpPr>
        <p:sp>
          <p:nvSpPr>
            <p:cNvPr id="51216" name="Rectangle 12"/>
            <p:cNvSpPr>
              <a:spLocks noChangeArrowheads="1"/>
            </p:cNvSpPr>
            <p:nvPr/>
          </p:nvSpPr>
          <p:spPr bwMode="auto">
            <a:xfrm>
              <a:off x="2608" y="1344"/>
              <a:ext cx="317" cy="952"/>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1217" name="Rectangle 13"/>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1218" name="Rectangle 14"/>
            <p:cNvSpPr>
              <a:spLocks noChangeArrowheads="1"/>
            </p:cNvSpPr>
            <p:nvPr/>
          </p:nvSpPr>
          <p:spPr bwMode="auto">
            <a:xfrm>
              <a:off x="2472" y="2160"/>
              <a:ext cx="589" cy="272"/>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grpSp>
      <p:sp>
        <p:nvSpPr>
          <p:cNvPr id="51212" name="Text Box 15"/>
          <p:cNvSpPr txBox="1">
            <a:spLocks noChangeArrowheads="1"/>
          </p:cNvSpPr>
          <p:nvPr/>
        </p:nvSpPr>
        <p:spPr bwMode="auto">
          <a:xfrm>
            <a:off x="5003800" y="2205038"/>
            <a:ext cx="1439863" cy="915987"/>
          </a:xfrm>
          <a:prstGeom prst="rect">
            <a:avLst/>
          </a:prstGeom>
          <a:solidFill>
            <a:srgbClr val="C0C0C0"/>
          </a:solidFill>
          <a:ln w="9525">
            <a:noFill/>
            <a:miter lim="800000"/>
            <a:headEnd/>
            <a:tailEnd/>
          </a:ln>
        </p:spPr>
        <p:txBody>
          <a:bodyPr>
            <a:spAutoFit/>
          </a:bodyPr>
          <a:lstStyle/>
          <a:p>
            <a:pPr>
              <a:spcBef>
                <a:spcPct val="50000"/>
              </a:spcBef>
            </a:pPr>
            <a:r>
              <a:rPr lang="en-GB" sz="1800" b="1" dirty="0">
                <a:solidFill>
                  <a:schemeClr val="bg1"/>
                </a:solidFill>
                <a:effectLst>
                  <a:outerShdw blurRad="38100" dist="38100" dir="2700000" algn="tl">
                    <a:srgbClr val="000000">
                      <a:alpha val="43137"/>
                    </a:srgbClr>
                  </a:outerShdw>
                </a:effectLst>
                <a:latin typeface="Arial" charset="0"/>
              </a:rPr>
              <a:t>Sensor Pod </a:t>
            </a:r>
            <a:r>
              <a:rPr lang="en-GB" sz="1800" b="1" dirty="0" smtClean="0">
                <a:solidFill>
                  <a:schemeClr val="bg1"/>
                </a:solidFill>
                <a:effectLst>
                  <a:outerShdw blurRad="38100" dist="38100" dir="2700000" algn="tl">
                    <a:srgbClr val="000000">
                      <a:alpha val="43137"/>
                    </a:srgbClr>
                  </a:outerShdw>
                </a:effectLst>
                <a:latin typeface="Arial" charset="0"/>
              </a:rPr>
              <a:t>now </a:t>
            </a:r>
            <a:r>
              <a:rPr lang="en-GB" sz="1800" b="1" dirty="0">
                <a:solidFill>
                  <a:schemeClr val="bg1"/>
                </a:solidFill>
                <a:effectLst>
                  <a:outerShdw blurRad="38100" dist="38100" dir="2700000" algn="tl">
                    <a:srgbClr val="000000">
                      <a:alpha val="43137"/>
                    </a:srgbClr>
                  </a:outerShdw>
                </a:effectLst>
                <a:latin typeface="Arial" charset="0"/>
              </a:rPr>
              <a:t>deployed</a:t>
            </a:r>
            <a:endParaRPr lang="en-US" sz="1800" b="1" dirty="0">
              <a:solidFill>
                <a:schemeClr val="bg1"/>
              </a:solidFill>
              <a:effectLst>
                <a:outerShdw blurRad="38100" dist="38100" dir="2700000" algn="tl">
                  <a:srgbClr val="000000">
                    <a:alpha val="43137"/>
                  </a:srgbClr>
                </a:outerShdw>
              </a:effectLst>
              <a:latin typeface="Arial" charset="0"/>
            </a:endParaRPr>
          </a:p>
        </p:txBody>
      </p:sp>
      <p:sp>
        <p:nvSpPr>
          <p:cNvPr id="51214" name="Rectangle 17"/>
          <p:cNvSpPr>
            <a:spLocks noChangeArrowheads="1"/>
          </p:cNvSpPr>
          <p:nvPr/>
        </p:nvSpPr>
        <p:spPr bwMode="auto">
          <a:xfrm>
            <a:off x="4140200" y="3213100"/>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19" name="Text Box 17"/>
          <p:cNvSpPr txBox="1">
            <a:spLocks noChangeArrowheads="1"/>
          </p:cNvSpPr>
          <p:nvPr/>
        </p:nvSpPr>
        <p:spPr bwMode="auto">
          <a:xfrm>
            <a:off x="395288" y="1049338"/>
            <a:ext cx="5905500" cy="641350"/>
          </a:xfrm>
          <a:prstGeom prst="rect">
            <a:avLst/>
          </a:prstGeom>
          <a:noFill/>
          <a:ln w="9525">
            <a:noFill/>
            <a:miter lim="800000"/>
            <a:headEnd/>
            <a:tailEnd/>
          </a:ln>
        </p:spPr>
        <p:txBody>
          <a:bodyPr>
            <a:spAutoFit/>
          </a:bodyPr>
          <a:lstStyle/>
          <a:p>
            <a:pPr>
              <a:spcBef>
                <a:spcPct val="50000"/>
              </a:spcBef>
            </a:pPr>
            <a:r>
              <a:rPr lang="en-GB" sz="3600" dirty="0">
                <a:solidFill>
                  <a:srgbClr val="FFFF00"/>
                </a:solidFill>
                <a:latin typeface="Arial" charset="0"/>
              </a:rPr>
              <a:t>Damage to Infrastructure</a:t>
            </a:r>
            <a:endParaRPr lang="en-US" sz="3600" dirty="0">
              <a:solidFill>
                <a:srgbClr val="FFFF00"/>
              </a:solidFill>
              <a:latin typeface="Arial" charset="0"/>
            </a:endParaRPr>
          </a:p>
        </p:txBody>
      </p:sp>
    </p:spTree>
    <p:extLst>
      <p:ext uri="{BB962C8B-B14F-4D97-AF65-F5344CB8AC3E}">
        <p14:creationId xmlns:p14="http://schemas.microsoft.com/office/powerpoint/2010/main" val="1986335101"/>
      </p:ext>
    </p:extLst>
  </p:cSld>
  <p:clrMapOvr>
    <a:masterClrMapping/>
  </p:clrMapOvr>
  <p:transition spd="slow">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3251" name="AutoShape 3"/>
          <p:cNvSpPr>
            <a:spLocks noChangeArrowheads="1"/>
          </p:cNvSpPr>
          <p:nvPr/>
        </p:nvSpPr>
        <p:spPr bwMode="auto">
          <a:xfrm rot="10800000">
            <a:off x="6227763" y="1341438"/>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53252" name="AutoShape 4"/>
          <p:cNvSpPr>
            <a:spLocks noChangeArrowheads="1"/>
          </p:cNvSpPr>
          <p:nvPr/>
        </p:nvSpPr>
        <p:spPr bwMode="auto">
          <a:xfrm rot="10800000">
            <a:off x="6156325" y="3357563"/>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4"/>
            <a:tile tx="0" ty="0" sx="100000" sy="100000" flip="none" algn="tl"/>
          </a:blipFill>
          <a:ln w="9525">
            <a:no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3253" name="Rectangle 5"/>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3254" name="Rectangle 6"/>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3255" name="Rectangle 7"/>
          <p:cNvSpPr>
            <a:spLocks noChangeArrowheads="1"/>
          </p:cNvSpPr>
          <p:nvPr/>
        </p:nvSpPr>
        <p:spPr bwMode="auto">
          <a:xfrm>
            <a:off x="7812088" y="5229225"/>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3256" name="Rectangle 8"/>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3257" name="Rectangle 9"/>
          <p:cNvSpPr>
            <a:spLocks noChangeArrowheads="1"/>
          </p:cNvSpPr>
          <p:nvPr/>
        </p:nvSpPr>
        <p:spPr bwMode="auto">
          <a:xfrm rot="4167196">
            <a:off x="1547813"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53258" name="Rectangle 10"/>
          <p:cNvSpPr>
            <a:spLocks noChangeArrowheads="1"/>
          </p:cNvSpPr>
          <p:nvPr/>
        </p:nvSpPr>
        <p:spPr bwMode="auto">
          <a:xfrm rot="4167196">
            <a:off x="7380288"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34827" name="Rectangle 11"/>
          <p:cNvSpPr>
            <a:spLocks noChangeArrowheads="1"/>
          </p:cNvSpPr>
          <p:nvPr/>
        </p:nvSpPr>
        <p:spPr bwMode="auto">
          <a:xfrm>
            <a:off x="3854450" y="3784600"/>
            <a:ext cx="1052513" cy="127000"/>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3260" name="Rectangle 12"/>
          <p:cNvSpPr>
            <a:spLocks noChangeArrowheads="1"/>
          </p:cNvSpPr>
          <p:nvPr/>
        </p:nvSpPr>
        <p:spPr bwMode="auto">
          <a:xfrm>
            <a:off x="4140200" y="2133600"/>
            <a:ext cx="503238" cy="1511300"/>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3261" name="Rectangle 13"/>
          <p:cNvSpPr>
            <a:spLocks noChangeArrowheads="1"/>
          </p:cNvSpPr>
          <p:nvPr/>
        </p:nvSpPr>
        <p:spPr bwMode="auto">
          <a:xfrm>
            <a:off x="3924300" y="3429000"/>
            <a:ext cx="935038" cy="315913"/>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34830" name="Rectangle 14"/>
          <p:cNvSpPr>
            <a:spLocks noChangeArrowheads="1"/>
          </p:cNvSpPr>
          <p:nvPr/>
        </p:nvSpPr>
        <p:spPr bwMode="auto">
          <a:xfrm>
            <a:off x="4211638" y="2301875"/>
            <a:ext cx="360362" cy="93027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3263" name="Rectangle 15"/>
          <p:cNvSpPr>
            <a:spLocks noChangeArrowheads="1"/>
          </p:cNvSpPr>
          <p:nvPr/>
        </p:nvSpPr>
        <p:spPr bwMode="auto">
          <a:xfrm>
            <a:off x="4140200" y="2301875"/>
            <a:ext cx="503238" cy="93662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3264" name="Text Box 16"/>
          <p:cNvSpPr txBox="1">
            <a:spLocks noChangeArrowheads="1"/>
          </p:cNvSpPr>
          <p:nvPr/>
        </p:nvSpPr>
        <p:spPr bwMode="auto">
          <a:xfrm>
            <a:off x="395288" y="1054100"/>
            <a:ext cx="5184775" cy="641350"/>
          </a:xfrm>
          <a:prstGeom prst="rect">
            <a:avLst/>
          </a:prstGeom>
          <a:noFill/>
          <a:ln w="9525">
            <a:noFill/>
            <a:miter lim="800000"/>
            <a:headEnd/>
            <a:tailEnd/>
          </a:ln>
        </p:spPr>
        <p:txBody>
          <a:bodyPr>
            <a:spAutoFit/>
          </a:bodyPr>
          <a:lstStyle/>
          <a:p>
            <a:pPr>
              <a:spcBef>
                <a:spcPct val="50000"/>
              </a:spcBef>
            </a:pPr>
            <a:r>
              <a:rPr lang="en-GB" sz="3600" dirty="0">
                <a:solidFill>
                  <a:srgbClr val="FFFF00"/>
                </a:solidFill>
                <a:latin typeface="Arial" charset="0"/>
              </a:rPr>
              <a:t>Deployment of Sensors</a:t>
            </a:r>
            <a:endParaRPr lang="en-US" sz="3600" dirty="0">
              <a:solidFill>
                <a:srgbClr val="FFFF00"/>
              </a:solidFill>
              <a:latin typeface="Arial" charset="0"/>
            </a:endParaRPr>
          </a:p>
        </p:txBody>
      </p:sp>
      <p:sp>
        <p:nvSpPr>
          <p:cNvPr id="34833" name="Rectangle 17"/>
          <p:cNvSpPr>
            <a:spLocks noChangeArrowheads="1"/>
          </p:cNvSpPr>
          <p:nvPr/>
        </p:nvSpPr>
        <p:spPr bwMode="auto">
          <a:xfrm>
            <a:off x="4140200" y="3213100"/>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Tree>
    <p:extLst>
      <p:ext uri="{BB962C8B-B14F-4D97-AF65-F5344CB8AC3E}">
        <p14:creationId xmlns:p14="http://schemas.microsoft.com/office/powerpoint/2010/main" val="3322848228"/>
      </p:ext>
    </p:extLst>
  </p:cSld>
  <p:clrMapOvr>
    <a:masterClrMapping/>
  </p:clrMapOvr>
  <p:transition spd="slow" advClick="0" advTm="4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6667E-6 -2.13691E-6 L 0.00382 0.29371 " pathEditMode="relative" rAng="0" ptsTypes="AA">
                                      <p:cBhvr>
                                        <p:cTn id="6" dur="1000" fill="hold"/>
                                        <p:tgtEl>
                                          <p:spTgt spid="34833"/>
                                        </p:tgtEl>
                                        <p:attrNameLst>
                                          <p:attrName>ppt_x</p:attrName>
                                          <p:attrName>ppt_y</p:attrName>
                                        </p:attrNameLst>
                                      </p:cBhvr>
                                      <p:rCtr x="2" y="147"/>
                                    </p:animMotion>
                                  </p:childTnLst>
                                </p:cTn>
                              </p:par>
                              <p:par>
                                <p:cTn id="7" presetID="8" presetClass="emph" presetSubtype="0" fill="hold" grpId="1" nodeType="withEffect">
                                  <p:stCondLst>
                                    <p:cond delay="0"/>
                                  </p:stCondLst>
                                  <p:childTnLst>
                                    <p:animRot by="21600000">
                                      <p:cBhvr>
                                        <p:cTn id="8" dur="1000" fill="hold"/>
                                        <p:tgtEl>
                                          <p:spTgt spid="34833"/>
                                        </p:tgtEl>
                                        <p:attrNameLst>
                                          <p:attrName>r</p:attrName>
                                        </p:attrNameLst>
                                      </p:cBhvr>
                                    </p:animRot>
                                  </p:childTnLst>
                                </p:cTn>
                              </p:par>
                            </p:childTnLst>
                          </p:cTn>
                        </p:par>
                        <p:par>
                          <p:cTn id="9" fill="hold">
                            <p:stCondLst>
                              <p:cond delay="1000"/>
                            </p:stCondLst>
                            <p:childTnLst>
                              <p:par>
                                <p:cTn id="10" presetID="42" presetClass="path" presetSubtype="0" accel="50000" decel="50000" fill="hold" grpId="0" nodeType="afterEffect">
                                  <p:stCondLst>
                                    <p:cond delay="0"/>
                                  </p:stCondLst>
                                  <p:childTnLst>
                                    <p:animMotion origin="layout" path="M 1.66667E-6 1.01758E-6 L 0.00017 0.12789 " pathEditMode="relative" rAng="0" ptsTypes="AA">
                                      <p:cBhvr>
                                        <p:cTn id="11" dur="2000" fill="hold"/>
                                        <p:tgtEl>
                                          <p:spTgt spid="34830"/>
                                        </p:tgtEl>
                                        <p:attrNameLst>
                                          <p:attrName>ppt_x</p:attrName>
                                          <p:attrName>ppt_y</p:attrName>
                                        </p:attrNameLst>
                                      </p:cBhvr>
                                      <p:rCtr x="0" y="64"/>
                                    </p:animMotion>
                                  </p:childTnLst>
                                </p:cTn>
                              </p:par>
                            </p:childTnLst>
                          </p:cTn>
                        </p:par>
                        <p:par>
                          <p:cTn id="12" fill="hold">
                            <p:stCondLst>
                              <p:cond delay="3000"/>
                            </p:stCondLst>
                            <p:childTnLst>
                              <p:par>
                                <p:cTn id="13" presetID="17" presetClass="entr" presetSubtype="10" fill="hold" grpId="0" nodeType="afterEffect">
                                  <p:stCondLst>
                                    <p:cond delay="0"/>
                                  </p:stCondLst>
                                  <p:childTnLst>
                                    <p:set>
                                      <p:cBhvr>
                                        <p:cTn id="14" dur="1" fill="hold">
                                          <p:stCondLst>
                                            <p:cond delay="0"/>
                                          </p:stCondLst>
                                        </p:cTn>
                                        <p:tgtEl>
                                          <p:spTgt spid="34827"/>
                                        </p:tgtEl>
                                        <p:attrNameLst>
                                          <p:attrName>style.visibility</p:attrName>
                                        </p:attrNameLst>
                                      </p:cBhvr>
                                      <p:to>
                                        <p:strVal val="visible"/>
                                      </p:to>
                                    </p:set>
                                    <p:anim calcmode="lin" valueType="num">
                                      <p:cBhvr>
                                        <p:cTn id="15" dur="500" fill="hold"/>
                                        <p:tgtEl>
                                          <p:spTgt spid="34827"/>
                                        </p:tgtEl>
                                        <p:attrNameLst>
                                          <p:attrName>ppt_w</p:attrName>
                                        </p:attrNameLst>
                                      </p:cBhvr>
                                      <p:tavLst>
                                        <p:tav tm="0">
                                          <p:val>
                                            <p:fltVal val="0"/>
                                          </p:val>
                                        </p:tav>
                                        <p:tav tm="100000">
                                          <p:val>
                                            <p:strVal val="#ppt_w"/>
                                          </p:val>
                                        </p:tav>
                                      </p:tavLst>
                                    </p:anim>
                                    <p:anim calcmode="lin" valueType="num">
                                      <p:cBhvr>
                                        <p:cTn id="16" dur="500" fill="hold"/>
                                        <p:tgtEl>
                                          <p:spTgt spid="348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7" grpId="0" animBg="1"/>
      <p:bldP spid="34830" grpId="0" animBg="1"/>
      <p:bldP spid="34833" grpId="0" animBg="1"/>
      <p:bldP spid="3483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5299" name="AutoShape 3"/>
          <p:cNvSpPr>
            <a:spLocks noChangeArrowheads="1"/>
          </p:cNvSpPr>
          <p:nvPr/>
        </p:nvSpPr>
        <p:spPr bwMode="auto">
          <a:xfrm rot="10800000">
            <a:off x="6227763" y="1341438"/>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55300" name="AutoShape 4"/>
          <p:cNvSpPr>
            <a:spLocks noChangeArrowheads="1"/>
          </p:cNvSpPr>
          <p:nvPr/>
        </p:nvSpPr>
        <p:spPr bwMode="auto">
          <a:xfrm rot="10800000">
            <a:off x="6156325" y="3357563"/>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4"/>
            <a:tile tx="0" ty="0" sx="100000" sy="100000" flip="none" algn="tl"/>
          </a:blipFill>
          <a:ln w="9525">
            <a:no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5301" name="Rectangle 5"/>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5302" name="Rectangle 6"/>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5303" name="Rectangle 7"/>
          <p:cNvSpPr>
            <a:spLocks noChangeArrowheads="1"/>
          </p:cNvSpPr>
          <p:nvPr/>
        </p:nvSpPr>
        <p:spPr bwMode="auto">
          <a:xfrm>
            <a:off x="7812088" y="5229225"/>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5304" name="Rectangle 8"/>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5305" name="Rectangle 9"/>
          <p:cNvSpPr>
            <a:spLocks noChangeArrowheads="1"/>
          </p:cNvSpPr>
          <p:nvPr/>
        </p:nvSpPr>
        <p:spPr bwMode="auto">
          <a:xfrm rot="4167196">
            <a:off x="1547813"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55306" name="Rectangle 10"/>
          <p:cNvSpPr>
            <a:spLocks noChangeArrowheads="1"/>
          </p:cNvSpPr>
          <p:nvPr/>
        </p:nvSpPr>
        <p:spPr bwMode="auto">
          <a:xfrm rot="4167196">
            <a:off x="7380288"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55307" name="Rectangle 11"/>
          <p:cNvSpPr>
            <a:spLocks noChangeArrowheads="1"/>
          </p:cNvSpPr>
          <p:nvPr/>
        </p:nvSpPr>
        <p:spPr bwMode="auto">
          <a:xfrm>
            <a:off x="3854450" y="3784600"/>
            <a:ext cx="1052513" cy="127000"/>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5308" name="Rectangle 12"/>
          <p:cNvSpPr>
            <a:spLocks noChangeArrowheads="1"/>
          </p:cNvSpPr>
          <p:nvPr/>
        </p:nvSpPr>
        <p:spPr bwMode="auto">
          <a:xfrm>
            <a:off x="4140200" y="2133600"/>
            <a:ext cx="503238" cy="1511300"/>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5309" name="Rectangle 13"/>
          <p:cNvSpPr>
            <a:spLocks noChangeArrowheads="1"/>
          </p:cNvSpPr>
          <p:nvPr/>
        </p:nvSpPr>
        <p:spPr bwMode="auto">
          <a:xfrm>
            <a:off x="3924300" y="3429000"/>
            <a:ext cx="935038" cy="315913"/>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55310" name="Rectangle 14"/>
          <p:cNvSpPr>
            <a:spLocks noChangeArrowheads="1"/>
          </p:cNvSpPr>
          <p:nvPr/>
        </p:nvSpPr>
        <p:spPr bwMode="auto">
          <a:xfrm>
            <a:off x="4211638" y="3141663"/>
            <a:ext cx="360362" cy="93027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5311" name="Rectangle 15"/>
          <p:cNvSpPr>
            <a:spLocks noChangeArrowheads="1"/>
          </p:cNvSpPr>
          <p:nvPr/>
        </p:nvSpPr>
        <p:spPr bwMode="auto">
          <a:xfrm>
            <a:off x="4140200" y="2276475"/>
            <a:ext cx="503238" cy="93662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5312" name="Text Box 16"/>
          <p:cNvSpPr txBox="1">
            <a:spLocks noChangeArrowheads="1"/>
          </p:cNvSpPr>
          <p:nvPr/>
        </p:nvSpPr>
        <p:spPr bwMode="auto">
          <a:xfrm>
            <a:off x="1979614" y="3716338"/>
            <a:ext cx="1727200" cy="707886"/>
          </a:xfrm>
          <a:prstGeom prst="rect">
            <a:avLst/>
          </a:prstGeom>
          <a:noFill/>
          <a:ln w="9525">
            <a:noFill/>
            <a:miter lim="800000"/>
            <a:headEnd/>
            <a:tailEnd/>
          </a:ln>
        </p:spPr>
        <p:txBody>
          <a:bodyPr wrap="square">
            <a:spAutoFit/>
          </a:bodyPr>
          <a:lstStyle/>
          <a:p>
            <a:pPr>
              <a:spcBef>
                <a:spcPct val="50000"/>
              </a:spcBef>
            </a:pPr>
            <a:r>
              <a:rPr lang="en-GB" sz="2000" b="1" dirty="0">
                <a:solidFill>
                  <a:schemeClr val="bg1"/>
                </a:solidFill>
                <a:effectLst>
                  <a:outerShdw blurRad="38100" dist="38100" dir="2700000" algn="tl">
                    <a:srgbClr val="000000">
                      <a:alpha val="43137"/>
                    </a:srgbClr>
                  </a:outerShdw>
                </a:effectLst>
                <a:latin typeface="Arial" charset="0"/>
              </a:rPr>
              <a:t>Deployed Sensor Pod </a:t>
            </a:r>
            <a:endParaRPr lang="en-US" sz="2000" b="1" dirty="0">
              <a:solidFill>
                <a:schemeClr val="bg1"/>
              </a:solidFill>
              <a:effectLst>
                <a:outerShdw blurRad="38100" dist="38100" dir="2700000" algn="tl">
                  <a:srgbClr val="000000">
                    <a:alpha val="43137"/>
                  </a:srgbClr>
                </a:outerShdw>
              </a:effectLst>
              <a:latin typeface="Arial" charset="0"/>
            </a:endParaRPr>
          </a:p>
        </p:txBody>
      </p:sp>
      <p:sp>
        <p:nvSpPr>
          <p:cNvPr id="36883" name="AutoShape 19"/>
          <p:cNvSpPr>
            <a:spLocks noChangeArrowheads="1"/>
          </p:cNvSpPr>
          <p:nvPr/>
        </p:nvSpPr>
        <p:spPr bwMode="auto">
          <a:xfrm>
            <a:off x="3563938" y="3573463"/>
            <a:ext cx="647700" cy="576262"/>
          </a:xfrm>
          <a:prstGeom prst="star4">
            <a:avLst>
              <a:gd name="adj" fmla="val 12500"/>
            </a:avLst>
          </a:prstGeom>
          <a:solidFill>
            <a:srgbClr val="FF0000"/>
          </a:solidFill>
          <a:ln w="9525">
            <a:noFill/>
            <a:miter lim="800000"/>
            <a:headEnd/>
            <a:tailEnd/>
          </a:ln>
        </p:spPr>
        <p:txBody>
          <a:bodyPr wrap="none" anchor="ctr"/>
          <a:lstStyle/>
          <a:p>
            <a:endParaRPr lang="en-US" sz="2400">
              <a:solidFill>
                <a:srgbClr val="000000"/>
              </a:solidFill>
              <a:latin typeface="Arial" charset="0"/>
            </a:endParaRPr>
          </a:p>
        </p:txBody>
      </p:sp>
      <p:sp>
        <p:nvSpPr>
          <p:cNvPr id="55316" name="Rectangle 20"/>
          <p:cNvSpPr>
            <a:spLocks noChangeArrowheads="1"/>
          </p:cNvSpPr>
          <p:nvPr/>
        </p:nvSpPr>
        <p:spPr bwMode="auto">
          <a:xfrm>
            <a:off x="4140200" y="5229225"/>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36887" name="AutoShape 23"/>
          <p:cNvSpPr>
            <a:spLocks noChangeArrowheads="1"/>
          </p:cNvSpPr>
          <p:nvPr/>
        </p:nvSpPr>
        <p:spPr bwMode="auto">
          <a:xfrm>
            <a:off x="3563938" y="3573463"/>
            <a:ext cx="647700" cy="576262"/>
          </a:xfrm>
          <a:prstGeom prst="star4">
            <a:avLst>
              <a:gd name="adj" fmla="val 12500"/>
            </a:avLst>
          </a:prstGeom>
          <a:solidFill>
            <a:srgbClr val="FF0000"/>
          </a:solidFill>
          <a:ln w="9525">
            <a:noFill/>
            <a:miter lim="800000"/>
            <a:headEnd/>
            <a:tailEnd/>
          </a:ln>
        </p:spPr>
        <p:txBody>
          <a:bodyPr wrap="none" anchor="ctr"/>
          <a:lstStyle/>
          <a:p>
            <a:endParaRPr lang="en-US" sz="2400">
              <a:solidFill>
                <a:srgbClr val="000000"/>
              </a:solidFill>
              <a:latin typeface="Arial" charset="0"/>
            </a:endParaRPr>
          </a:p>
        </p:txBody>
      </p:sp>
      <p:sp>
        <p:nvSpPr>
          <p:cNvPr id="24" name="AutoShape 18"/>
          <p:cNvSpPr>
            <a:spLocks noChangeArrowheads="1"/>
          </p:cNvSpPr>
          <p:nvPr/>
        </p:nvSpPr>
        <p:spPr bwMode="auto">
          <a:xfrm>
            <a:off x="3671888" y="4221088"/>
            <a:ext cx="1511300" cy="647700"/>
          </a:xfrm>
          <a:prstGeom prst="cloudCallout">
            <a:avLst>
              <a:gd name="adj1" fmla="val -43171"/>
              <a:gd name="adj2" fmla="val 61028"/>
            </a:avLst>
          </a:prstGeom>
          <a:solidFill>
            <a:srgbClr val="FFFF99"/>
          </a:solidFill>
          <a:ln w="9525">
            <a:solidFill>
              <a:srgbClr val="FF0000"/>
            </a:solidFill>
            <a:round/>
            <a:headEnd/>
            <a:tailEnd/>
          </a:ln>
          <a:effectLst>
            <a:innerShdw blurRad="114300">
              <a:prstClr val="black"/>
            </a:innerShdw>
          </a:effectLst>
        </p:spPr>
        <p:txBody>
          <a:bodyPr/>
          <a:lstStyle/>
          <a:p>
            <a:pPr algn="ctr"/>
            <a:r>
              <a:rPr lang="en-GB" sz="1400" b="1" dirty="0">
                <a:solidFill>
                  <a:srgbClr val="000000"/>
                </a:solidFill>
                <a:latin typeface="Arial" charset="0"/>
              </a:rPr>
              <a:t>CH</a:t>
            </a:r>
            <a:r>
              <a:rPr lang="en-GB" sz="1400" b="1" baseline="-25000" dirty="0">
                <a:solidFill>
                  <a:srgbClr val="000000"/>
                </a:solidFill>
                <a:latin typeface="Arial" charset="0"/>
              </a:rPr>
              <a:t>4</a:t>
            </a:r>
            <a:r>
              <a:rPr lang="en-GB" sz="1400" b="1" dirty="0">
                <a:solidFill>
                  <a:srgbClr val="000000"/>
                </a:solidFill>
                <a:latin typeface="Arial" charset="0"/>
              </a:rPr>
              <a:t>, CO </a:t>
            </a:r>
            <a:r>
              <a:rPr lang="en-GB" sz="1400" b="1" dirty="0" err="1">
                <a:solidFill>
                  <a:srgbClr val="000000"/>
                </a:solidFill>
                <a:latin typeface="Arial" charset="0"/>
              </a:rPr>
              <a:t>etc</a:t>
            </a:r>
            <a:endParaRPr lang="en-US" sz="1400" b="1" dirty="0">
              <a:solidFill>
                <a:srgbClr val="000000"/>
              </a:solidFill>
              <a:latin typeface="Arial" charset="0"/>
            </a:endParaRPr>
          </a:p>
        </p:txBody>
      </p:sp>
      <p:sp>
        <p:nvSpPr>
          <p:cNvPr id="25" name="Text Box 16"/>
          <p:cNvSpPr txBox="1">
            <a:spLocks noChangeArrowheads="1"/>
          </p:cNvSpPr>
          <p:nvPr/>
        </p:nvSpPr>
        <p:spPr bwMode="auto">
          <a:xfrm>
            <a:off x="395288" y="1054100"/>
            <a:ext cx="5184775" cy="641350"/>
          </a:xfrm>
          <a:prstGeom prst="rect">
            <a:avLst/>
          </a:prstGeom>
          <a:noFill/>
          <a:ln w="9525">
            <a:noFill/>
            <a:miter lim="800000"/>
            <a:headEnd/>
            <a:tailEnd/>
          </a:ln>
        </p:spPr>
        <p:txBody>
          <a:bodyPr>
            <a:spAutoFit/>
          </a:bodyPr>
          <a:lstStyle/>
          <a:p>
            <a:pPr>
              <a:spcBef>
                <a:spcPct val="50000"/>
              </a:spcBef>
            </a:pPr>
            <a:r>
              <a:rPr lang="en-GB" sz="3600" dirty="0">
                <a:solidFill>
                  <a:srgbClr val="FFFF00"/>
                </a:solidFill>
                <a:latin typeface="Arial" charset="0"/>
              </a:rPr>
              <a:t>Deployment of Sensors</a:t>
            </a:r>
            <a:endParaRPr lang="en-US" sz="3600" dirty="0">
              <a:solidFill>
                <a:srgbClr val="FFFF00"/>
              </a:solidFill>
              <a:latin typeface="Arial" charset="0"/>
            </a:endParaRPr>
          </a:p>
        </p:txBody>
      </p:sp>
    </p:spTree>
    <p:extLst>
      <p:ext uri="{BB962C8B-B14F-4D97-AF65-F5344CB8AC3E}">
        <p14:creationId xmlns:p14="http://schemas.microsoft.com/office/powerpoint/2010/main" val="278282972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1000"/>
                                  </p:stCondLst>
                                  <p:childTnLst>
                                    <p:set>
                                      <p:cBhvr>
                                        <p:cTn id="6" dur="1" fill="hold">
                                          <p:stCondLst>
                                            <p:cond delay="0"/>
                                          </p:stCondLst>
                                        </p:cTn>
                                        <p:tgtEl>
                                          <p:spTgt spid="36883"/>
                                        </p:tgtEl>
                                        <p:attrNameLst>
                                          <p:attrName>style.visibility</p:attrName>
                                        </p:attrNameLst>
                                      </p:cBhvr>
                                      <p:to>
                                        <p:strVal val="visible"/>
                                      </p:to>
                                    </p:set>
                                    <p:anim calcmode="lin" valueType="num">
                                      <p:cBhvr>
                                        <p:cTn id="7" dur="1000" fill="hold"/>
                                        <p:tgtEl>
                                          <p:spTgt spid="36883"/>
                                        </p:tgtEl>
                                        <p:attrNameLst>
                                          <p:attrName>ppt_w</p:attrName>
                                        </p:attrNameLst>
                                      </p:cBhvr>
                                      <p:tavLst>
                                        <p:tav tm="0" fmla="#ppt_w*sin(2.5*pi*$)">
                                          <p:val>
                                            <p:fltVal val="0"/>
                                          </p:val>
                                        </p:tav>
                                        <p:tav tm="100000">
                                          <p:val>
                                            <p:fltVal val="1"/>
                                          </p:val>
                                        </p:tav>
                                      </p:tavLst>
                                    </p:anim>
                                    <p:anim calcmode="lin" valueType="num">
                                      <p:cBhvr>
                                        <p:cTn id="8" dur="1000" fill="hold"/>
                                        <p:tgtEl>
                                          <p:spTgt spid="36883"/>
                                        </p:tgtEl>
                                        <p:attrNameLst>
                                          <p:attrName>ppt_h</p:attrName>
                                        </p:attrNameLst>
                                      </p:cBhvr>
                                      <p:tavLst>
                                        <p:tav tm="0">
                                          <p:val>
                                            <p:strVal val="#ppt_h"/>
                                          </p:val>
                                        </p:tav>
                                        <p:tav tm="100000">
                                          <p:val>
                                            <p:strVal val="#ppt_h"/>
                                          </p:val>
                                        </p:tav>
                                      </p:tavLst>
                                    </p:anim>
                                  </p:childTnLst>
                                </p:cTn>
                              </p:par>
                              <p:par>
                                <p:cTn id="9" presetID="1" presetClass="exit" presetSubtype="0" fill="hold" grpId="1" nodeType="withEffect">
                                  <p:stCondLst>
                                    <p:cond delay="2000"/>
                                  </p:stCondLst>
                                  <p:childTnLst>
                                    <p:set>
                                      <p:cBhvr>
                                        <p:cTn id="10" dur="1" fill="hold">
                                          <p:stCondLst>
                                            <p:cond delay="0"/>
                                          </p:stCondLst>
                                        </p:cTn>
                                        <p:tgtEl>
                                          <p:spTgt spid="36883"/>
                                        </p:tgtEl>
                                        <p:attrNameLst>
                                          <p:attrName>style.visibility</p:attrName>
                                        </p:attrNameLst>
                                      </p:cBhvr>
                                      <p:to>
                                        <p:strVal val="hidden"/>
                                      </p:to>
                                    </p:set>
                                  </p:childTnLst>
                                </p:cTn>
                              </p:par>
                              <p:par>
                                <p:cTn id="11" presetID="19" presetClass="entr" presetSubtype="10" fill="hold" grpId="0" nodeType="withEffect">
                                  <p:stCondLst>
                                    <p:cond delay="4000"/>
                                  </p:stCondLst>
                                  <p:childTnLst>
                                    <p:set>
                                      <p:cBhvr>
                                        <p:cTn id="12" dur="1" fill="hold">
                                          <p:stCondLst>
                                            <p:cond delay="0"/>
                                          </p:stCondLst>
                                        </p:cTn>
                                        <p:tgtEl>
                                          <p:spTgt spid="36887"/>
                                        </p:tgtEl>
                                        <p:attrNameLst>
                                          <p:attrName>style.visibility</p:attrName>
                                        </p:attrNameLst>
                                      </p:cBhvr>
                                      <p:to>
                                        <p:strVal val="visible"/>
                                      </p:to>
                                    </p:set>
                                    <p:anim calcmode="lin" valueType="num">
                                      <p:cBhvr>
                                        <p:cTn id="13" dur="1000" fill="hold"/>
                                        <p:tgtEl>
                                          <p:spTgt spid="36887"/>
                                        </p:tgtEl>
                                        <p:attrNameLst>
                                          <p:attrName>ppt_w</p:attrName>
                                        </p:attrNameLst>
                                      </p:cBhvr>
                                      <p:tavLst>
                                        <p:tav tm="0" fmla="#ppt_w*sin(2.5*pi*$)">
                                          <p:val>
                                            <p:fltVal val="0"/>
                                          </p:val>
                                        </p:tav>
                                        <p:tav tm="100000">
                                          <p:val>
                                            <p:fltVal val="1"/>
                                          </p:val>
                                        </p:tav>
                                      </p:tavLst>
                                    </p:anim>
                                    <p:anim calcmode="lin" valueType="num">
                                      <p:cBhvr>
                                        <p:cTn id="14" dur="1000" fill="hold"/>
                                        <p:tgtEl>
                                          <p:spTgt spid="36887"/>
                                        </p:tgtEl>
                                        <p:attrNameLst>
                                          <p:attrName>ppt_h</p:attrName>
                                        </p:attrNameLst>
                                      </p:cBhvr>
                                      <p:tavLst>
                                        <p:tav tm="0">
                                          <p:val>
                                            <p:strVal val="#ppt_h"/>
                                          </p:val>
                                        </p:tav>
                                        <p:tav tm="100000">
                                          <p:val>
                                            <p:strVal val="#ppt_h"/>
                                          </p:val>
                                        </p:tav>
                                      </p:tavLst>
                                    </p:anim>
                                  </p:childTnLst>
                                </p:cTn>
                              </p:par>
                              <p:par>
                                <p:cTn id="15" presetID="1" presetClass="exit" presetSubtype="0" fill="hold" grpId="1" nodeType="withEffect">
                                  <p:stCondLst>
                                    <p:cond delay="5000"/>
                                  </p:stCondLst>
                                  <p:childTnLst>
                                    <p:set>
                                      <p:cBhvr>
                                        <p:cTn id="16" dur="1" fill="hold">
                                          <p:stCondLst>
                                            <p:cond delay="0"/>
                                          </p:stCondLst>
                                        </p:cTn>
                                        <p:tgtEl>
                                          <p:spTgt spid="368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3" grpId="0" animBg="1"/>
      <p:bldP spid="36883" grpId="1" animBg="1"/>
      <p:bldP spid="36887" grpId="0" animBg="1"/>
      <p:bldP spid="3688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0" y="3357563"/>
            <a:ext cx="9144000" cy="2016125"/>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9395" name="AutoShape 3"/>
          <p:cNvSpPr>
            <a:spLocks noChangeArrowheads="1"/>
          </p:cNvSpPr>
          <p:nvPr/>
        </p:nvSpPr>
        <p:spPr bwMode="auto">
          <a:xfrm rot="10800000">
            <a:off x="6227763" y="1341438"/>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59396" name="Rectangle 5"/>
          <p:cNvSpPr>
            <a:spLocks noChangeArrowheads="1"/>
          </p:cNvSpPr>
          <p:nvPr/>
        </p:nvSpPr>
        <p:spPr bwMode="auto">
          <a:xfrm>
            <a:off x="1547813" y="3357563"/>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9397" name="Rectangle 6"/>
          <p:cNvSpPr>
            <a:spLocks noChangeArrowheads="1"/>
          </p:cNvSpPr>
          <p:nvPr/>
        </p:nvSpPr>
        <p:spPr bwMode="auto">
          <a:xfrm>
            <a:off x="1547813"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9398" name="Rectangle 9"/>
          <p:cNvSpPr>
            <a:spLocks noChangeArrowheads="1"/>
          </p:cNvSpPr>
          <p:nvPr/>
        </p:nvSpPr>
        <p:spPr bwMode="auto">
          <a:xfrm rot="4167196">
            <a:off x="1547813"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59399" name="Rectangle 11"/>
          <p:cNvSpPr>
            <a:spLocks noChangeArrowheads="1"/>
          </p:cNvSpPr>
          <p:nvPr/>
        </p:nvSpPr>
        <p:spPr bwMode="auto">
          <a:xfrm>
            <a:off x="3854450" y="3784600"/>
            <a:ext cx="1052513" cy="127000"/>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9400" name="Rectangle 12"/>
          <p:cNvSpPr>
            <a:spLocks noChangeArrowheads="1"/>
          </p:cNvSpPr>
          <p:nvPr/>
        </p:nvSpPr>
        <p:spPr bwMode="auto">
          <a:xfrm>
            <a:off x="4140200" y="2133600"/>
            <a:ext cx="503238" cy="1511300"/>
          </a:xfrm>
          <a:prstGeom prst="rect">
            <a:avLst/>
          </a:prstGeom>
          <a:blipFill>
            <a:blip r:embed="rId3"/>
            <a:tile tx="0" ty="0" sx="100000" sy="100000" flip="none" algn="tl"/>
          </a:blip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59401" name="Rectangle 13"/>
          <p:cNvSpPr>
            <a:spLocks noChangeArrowheads="1"/>
          </p:cNvSpPr>
          <p:nvPr/>
        </p:nvSpPr>
        <p:spPr bwMode="auto">
          <a:xfrm>
            <a:off x="3924300" y="3429000"/>
            <a:ext cx="935038" cy="315913"/>
          </a:xfrm>
          <a:prstGeom prst="rect">
            <a:avLst/>
          </a:prstGeom>
          <a:blipFill>
            <a:blip r:embed="rId3"/>
            <a:tile tx="0" ty="0" sx="100000" sy="100000" flip="none" algn="tl"/>
          </a:blipFill>
          <a:ln w="9525">
            <a:noFill/>
            <a:miter lim="800000"/>
            <a:headEnd/>
            <a:tailEnd/>
          </a:ln>
        </p:spPr>
        <p:txBody>
          <a:bodyPr wrap="none" anchor="ctr"/>
          <a:lstStyle/>
          <a:p>
            <a:endParaRPr lang="en-US" sz="2400">
              <a:solidFill>
                <a:srgbClr val="000000"/>
              </a:solidFill>
              <a:latin typeface="Arial" charset="0"/>
            </a:endParaRPr>
          </a:p>
        </p:txBody>
      </p:sp>
      <p:sp>
        <p:nvSpPr>
          <p:cNvPr id="59402" name="Rectangle 14"/>
          <p:cNvSpPr>
            <a:spLocks noChangeArrowheads="1"/>
          </p:cNvSpPr>
          <p:nvPr/>
        </p:nvSpPr>
        <p:spPr bwMode="auto">
          <a:xfrm>
            <a:off x="4211638" y="3141663"/>
            <a:ext cx="360362" cy="93027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9403" name="Rectangle 15"/>
          <p:cNvSpPr>
            <a:spLocks noChangeArrowheads="1"/>
          </p:cNvSpPr>
          <p:nvPr/>
        </p:nvSpPr>
        <p:spPr bwMode="auto">
          <a:xfrm>
            <a:off x="4140200" y="2276475"/>
            <a:ext cx="503238" cy="936625"/>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36881" name="Text Box 17"/>
          <p:cNvSpPr txBox="1">
            <a:spLocks noChangeArrowheads="1"/>
          </p:cNvSpPr>
          <p:nvPr/>
        </p:nvSpPr>
        <p:spPr bwMode="auto">
          <a:xfrm>
            <a:off x="395288" y="1054100"/>
            <a:ext cx="5184775" cy="641350"/>
          </a:xfrm>
          <a:prstGeom prst="rect">
            <a:avLst/>
          </a:prstGeom>
          <a:noFill/>
          <a:ln w="9525">
            <a:noFill/>
            <a:miter lim="800000"/>
            <a:headEnd/>
            <a:tailEnd/>
          </a:ln>
          <a:effectLst/>
        </p:spPr>
        <p:txBody>
          <a:bodyPr>
            <a:spAutoFit/>
          </a:bodyPr>
          <a:lstStyle/>
          <a:p>
            <a:pPr>
              <a:spcBef>
                <a:spcPct val="50000"/>
              </a:spcBef>
              <a:defRPr/>
            </a:pPr>
            <a:r>
              <a:rPr lang="en-GB" sz="3600" dirty="0">
                <a:solidFill>
                  <a:srgbClr val="FFFF00"/>
                </a:solidFill>
                <a:effectLst>
                  <a:outerShdw blurRad="38100" dist="38100" dir="2700000" algn="tl">
                    <a:srgbClr val="000000"/>
                  </a:outerShdw>
                </a:effectLst>
                <a:latin typeface="Arial" charset="0"/>
              </a:rPr>
              <a:t>LF Transmission of Data</a:t>
            </a:r>
            <a:endParaRPr lang="en-US" sz="3600" dirty="0">
              <a:solidFill>
                <a:srgbClr val="FFFF00"/>
              </a:solidFill>
              <a:effectLst>
                <a:outerShdw blurRad="38100" dist="38100" dir="2700000" algn="tl">
                  <a:srgbClr val="000000"/>
                </a:outerShdw>
              </a:effectLst>
              <a:latin typeface="Arial" charset="0"/>
            </a:endParaRPr>
          </a:p>
        </p:txBody>
      </p:sp>
      <p:sp>
        <p:nvSpPr>
          <p:cNvPr id="59405" name="Rectangle 20"/>
          <p:cNvSpPr>
            <a:spLocks noChangeArrowheads="1"/>
          </p:cNvSpPr>
          <p:nvPr/>
        </p:nvSpPr>
        <p:spPr bwMode="auto">
          <a:xfrm>
            <a:off x="4140200" y="5229225"/>
            <a:ext cx="503238" cy="144463"/>
          </a:xfrm>
          <a:prstGeom prst="rect">
            <a:avLst/>
          </a:prstGeom>
          <a:solidFill>
            <a:srgbClr val="33CCCC"/>
          </a:solidFill>
          <a:ln w="9525">
            <a:solidFill>
              <a:schemeClr val="tx1"/>
            </a:solid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66584" name="Line 24"/>
          <p:cNvSpPr>
            <a:spLocks noChangeShapeType="1"/>
          </p:cNvSpPr>
          <p:nvPr/>
        </p:nvSpPr>
        <p:spPr bwMode="auto">
          <a:xfrm flipH="1">
            <a:off x="323850" y="3573463"/>
            <a:ext cx="3960813" cy="503237"/>
          </a:xfrm>
          <a:prstGeom prst="line">
            <a:avLst/>
          </a:prstGeom>
          <a:noFill/>
          <a:ln w="76200">
            <a:solidFill>
              <a:srgbClr val="FF0000"/>
            </a:solidFill>
            <a:round/>
            <a:headEnd/>
            <a:tailEnd type="arrow" w="lg" len="lg"/>
          </a:ln>
        </p:spPr>
        <p:txBody>
          <a:bodyPr/>
          <a:lstStyle/>
          <a:p>
            <a:endParaRPr lang="en-US" sz="2400">
              <a:solidFill>
                <a:srgbClr val="000000"/>
              </a:solidFill>
              <a:latin typeface="Arial" charset="0"/>
            </a:endParaRPr>
          </a:p>
        </p:txBody>
      </p:sp>
      <p:sp>
        <p:nvSpPr>
          <p:cNvPr id="66586" name="Line 26"/>
          <p:cNvSpPr>
            <a:spLocks noChangeShapeType="1"/>
          </p:cNvSpPr>
          <p:nvPr/>
        </p:nvSpPr>
        <p:spPr bwMode="auto">
          <a:xfrm flipH="1" flipV="1">
            <a:off x="4500563" y="3644900"/>
            <a:ext cx="3384550" cy="215900"/>
          </a:xfrm>
          <a:prstGeom prst="line">
            <a:avLst/>
          </a:prstGeom>
          <a:noFill/>
          <a:ln w="76200">
            <a:solidFill>
              <a:srgbClr val="FF0000"/>
            </a:solidFill>
            <a:round/>
            <a:headEnd/>
            <a:tailEnd type="none" w="lg" len="lg"/>
          </a:ln>
        </p:spPr>
        <p:txBody>
          <a:bodyPr/>
          <a:lstStyle/>
          <a:p>
            <a:endParaRPr lang="en-US" sz="2400">
              <a:solidFill>
                <a:srgbClr val="000000"/>
              </a:solidFill>
              <a:latin typeface="Arial" charset="0"/>
            </a:endParaRPr>
          </a:p>
        </p:txBody>
      </p:sp>
      <p:sp>
        <p:nvSpPr>
          <p:cNvPr id="59408" name="AutoShape 4"/>
          <p:cNvSpPr>
            <a:spLocks noChangeArrowheads="1"/>
          </p:cNvSpPr>
          <p:nvPr/>
        </p:nvSpPr>
        <p:spPr bwMode="auto">
          <a:xfrm rot="10800000">
            <a:off x="6156325" y="3357563"/>
            <a:ext cx="2663825" cy="2014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709 w 21600"/>
              <a:gd name="T13" fmla="*/ 3709 h 21600"/>
              <a:gd name="T14" fmla="*/ 17891 w 21600"/>
              <a:gd name="T15" fmla="*/ 17891 h 21600"/>
            </a:gdLst>
            <a:ahLst/>
            <a:cxnLst>
              <a:cxn ang="T8">
                <a:pos x="T0" y="T1"/>
              </a:cxn>
              <a:cxn ang="T9">
                <a:pos x="T2" y="T3"/>
              </a:cxn>
              <a:cxn ang="T10">
                <a:pos x="T4" y="T5"/>
              </a:cxn>
              <a:cxn ang="T11">
                <a:pos x="T6" y="T7"/>
              </a:cxn>
            </a:cxnLst>
            <a:rect l="T12" t="T13" r="T14" b="T15"/>
            <a:pathLst>
              <a:path w="21600" h="21600">
                <a:moveTo>
                  <a:pt x="0" y="0"/>
                </a:moveTo>
                <a:lnTo>
                  <a:pt x="3817" y="21600"/>
                </a:lnTo>
                <a:lnTo>
                  <a:pt x="17783" y="21600"/>
                </a:lnTo>
                <a:lnTo>
                  <a:pt x="21600" y="0"/>
                </a:lnTo>
                <a:close/>
              </a:path>
            </a:pathLst>
          </a:custGeom>
          <a:blipFill>
            <a:blip r:embed="rId4"/>
            <a:tile tx="0" ty="0" sx="100000" sy="100000" flip="none" algn="tl"/>
          </a:blipFill>
          <a:ln w="9525">
            <a:noFill/>
            <a:miter lim="800000"/>
            <a:headEnd/>
            <a:tailEnd/>
          </a:ln>
          <a:effectLst>
            <a:innerShdw blurRad="114300">
              <a:prstClr val="black"/>
            </a:innerShdw>
          </a:effectLst>
        </p:spPr>
        <p:txBody>
          <a:bodyPr wrap="none" anchor="ctr"/>
          <a:lstStyle/>
          <a:p>
            <a:endParaRPr lang="en-US" sz="2400">
              <a:solidFill>
                <a:srgbClr val="000000"/>
              </a:solidFill>
              <a:latin typeface="Arial" charset="0"/>
            </a:endParaRPr>
          </a:p>
        </p:txBody>
      </p:sp>
      <p:sp>
        <p:nvSpPr>
          <p:cNvPr id="59409" name="Rectangle 7"/>
          <p:cNvSpPr>
            <a:spLocks noChangeArrowheads="1"/>
          </p:cNvSpPr>
          <p:nvPr/>
        </p:nvSpPr>
        <p:spPr bwMode="auto">
          <a:xfrm>
            <a:off x="7812088" y="5229225"/>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9410" name="Rectangle 8"/>
          <p:cNvSpPr>
            <a:spLocks noChangeArrowheads="1"/>
          </p:cNvSpPr>
          <p:nvPr/>
        </p:nvSpPr>
        <p:spPr bwMode="auto">
          <a:xfrm>
            <a:off x="7308850" y="5157788"/>
            <a:ext cx="431800" cy="215900"/>
          </a:xfrm>
          <a:prstGeom prst="rect">
            <a:avLst/>
          </a:prstGeom>
          <a:solidFill>
            <a:srgbClr val="993300"/>
          </a:solidFill>
          <a:ln w="9525">
            <a:noFill/>
            <a:miter lim="800000"/>
            <a:headEnd/>
            <a:tailEnd/>
          </a:ln>
        </p:spPr>
        <p:txBody>
          <a:bodyPr wrap="none" anchor="ctr"/>
          <a:lstStyle/>
          <a:p>
            <a:endParaRPr lang="en-US" sz="2400">
              <a:solidFill>
                <a:srgbClr val="000000"/>
              </a:solidFill>
              <a:latin typeface="Arial" charset="0"/>
            </a:endParaRPr>
          </a:p>
        </p:txBody>
      </p:sp>
      <p:sp>
        <p:nvSpPr>
          <p:cNvPr id="59411" name="Rectangle 10"/>
          <p:cNvSpPr>
            <a:spLocks noChangeArrowheads="1"/>
          </p:cNvSpPr>
          <p:nvPr/>
        </p:nvSpPr>
        <p:spPr bwMode="auto">
          <a:xfrm rot="4167196">
            <a:off x="7380288" y="4221163"/>
            <a:ext cx="142875" cy="158432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9525">
            <a:noFill/>
            <a:miter lim="800000"/>
            <a:headEnd/>
            <a:tailEnd/>
          </a:ln>
        </p:spPr>
        <p:txBody>
          <a:bodyPr wrap="none" anchor="ctr"/>
          <a:lstStyle/>
          <a:p>
            <a:endParaRPr lang="en-US" sz="2400">
              <a:solidFill>
                <a:srgbClr val="000000"/>
              </a:solidFill>
              <a:latin typeface="Arial" charset="0"/>
            </a:endParaRPr>
          </a:p>
        </p:txBody>
      </p:sp>
      <p:sp>
        <p:nvSpPr>
          <p:cNvPr id="66585" name="Line 25"/>
          <p:cNvSpPr>
            <a:spLocks noChangeShapeType="1"/>
          </p:cNvSpPr>
          <p:nvPr/>
        </p:nvSpPr>
        <p:spPr bwMode="auto">
          <a:xfrm>
            <a:off x="6372225" y="3789363"/>
            <a:ext cx="2520950" cy="144462"/>
          </a:xfrm>
          <a:prstGeom prst="line">
            <a:avLst/>
          </a:prstGeom>
          <a:noFill/>
          <a:ln w="38100">
            <a:solidFill>
              <a:srgbClr val="FF0000"/>
            </a:solidFill>
            <a:prstDash val="dash"/>
            <a:round/>
            <a:headEnd/>
            <a:tailEnd type="arrow" w="lg" len="lg"/>
          </a:ln>
        </p:spPr>
        <p:txBody>
          <a:bodyPr/>
          <a:lstStyle/>
          <a:p>
            <a:endParaRPr lang="en-US" sz="2400">
              <a:solidFill>
                <a:srgbClr val="000000"/>
              </a:solidFill>
              <a:latin typeface="Arial" charset="0"/>
            </a:endParaRPr>
          </a:p>
        </p:txBody>
      </p:sp>
      <p:sp>
        <p:nvSpPr>
          <p:cNvPr id="66587" name="Line 27"/>
          <p:cNvSpPr>
            <a:spLocks noChangeShapeType="1"/>
          </p:cNvSpPr>
          <p:nvPr/>
        </p:nvSpPr>
        <p:spPr bwMode="auto">
          <a:xfrm flipV="1">
            <a:off x="4427538" y="908050"/>
            <a:ext cx="2160587" cy="2592388"/>
          </a:xfrm>
          <a:prstGeom prst="line">
            <a:avLst/>
          </a:prstGeom>
          <a:noFill/>
          <a:ln w="38100">
            <a:solidFill>
              <a:srgbClr val="FF0000"/>
            </a:solidFill>
            <a:prstDash val="dash"/>
            <a:round/>
            <a:headEnd/>
            <a:tailEnd type="arrow" w="lg" len="lg"/>
          </a:ln>
        </p:spPr>
        <p:txBody>
          <a:bodyPr/>
          <a:lstStyle/>
          <a:p>
            <a:endParaRPr lang="en-US" sz="2400">
              <a:solidFill>
                <a:srgbClr val="000000"/>
              </a:solidFill>
              <a:latin typeface="Arial" charset="0"/>
            </a:endParaRPr>
          </a:p>
        </p:txBody>
      </p:sp>
      <p:sp>
        <p:nvSpPr>
          <p:cNvPr id="22" name="AutoShape 18"/>
          <p:cNvSpPr>
            <a:spLocks noChangeArrowheads="1"/>
          </p:cNvSpPr>
          <p:nvPr/>
        </p:nvSpPr>
        <p:spPr bwMode="auto">
          <a:xfrm>
            <a:off x="3671888" y="4221088"/>
            <a:ext cx="1511300" cy="647700"/>
          </a:xfrm>
          <a:prstGeom prst="cloudCallout">
            <a:avLst>
              <a:gd name="adj1" fmla="val -43171"/>
              <a:gd name="adj2" fmla="val 61028"/>
            </a:avLst>
          </a:prstGeom>
          <a:solidFill>
            <a:srgbClr val="FFFF99"/>
          </a:solidFill>
          <a:ln w="9525">
            <a:solidFill>
              <a:srgbClr val="FF0000"/>
            </a:solidFill>
            <a:round/>
            <a:headEnd/>
            <a:tailEnd/>
          </a:ln>
          <a:effectLst>
            <a:innerShdw blurRad="114300">
              <a:prstClr val="black"/>
            </a:innerShdw>
          </a:effectLst>
        </p:spPr>
        <p:txBody>
          <a:bodyPr/>
          <a:lstStyle/>
          <a:p>
            <a:pPr algn="ctr"/>
            <a:r>
              <a:rPr lang="en-GB" sz="1400" b="1" dirty="0">
                <a:solidFill>
                  <a:srgbClr val="000000"/>
                </a:solidFill>
                <a:latin typeface="Arial" charset="0"/>
              </a:rPr>
              <a:t>CH</a:t>
            </a:r>
            <a:r>
              <a:rPr lang="en-GB" sz="1400" b="1" baseline="-25000" dirty="0">
                <a:solidFill>
                  <a:srgbClr val="000000"/>
                </a:solidFill>
                <a:latin typeface="Arial" charset="0"/>
              </a:rPr>
              <a:t>4</a:t>
            </a:r>
            <a:r>
              <a:rPr lang="en-GB" sz="1400" b="1" dirty="0">
                <a:solidFill>
                  <a:srgbClr val="000000"/>
                </a:solidFill>
                <a:latin typeface="Arial" charset="0"/>
              </a:rPr>
              <a:t>, CO </a:t>
            </a:r>
            <a:r>
              <a:rPr lang="en-GB" sz="1400" b="1" dirty="0" err="1">
                <a:solidFill>
                  <a:srgbClr val="000000"/>
                </a:solidFill>
                <a:latin typeface="Arial" charset="0"/>
              </a:rPr>
              <a:t>etc</a:t>
            </a:r>
            <a:endParaRPr lang="en-US" sz="1400" b="1" dirty="0">
              <a:solidFill>
                <a:srgbClr val="000000"/>
              </a:solidFill>
              <a:latin typeface="Arial" charset="0"/>
            </a:endParaRPr>
          </a:p>
        </p:txBody>
      </p:sp>
    </p:spTree>
    <p:extLst>
      <p:ext uri="{BB962C8B-B14F-4D97-AF65-F5344CB8AC3E}">
        <p14:creationId xmlns:p14="http://schemas.microsoft.com/office/powerpoint/2010/main" val="427620252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584"/>
                                        </p:tgtEl>
                                        <p:attrNameLst>
                                          <p:attrName>style.visibility</p:attrName>
                                        </p:attrNameLst>
                                      </p:cBhvr>
                                      <p:to>
                                        <p:strVal val="visible"/>
                                      </p:to>
                                    </p:set>
                                    <p:animEffect transition="in" filter="fade">
                                      <p:cBhvr>
                                        <p:cTn id="7" dur="1000"/>
                                        <p:tgtEl>
                                          <p:spTgt spid="6658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6586"/>
                                        </p:tgtEl>
                                        <p:attrNameLst>
                                          <p:attrName>style.visibility</p:attrName>
                                        </p:attrNameLst>
                                      </p:cBhvr>
                                      <p:to>
                                        <p:strVal val="visible"/>
                                      </p:to>
                                    </p:set>
                                    <p:animEffect transition="in" filter="fade">
                                      <p:cBhvr>
                                        <p:cTn id="11" dur="1000"/>
                                        <p:tgtEl>
                                          <p:spTgt spid="6658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6585"/>
                                        </p:tgtEl>
                                        <p:attrNameLst>
                                          <p:attrName>style.visibility</p:attrName>
                                        </p:attrNameLst>
                                      </p:cBhvr>
                                      <p:to>
                                        <p:strVal val="visible"/>
                                      </p:to>
                                    </p:set>
                                    <p:animEffect transition="in" filter="fade">
                                      <p:cBhvr>
                                        <p:cTn id="15" dur="1000"/>
                                        <p:tgtEl>
                                          <p:spTgt spid="66585"/>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6587"/>
                                        </p:tgtEl>
                                        <p:attrNameLst>
                                          <p:attrName>style.visibility</p:attrName>
                                        </p:attrNameLst>
                                      </p:cBhvr>
                                      <p:to>
                                        <p:strVal val="visible"/>
                                      </p:to>
                                    </p:set>
                                    <p:animEffect transition="in" filter="fade">
                                      <p:cBhvr>
                                        <p:cTn id="19" dur="1000"/>
                                        <p:tgtEl>
                                          <p:spTgt spid="66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4" grpId="0" animBg="1"/>
      <p:bldP spid="66586" grpId="0" animBg="1"/>
      <p:bldP spid="66585" grpId="0" animBg="1"/>
      <p:bldP spid="6658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GB" sz="3200" dirty="0"/>
              <a:t>Addressing Secondary Explosion Risk</a:t>
            </a:r>
            <a:endParaRPr lang="en-US" sz="3200" dirty="0">
              <a:solidFill>
                <a:schemeClr val="accent1"/>
              </a:solidFill>
            </a:endParaRPr>
          </a:p>
        </p:txBody>
      </p:sp>
      <p:sp>
        <p:nvSpPr>
          <p:cNvPr id="57347" name="Rectangle 3"/>
          <p:cNvSpPr>
            <a:spLocks noGrp="1" noChangeArrowheads="1"/>
          </p:cNvSpPr>
          <p:nvPr>
            <p:ph type="body" idx="1"/>
          </p:nvPr>
        </p:nvSpPr>
        <p:spPr/>
        <p:txBody>
          <a:bodyPr/>
          <a:lstStyle/>
          <a:p>
            <a:pPr marL="457200" indent="-457200" eaLnBrk="1" hangingPunct="1">
              <a:spcAft>
                <a:spcPct val="50000"/>
              </a:spcAft>
              <a:buFont typeface="+mj-lt"/>
              <a:buAutoNum type="arabicPeriod"/>
            </a:pPr>
            <a:r>
              <a:rPr lang="en-GB" dirty="0" smtClean="0"/>
              <a:t>Underground incidents involving infrastructure damage</a:t>
            </a:r>
          </a:p>
          <a:p>
            <a:pPr marL="457200" indent="-457200" eaLnBrk="1" hangingPunct="1">
              <a:spcAft>
                <a:spcPct val="50000"/>
              </a:spcAft>
              <a:buFont typeface="+mj-lt"/>
              <a:buAutoNum type="arabicPeriod"/>
            </a:pPr>
            <a:r>
              <a:rPr lang="en-GB" dirty="0" smtClean="0"/>
              <a:t>Is there a “window of opportunity”?</a:t>
            </a:r>
          </a:p>
          <a:p>
            <a:pPr marL="457200" indent="-457200" eaLnBrk="1" hangingPunct="1">
              <a:spcAft>
                <a:spcPct val="50000"/>
              </a:spcAft>
              <a:buFont typeface="+mj-lt"/>
              <a:buAutoNum type="arabicPeriod"/>
            </a:pPr>
            <a:r>
              <a:rPr lang="en-GB" dirty="0" smtClean="0"/>
              <a:t>What are the critical information requirements?</a:t>
            </a:r>
          </a:p>
          <a:p>
            <a:pPr marL="457200" indent="-457200" eaLnBrk="1" hangingPunct="1">
              <a:spcAft>
                <a:spcPct val="50000"/>
              </a:spcAft>
              <a:buFont typeface="+mj-lt"/>
              <a:buAutoNum type="arabicPeriod"/>
            </a:pPr>
            <a:r>
              <a:rPr lang="en-GB" dirty="0"/>
              <a:t>I</a:t>
            </a:r>
            <a:r>
              <a:rPr lang="en-GB" dirty="0" smtClean="0"/>
              <a:t>deas for a resilient monitoring capability</a:t>
            </a:r>
          </a:p>
          <a:p>
            <a:pPr marL="457200" indent="-457200" eaLnBrk="1" hangingPunct="1">
              <a:spcAft>
                <a:spcPct val="50000"/>
              </a:spcAft>
              <a:buFont typeface="+mj-lt"/>
              <a:buAutoNum type="arabicPeriod"/>
            </a:pPr>
            <a:r>
              <a:rPr lang="en-GB" b="1" dirty="0">
                <a:solidFill>
                  <a:srgbClr val="FF0000"/>
                </a:solidFill>
              </a:rPr>
              <a:t>I</a:t>
            </a:r>
            <a:r>
              <a:rPr lang="en-GB" b="1" dirty="0" smtClean="0">
                <a:solidFill>
                  <a:srgbClr val="FF0000"/>
                </a:solidFill>
              </a:rPr>
              <a:t>deas for resilient communications</a:t>
            </a:r>
          </a:p>
        </p:txBody>
      </p:sp>
    </p:spTree>
    <p:extLst>
      <p:ext uri="{BB962C8B-B14F-4D97-AF65-F5344CB8AC3E}">
        <p14:creationId xmlns:p14="http://schemas.microsoft.com/office/powerpoint/2010/main" val="2875985911"/>
      </p:ext>
    </p:extLst>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Freeform 2"/>
          <p:cNvSpPr>
            <a:spLocks/>
          </p:cNvSpPr>
          <p:nvPr/>
        </p:nvSpPr>
        <p:spPr bwMode="auto">
          <a:xfrm>
            <a:off x="1225550" y="2373313"/>
            <a:ext cx="6623050" cy="4202112"/>
          </a:xfrm>
          <a:custGeom>
            <a:avLst/>
            <a:gdLst/>
            <a:ahLst/>
            <a:cxnLst>
              <a:cxn ang="0">
                <a:pos x="0" y="1924"/>
              </a:cxn>
              <a:cxn ang="0">
                <a:pos x="2353" y="0"/>
              </a:cxn>
              <a:cxn ang="0">
                <a:pos x="4172" y="473"/>
              </a:cxn>
              <a:cxn ang="0">
                <a:pos x="2586" y="2647"/>
              </a:cxn>
              <a:cxn ang="0">
                <a:pos x="1238" y="2635"/>
              </a:cxn>
              <a:cxn ang="0">
                <a:pos x="0" y="2059"/>
              </a:cxn>
              <a:cxn ang="0">
                <a:pos x="0" y="1924"/>
              </a:cxn>
            </a:cxnLst>
            <a:rect l="0" t="0" r="r" b="b"/>
            <a:pathLst>
              <a:path w="4172" h="2647">
                <a:moveTo>
                  <a:pt x="0" y="1924"/>
                </a:moveTo>
                <a:lnTo>
                  <a:pt x="2353" y="0"/>
                </a:lnTo>
                <a:lnTo>
                  <a:pt x="4172" y="473"/>
                </a:lnTo>
                <a:lnTo>
                  <a:pt x="2586" y="2647"/>
                </a:lnTo>
                <a:lnTo>
                  <a:pt x="1238" y="2635"/>
                </a:lnTo>
                <a:lnTo>
                  <a:pt x="0" y="2059"/>
                </a:lnTo>
                <a:lnTo>
                  <a:pt x="0" y="1924"/>
                </a:lnTo>
                <a:close/>
              </a:path>
            </a:pathLst>
          </a:custGeom>
          <a:solidFill>
            <a:srgbClr val="FF0000"/>
          </a:solidFill>
          <a:ln w="9525">
            <a:solidFill>
              <a:srgbClr val="FF0000"/>
            </a:solidFill>
            <a:round/>
            <a:headEnd/>
            <a:tailEnd/>
          </a:ln>
          <a:effectLst/>
        </p:spPr>
        <p:txBody>
          <a:bodyPr/>
          <a:lstStyle/>
          <a:p>
            <a:endParaRPr lang="en-GB" sz="2400" i="1">
              <a:solidFill>
                <a:srgbClr val="000000"/>
              </a:solidFill>
              <a:latin typeface="Times New Roman" pitchFamily="18" charset="0"/>
              <a:cs typeface="Times New Roman"/>
            </a:endParaRPr>
          </a:p>
        </p:txBody>
      </p:sp>
      <p:pic>
        <p:nvPicPr>
          <p:cNvPr id="270339" name="Picture 3"/>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1143000" y="1238250"/>
            <a:ext cx="6897688" cy="5391150"/>
          </a:xfrm>
          <a:prstGeom prst="rect">
            <a:avLst/>
          </a:prstGeom>
          <a:noFill/>
        </p:spPr>
      </p:pic>
      <p:sp>
        <p:nvSpPr>
          <p:cNvPr id="270340" name="Freeform 4"/>
          <p:cNvSpPr>
            <a:spLocks/>
          </p:cNvSpPr>
          <p:nvPr/>
        </p:nvSpPr>
        <p:spPr bwMode="auto">
          <a:xfrm>
            <a:off x="4572000" y="4876800"/>
            <a:ext cx="400050" cy="457200"/>
          </a:xfrm>
          <a:custGeom>
            <a:avLst/>
            <a:gdLst/>
            <a:ahLst/>
            <a:cxnLst>
              <a:cxn ang="0">
                <a:pos x="252" y="0"/>
              </a:cxn>
              <a:cxn ang="0">
                <a:pos x="0" y="288"/>
              </a:cxn>
            </a:cxnLst>
            <a:rect l="0" t="0" r="r" b="b"/>
            <a:pathLst>
              <a:path w="252" h="288">
                <a:moveTo>
                  <a:pt x="252" y="0"/>
                </a:moveTo>
                <a:lnTo>
                  <a:pt x="0" y="288"/>
                </a:lnTo>
              </a:path>
            </a:pathLst>
          </a:custGeom>
          <a:noFill/>
          <a:ln w="38100" cmpd="sng">
            <a:solidFill>
              <a:srgbClr val="FF000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1" name="Freeform 5"/>
          <p:cNvSpPr>
            <a:spLocks/>
          </p:cNvSpPr>
          <p:nvPr/>
        </p:nvSpPr>
        <p:spPr bwMode="auto">
          <a:xfrm>
            <a:off x="6715125" y="2971800"/>
            <a:ext cx="600075" cy="1114425"/>
          </a:xfrm>
          <a:custGeom>
            <a:avLst/>
            <a:gdLst/>
            <a:ahLst/>
            <a:cxnLst>
              <a:cxn ang="0">
                <a:pos x="378" y="0"/>
              </a:cxn>
              <a:cxn ang="0">
                <a:pos x="0" y="456"/>
              </a:cxn>
              <a:cxn ang="0">
                <a:pos x="138" y="702"/>
              </a:cxn>
              <a:cxn ang="0">
                <a:pos x="318" y="492"/>
              </a:cxn>
              <a:cxn ang="0">
                <a:pos x="54" y="390"/>
              </a:cxn>
            </a:cxnLst>
            <a:rect l="0" t="0" r="r" b="b"/>
            <a:pathLst>
              <a:path w="378" h="702">
                <a:moveTo>
                  <a:pt x="378" y="0"/>
                </a:moveTo>
                <a:lnTo>
                  <a:pt x="0" y="456"/>
                </a:lnTo>
                <a:lnTo>
                  <a:pt x="138" y="702"/>
                </a:lnTo>
                <a:lnTo>
                  <a:pt x="318" y="492"/>
                </a:lnTo>
                <a:lnTo>
                  <a:pt x="54" y="390"/>
                </a:lnTo>
              </a:path>
            </a:pathLst>
          </a:custGeom>
          <a:noFill/>
          <a:ln w="38100" cmpd="sng">
            <a:solidFill>
              <a:srgbClr val="FF000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2" name="Freeform 6"/>
          <p:cNvSpPr>
            <a:spLocks/>
          </p:cNvSpPr>
          <p:nvPr/>
        </p:nvSpPr>
        <p:spPr bwMode="auto">
          <a:xfrm>
            <a:off x="6229350" y="2895600"/>
            <a:ext cx="190500" cy="466725"/>
          </a:xfrm>
          <a:custGeom>
            <a:avLst/>
            <a:gdLst/>
            <a:ahLst/>
            <a:cxnLst>
              <a:cxn ang="0">
                <a:pos x="0" y="0"/>
              </a:cxn>
              <a:cxn ang="0">
                <a:pos x="120" y="294"/>
              </a:cxn>
            </a:cxnLst>
            <a:rect l="0" t="0" r="r" b="b"/>
            <a:pathLst>
              <a:path w="120" h="294">
                <a:moveTo>
                  <a:pt x="0" y="0"/>
                </a:moveTo>
                <a:lnTo>
                  <a:pt x="120" y="294"/>
                </a:lnTo>
              </a:path>
            </a:pathLst>
          </a:custGeom>
          <a:noFill/>
          <a:ln w="38100" cmpd="sng">
            <a:solidFill>
              <a:srgbClr val="FF000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3" name="Freeform 7"/>
          <p:cNvSpPr>
            <a:spLocks/>
          </p:cNvSpPr>
          <p:nvPr/>
        </p:nvSpPr>
        <p:spPr bwMode="auto">
          <a:xfrm>
            <a:off x="6858000" y="2209800"/>
            <a:ext cx="1588" cy="1304925"/>
          </a:xfrm>
          <a:custGeom>
            <a:avLst/>
            <a:gdLst/>
            <a:ahLst/>
            <a:cxnLst>
              <a:cxn ang="0">
                <a:pos x="0" y="822"/>
              </a:cxn>
              <a:cxn ang="0">
                <a:pos x="1" y="0"/>
              </a:cxn>
            </a:cxnLst>
            <a:rect l="0" t="0" r="r" b="b"/>
            <a:pathLst>
              <a:path w="1" h="822">
                <a:moveTo>
                  <a:pt x="0" y="822"/>
                </a:moveTo>
                <a:lnTo>
                  <a:pt x="1" y="0"/>
                </a:lnTo>
              </a:path>
            </a:pathLst>
          </a:custGeom>
          <a:noFill/>
          <a:ln w="57150" cmpd="sng">
            <a:solidFill>
              <a:schemeClr val="bg1"/>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4" name="Freeform 8"/>
          <p:cNvSpPr>
            <a:spLocks/>
          </p:cNvSpPr>
          <p:nvPr/>
        </p:nvSpPr>
        <p:spPr bwMode="auto">
          <a:xfrm>
            <a:off x="2200275" y="3409950"/>
            <a:ext cx="2619375" cy="2381250"/>
          </a:xfrm>
          <a:custGeom>
            <a:avLst/>
            <a:gdLst/>
            <a:ahLst/>
            <a:cxnLst>
              <a:cxn ang="0">
                <a:pos x="1650" y="0"/>
              </a:cxn>
              <a:cxn ang="0">
                <a:pos x="0" y="1500"/>
              </a:cxn>
            </a:cxnLst>
            <a:rect l="0" t="0" r="r" b="b"/>
            <a:pathLst>
              <a:path w="1650" h="1500">
                <a:moveTo>
                  <a:pt x="1650" y="0"/>
                </a:moveTo>
                <a:lnTo>
                  <a:pt x="0" y="1500"/>
                </a:lnTo>
              </a:path>
            </a:pathLst>
          </a:custGeom>
          <a:noFill/>
          <a:ln w="38100" cmpd="sng">
            <a:solidFill>
              <a:srgbClr val="FF000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5" name="Freeform 9"/>
          <p:cNvSpPr>
            <a:spLocks/>
          </p:cNvSpPr>
          <p:nvPr/>
        </p:nvSpPr>
        <p:spPr bwMode="auto">
          <a:xfrm>
            <a:off x="4305300" y="4791075"/>
            <a:ext cx="352425" cy="428625"/>
          </a:xfrm>
          <a:custGeom>
            <a:avLst/>
            <a:gdLst/>
            <a:ahLst/>
            <a:cxnLst>
              <a:cxn ang="0">
                <a:pos x="222" y="0"/>
              </a:cxn>
              <a:cxn ang="0">
                <a:pos x="0" y="270"/>
              </a:cxn>
            </a:cxnLst>
            <a:rect l="0" t="0" r="r" b="b"/>
            <a:pathLst>
              <a:path w="222" h="270">
                <a:moveTo>
                  <a:pt x="222" y="0"/>
                </a:moveTo>
                <a:lnTo>
                  <a:pt x="0" y="270"/>
                </a:lnTo>
              </a:path>
            </a:pathLst>
          </a:custGeom>
          <a:noFill/>
          <a:ln w="38100" cmpd="sng">
            <a:solidFill>
              <a:srgbClr val="FF000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pic>
        <p:nvPicPr>
          <p:cNvPr id="270346" name="Picture 10"/>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667000" y="3352800"/>
            <a:ext cx="1182688" cy="1257300"/>
          </a:xfrm>
          <a:prstGeom prst="rect">
            <a:avLst/>
          </a:prstGeom>
          <a:noFill/>
        </p:spPr>
      </p:pic>
      <p:sp>
        <p:nvSpPr>
          <p:cNvPr id="270347" name="Freeform 11"/>
          <p:cNvSpPr>
            <a:spLocks/>
          </p:cNvSpPr>
          <p:nvPr/>
        </p:nvSpPr>
        <p:spPr bwMode="auto">
          <a:xfrm>
            <a:off x="5689600" y="2984500"/>
            <a:ext cx="146050" cy="158750"/>
          </a:xfrm>
          <a:custGeom>
            <a:avLst/>
            <a:gdLst/>
            <a:ahLst/>
            <a:cxnLst>
              <a:cxn ang="0">
                <a:pos x="0" y="100"/>
              </a:cxn>
              <a:cxn ang="0">
                <a:pos x="92" y="0"/>
              </a:cxn>
            </a:cxnLst>
            <a:rect l="0" t="0" r="r" b="b"/>
            <a:pathLst>
              <a:path w="92" h="100">
                <a:moveTo>
                  <a:pt x="0" y="100"/>
                </a:moveTo>
                <a:lnTo>
                  <a:pt x="92" y="0"/>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8" name="Freeform 12"/>
          <p:cNvSpPr>
            <a:spLocks/>
          </p:cNvSpPr>
          <p:nvPr/>
        </p:nvSpPr>
        <p:spPr bwMode="auto">
          <a:xfrm>
            <a:off x="5454650" y="2940050"/>
            <a:ext cx="127000" cy="139700"/>
          </a:xfrm>
          <a:custGeom>
            <a:avLst/>
            <a:gdLst/>
            <a:ahLst/>
            <a:cxnLst>
              <a:cxn ang="0">
                <a:pos x="80" y="0"/>
              </a:cxn>
              <a:cxn ang="0">
                <a:pos x="0" y="88"/>
              </a:cxn>
            </a:cxnLst>
            <a:rect l="0" t="0" r="r" b="b"/>
            <a:pathLst>
              <a:path w="80" h="88">
                <a:moveTo>
                  <a:pt x="80" y="0"/>
                </a:moveTo>
                <a:lnTo>
                  <a:pt x="0" y="88"/>
                </a:lnTo>
              </a:path>
            </a:pathLst>
          </a:custGeom>
          <a:noFill/>
          <a:ln w="7620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49" name="Freeform 13"/>
          <p:cNvSpPr>
            <a:spLocks/>
          </p:cNvSpPr>
          <p:nvPr/>
        </p:nvSpPr>
        <p:spPr bwMode="auto">
          <a:xfrm>
            <a:off x="4724400" y="2895600"/>
            <a:ext cx="647700" cy="177800"/>
          </a:xfrm>
          <a:custGeom>
            <a:avLst/>
            <a:gdLst/>
            <a:ahLst/>
            <a:cxnLst>
              <a:cxn ang="0">
                <a:pos x="408" y="112"/>
              </a:cxn>
              <a:cxn ang="0">
                <a:pos x="0" y="0"/>
              </a:cxn>
            </a:cxnLst>
            <a:rect l="0" t="0" r="r" b="b"/>
            <a:pathLst>
              <a:path w="408" h="112">
                <a:moveTo>
                  <a:pt x="408" y="112"/>
                </a:moveTo>
                <a:lnTo>
                  <a:pt x="0" y="0"/>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0" name="Line 14"/>
          <p:cNvSpPr>
            <a:spLocks noChangeShapeType="1"/>
          </p:cNvSpPr>
          <p:nvPr/>
        </p:nvSpPr>
        <p:spPr bwMode="auto">
          <a:xfrm flipH="1">
            <a:off x="5486400" y="3276600"/>
            <a:ext cx="381000" cy="381000"/>
          </a:xfrm>
          <a:prstGeom prst="line">
            <a:avLst/>
          </a:prstGeom>
          <a:noFill/>
          <a:ln w="57150">
            <a:solidFill>
              <a:srgbClr val="A6F8B0"/>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0351" name="Freeform 15"/>
          <p:cNvSpPr>
            <a:spLocks/>
          </p:cNvSpPr>
          <p:nvPr/>
        </p:nvSpPr>
        <p:spPr bwMode="auto">
          <a:xfrm>
            <a:off x="5270500" y="3314700"/>
            <a:ext cx="406400" cy="152400"/>
          </a:xfrm>
          <a:custGeom>
            <a:avLst/>
            <a:gdLst/>
            <a:ahLst/>
            <a:cxnLst>
              <a:cxn ang="0">
                <a:pos x="0" y="0"/>
              </a:cxn>
              <a:cxn ang="0">
                <a:pos x="256" y="96"/>
              </a:cxn>
            </a:cxnLst>
            <a:rect l="0" t="0" r="r" b="b"/>
            <a:pathLst>
              <a:path w="256" h="96">
                <a:moveTo>
                  <a:pt x="0" y="0"/>
                </a:moveTo>
                <a:lnTo>
                  <a:pt x="256" y="96"/>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2" name="Freeform 16"/>
          <p:cNvSpPr>
            <a:spLocks/>
          </p:cNvSpPr>
          <p:nvPr/>
        </p:nvSpPr>
        <p:spPr bwMode="auto">
          <a:xfrm>
            <a:off x="4559300" y="3079750"/>
            <a:ext cx="622300" cy="196850"/>
          </a:xfrm>
          <a:custGeom>
            <a:avLst/>
            <a:gdLst/>
            <a:ahLst/>
            <a:cxnLst>
              <a:cxn ang="0">
                <a:pos x="392" y="124"/>
              </a:cxn>
              <a:cxn ang="0">
                <a:pos x="0" y="0"/>
              </a:cxn>
            </a:cxnLst>
            <a:rect l="0" t="0" r="r" b="b"/>
            <a:pathLst>
              <a:path w="392" h="124">
                <a:moveTo>
                  <a:pt x="392" y="124"/>
                </a:moveTo>
                <a:lnTo>
                  <a:pt x="0" y="0"/>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3" name="Freeform 17"/>
          <p:cNvSpPr>
            <a:spLocks/>
          </p:cNvSpPr>
          <p:nvPr/>
        </p:nvSpPr>
        <p:spPr bwMode="auto">
          <a:xfrm>
            <a:off x="4559300" y="3378200"/>
            <a:ext cx="939800" cy="285750"/>
          </a:xfrm>
          <a:custGeom>
            <a:avLst/>
            <a:gdLst/>
            <a:ahLst/>
            <a:cxnLst>
              <a:cxn ang="0">
                <a:pos x="592" y="180"/>
              </a:cxn>
              <a:cxn ang="0">
                <a:pos x="0" y="0"/>
              </a:cxn>
            </a:cxnLst>
            <a:rect l="0" t="0" r="r" b="b"/>
            <a:pathLst>
              <a:path w="592" h="180">
                <a:moveTo>
                  <a:pt x="592" y="180"/>
                </a:moveTo>
                <a:lnTo>
                  <a:pt x="0" y="0"/>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4" name="Freeform 18"/>
          <p:cNvSpPr>
            <a:spLocks/>
          </p:cNvSpPr>
          <p:nvPr/>
        </p:nvSpPr>
        <p:spPr bwMode="auto">
          <a:xfrm>
            <a:off x="4368800" y="3543300"/>
            <a:ext cx="895350" cy="330200"/>
          </a:xfrm>
          <a:custGeom>
            <a:avLst/>
            <a:gdLst/>
            <a:ahLst/>
            <a:cxnLst>
              <a:cxn ang="0">
                <a:pos x="0" y="0"/>
              </a:cxn>
              <a:cxn ang="0">
                <a:pos x="564" y="208"/>
              </a:cxn>
            </a:cxnLst>
            <a:rect l="0" t="0" r="r" b="b"/>
            <a:pathLst>
              <a:path w="564" h="208">
                <a:moveTo>
                  <a:pt x="0" y="0"/>
                </a:moveTo>
                <a:lnTo>
                  <a:pt x="564" y="208"/>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5" name="Freeform 19"/>
          <p:cNvSpPr>
            <a:spLocks/>
          </p:cNvSpPr>
          <p:nvPr/>
        </p:nvSpPr>
        <p:spPr bwMode="auto">
          <a:xfrm>
            <a:off x="4114800" y="3733800"/>
            <a:ext cx="946150" cy="361950"/>
          </a:xfrm>
          <a:custGeom>
            <a:avLst/>
            <a:gdLst/>
            <a:ahLst/>
            <a:cxnLst>
              <a:cxn ang="0">
                <a:pos x="0" y="0"/>
              </a:cxn>
              <a:cxn ang="0">
                <a:pos x="596" y="228"/>
              </a:cxn>
            </a:cxnLst>
            <a:rect l="0" t="0" r="r" b="b"/>
            <a:pathLst>
              <a:path w="596" h="228">
                <a:moveTo>
                  <a:pt x="0" y="0"/>
                </a:moveTo>
                <a:lnTo>
                  <a:pt x="596" y="228"/>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6" name="Freeform 20"/>
          <p:cNvSpPr>
            <a:spLocks/>
          </p:cNvSpPr>
          <p:nvPr/>
        </p:nvSpPr>
        <p:spPr bwMode="auto">
          <a:xfrm>
            <a:off x="3911600" y="3930650"/>
            <a:ext cx="939800" cy="374650"/>
          </a:xfrm>
          <a:custGeom>
            <a:avLst/>
            <a:gdLst/>
            <a:ahLst/>
            <a:cxnLst>
              <a:cxn ang="0">
                <a:pos x="0" y="0"/>
              </a:cxn>
              <a:cxn ang="0">
                <a:pos x="592" y="236"/>
              </a:cxn>
            </a:cxnLst>
            <a:rect l="0" t="0" r="r" b="b"/>
            <a:pathLst>
              <a:path w="592" h="236">
                <a:moveTo>
                  <a:pt x="0" y="0"/>
                </a:moveTo>
                <a:lnTo>
                  <a:pt x="592" y="236"/>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7" name="Freeform 21"/>
          <p:cNvSpPr>
            <a:spLocks/>
          </p:cNvSpPr>
          <p:nvPr/>
        </p:nvSpPr>
        <p:spPr bwMode="auto">
          <a:xfrm>
            <a:off x="3695700" y="4127500"/>
            <a:ext cx="939800" cy="400050"/>
          </a:xfrm>
          <a:custGeom>
            <a:avLst/>
            <a:gdLst/>
            <a:ahLst/>
            <a:cxnLst>
              <a:cxn ang="0">
                <a:pos x="0" y="0"/>
              </a:cxn>
              <a:cxn ang="0">
                <a:pos x="592" y="252"/>
              </a:cxn>
            </a:cxnLst>
            <a:rect l="0" t="0" r="r" b="b"/>
            <a:pathLst>
              <a:path w="592" h="252">
                <a:moveTo>
                  <a:pt x="0" y="0"/>
                </a:moveTo>
                <a:lnTo>
                  <a:pt x="592" y="252"/>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8" name="Freeform 22"/>
          <p:cNvSpPr>
            <a:spLocks/>
          </p:cNvSpPr>
          <p:nvPr/>
        </p:nvSpPr>
        <p:spPr bwMode="auto">
          <a:xfrm>
            <a:off x="3282950" y="4254500"/>
            <a:ext cx="1327150" cy="533400"/>
          </a:xfrm>
          <a:custGeom>
            <a:avLst/>
            <a:gdLst/>
            <a:ahLst/>
            <a:cxnLst>
              <a:cxn ang="0">
                <a:pos x="0" y="0"/>
              </a:cxn>
              <a:cxn ang="0">
                <a:pos x="836" y="336"/>
              </a:cxn>
            </a:cxnLst>
            <a:rect l="0" t="0" r="r" b="b"/>
            <a:pathLst>
              <a:path w="836" h="336">
                <a:moveTo>
                  <a:pt x="0" y="0"/>
                </a:moveTo>
                <a:lnTo>
                  <a:pt x="836" y="336"/>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59" name="Freeform 23"/>
          <p:cNvSpPr>
            <a:spLocks/>
          </p:cNvSpPr>
          <p:nvPr/>
        </p:nvSpPr>
        <p:spPr bwMode="auto">
          <a:xfrm>
            <a:off x="3124200" y="4394200"/>
            <a:ext cx="1371600" cy="558800"/>
          </a:xfrm>
          <a:custGeom>
            <a:avLst/>
            <a:gdLst/>
            <a:ahLst/>
            <a:cxnLst>
              <a:cxn ang="0">
                <a:pos x="0" y="0"/>
              </a:cxn>
              <a:cxn ang="0">
                <a:pos x="864" y="352"/>
              </a:cxn>
            </a:cxnLst>
            <a:rect l="0" t="0" r="r" b="b"/>
            <a:pathLst>
              <a:path w="864" h="352">
                <a:moveTo>
                  <a:pt x="0" y="0"/>
                </a:moveTo>
                <a:lnTo>
                  <a:pt x="864" y="352"/>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60" name="Freeform 24"/>
          <p:cNvSpPr>
            <a:spLocks/>
          </p:cNvSpPr>
          <p:nvPr/>
        </p:nvSpPr>
        <p:spPr bwMode="auto">
          <a:xfrm>
            <a:off x="2819400" y="4610100"/>
            <a:ext cx="1473200" cy="609600"/>
          </a:xfrm>
          <a:custGeom>
            <a:avLst/>
            <a:gdLst/>
            <a:ahLst/>
            <a:cxnLst>
              <a:cxn ang="0">
                <a:pos x="0" y="0"/>
              </a:cxn>
              <a:cxn ang="0">
                <a:pos x="928" y="384"/>
              </a:cxn>
            </a:cxnLst>
            <a:rect l="0" t="0" r="r" b="b"/>
            <a:pathLst>
              <a:path w="928" h="384">
                <a:moveTo>
                  <a:pt x="0" y="0"/>
                </a:moveTo>
                <a:lnTo>
                  <a:pt x="928" y="384"/>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61" name="Freeform 25"/>
          <p:cNvSpPr>
            <a:spLocks/>
          </p:cNvSpPr>
          <p:nvPr/>
        </p:nvSpPr>
        <p:spPr bwMode="auto">
          <a:xfrm>
            <a:off x="2819400" y="4876800"/>
            <a:ext cx="996950" cy="495300"/>
          </a:xfrm>
          <a:custGeom>
            <a:avLst/>
            <a:gdLst/>
            <a:ahLst/>
            <a:cxnLst>
              <a:cxn ang="0">
                <a:pos x="628" y="312"/>
              </a:cxn>
              <a:cxn ang="0">
                <a:pos x="0" y="0"/>
              </a:cxn>
            </a:cxnLst>
            <a:rect l="0" t="0" r="r" b="b"/>
            <a:pathLst>
              <a:path w="628" h="312">
                <a:moveTo>
                  <a:pt x="628" y="312"/>
                </a:moveTo>
                <a:lnTo>
                  <a:pt x="0" y="0"/>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62" name="Freeform 26"/>
          <p:cNvSpPr>
            <a:spLocks/>
          </p:cNvSpPr>
          <p:nvPr/>
        </p:nvSpPr>
        <p:spPr bwMode="auto">
          <a:xfrm>
            <a:off x="2559050" y="5099050"/>
            <a:ext cx="1016000" cy="488950"/>
          </a:xfrm>
          <a:custGeom>
            <a:avLst/>
            <a:gdLst/>
            <a:ahLst/>
            <a:cxnLst>
              <a:cxn ang="0">
                <a:pos x="640" y="308"/>
              </a:cxn>
              <a:cxn ang="0">
                <a:pos x="0" y="0"/>
              </a:cxn>
            </a:cxnLst>
            <a:rect l="0" t="0" r="r" b="b"/>
            <a:pathLst>
              <a:path w="640" h="308">
                <a:moveTo>
                  <a:pt x="640" y="308"/>
                </a:moveTo>
                <a:lnTo>
                  <a:pt x="0" y="0"/>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63" name="Freeform 27"/>
          <p:cNvSpPr>
            <a:spLocks/>
          </p:cNvSpPr>
          <p:nvPr/>
        </p:nvSpPr>
        <p:spPr bwMode="auto">
          <a:xfrm>
            <a:off x="2305050" y="5314950"/>
            <a:ext cx="1066800" cy="514350"/>
          </a:xfrm>
          <a:custGeom>
            <a:avLst/>
            <a:gdLst/>
            <a:ahLst/>
            <a:cxnLst>
              <a:cxn ang="0">
                <a:pos x="0" y="0"/>
              </a:cxn>
              <a:cxn ang="0">
                <a:pos x="672" y="324"/>
              </a:cxn>
            </a:cxnLst>
            <a:rect l="0" t="0" r="r" b="b"/>
            <a:pathLst>
              <a:path w="672" h="324">
                <a:moveTo>
                  <a:pt x="0" y="0"/>
                </a:moveTo>
                <a:lnTo>
                  <a:pt x="672" y="324"/>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64" name="Freeform 28"/>
          <p:cNvSpPr>
            <a:spLocks/>
          </p:cNvSpPr>
          <p:nvPr/>
        </p:nvSpPr>
        <p:spPr bwMode="auto">
          <a:xfrm>
            <a:off x="2622550" y="5581650"/>
            <a:ext cx="215900" cy="215900"/>
          </a:xfrm>
          <a:custGeom>
            <a:avLst/>
            <a:gdLst/>
            <a:ahLst/>
            <a:cxnLst>
              <a:cxn ang="0">
                <a:pos x="136" y="0"/>
              </a:cxn>
              <a:cxn ang="0">
                <a:pos x="0" y="136"/>
              </a:cxn>
            </a:cxnLst>
            <a:rect l="0" t="0" r="r" b="b"/>
            <a:pathLst>
              <a:path w="136" h="136">
                <a:moveTo>
                  <a:pt x="136" y="0"/>
                </a:moveTo>
                <a:lnTo>
                  <a:pt x="0" y="136"/>
                </a:lnTo>
              </a:path>
            </a:pathLst>
          </a:custGeom>
          <a:noFill/>
          <a:ln w="57150" cmpd="sng">
            <a:solidFill>
              <a:srgbClr val="A6F8B0"/>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sp>
        <p:nvSpPr>
          <p:cNvPr id="270365" name="Freeform 29"/>
          <p:cNvSpPr>
            <a:spLocks/>
          </p:cNvSpPr>
          <p:nvPr/>
        </p:nvSpPr>
        <p:spPr bwMode="auto">
          <a:xfrm>
            <a:off x="2857500" y="1781175"/>
            <a:ext cx="3943350" cy="3781425"/>
          </a:xfrm>
          <a:custGeom>
            <a:avLst/>
            <a:gdLst/>
            <a:ahLst/>
            <a:cxnLst>
              <a:cxn ang="0">
                <a:pos x="2466" y="0"/>
              </a:cxn>
              <a:cxn ang="0">
                <a:pos x="2484" y="1140"/>
              </a:cxn>
              <a:cxn ang="0">
                <a:pos x="2274" y="1098"/>
              </a:cxn>
              <a:cxn ang="0">
                <a:pos x="2244" y="1026"/>
              </a:cxn>
              <a:cxn ang="0">
                <a:pos x="1620" y="834"/>
              </a:cxn>
              <a:cxn ang="0">
                <a:pos x="0" y="2382"/>
              </a:cxn>
            </a:cxnLst>
            <a:rect l="0" t="0" r="r" b="b"/>
            <a:pathLst>
              <a:path w="2484" h="2382">
                <a:moveTo>
                  <a:pt x="2466" y="0"/>
                </a:moveTo>
                <a:lnTo>
                  <a:pt x="2484" y="1140"/>
                </a:lnTo>
                <a:lnTo>
                  <a:pt x="2274" y="1098"/>
                </a:lnTo>
                <a:lnTo>
                  <a:pt x="2244" y="1026"/>
                </a:lnTo>
                <a:lnTo>
                  <a:pt x="1620" y="834"/>
                </a:lnTo>
                <a:lnTo>
                  <a:pt x="0" y="2382"/>
                </a:lnTo>
              </a:path>
            </a:pathLst>
          </a:custGeom>
          <a:noFill/>
          <a:ln w="57150" cmpd="sng">
            <a:solidFill>
              <a:srgbClr val="003399"/>
            </a:solidFill>
            <a:round/>
            <a:headEnd type="none" w="med" len="med"/>
            <a:tailEnd type="none" w="med" len="med"/>
          </a:ln>
          <a:effectLst/>
        </p:spPr>
        <p:txBody>
          <a:bodyPr/>
          <a:lstStyle/>
          <a:p>
            <a:endParaRPr lang="en-GB" sz="2400" i="1">
              <a:solidFill>
                <a:srgbClr val="000000"/>
              </a:solidFill>
              <a:latin typeface="Times New Roman" pitchFamily="18" charset="0"/>
              <a:cs typeface="Times New Roman"/>
            </a:endParaRPr>
          </a:p>
        </p:txBody>
      </p:sp>
      <p:pic>
        <p:nvPicPr>
          <p:cNvPr id="270366" name="Picture 30"/>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791200" y="2590800"/>
            <a:ext cx="1247775" cy="1485900"/>
          </a:xfrm>
          <a:prstGeom prst="rect">
            <a:avLst/>
          </a:prstGeom>
          <a:noFill/>
        </p:spPr>
      </p:pic>
      <p:pic>
        <p:nvPicPr>
          <p:cNvPr id="270367" name="Picture 3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600200" y="5257800"/>
            <a:ext cx="1247775" cy="1485900"/>
          </a:xfrm>
          <a:prstGeom prst="rect">
            <a:avLst/>
          </a:prstGeom>
          <a:noFill/>
        </p:spPr>
      </p:pic>
      <p:sp>
        <p:nvSpPr>
          <p:cNvPr id="270368" name="AutoShape 32"/>
          <p:cNvSpPr>
            <a:spLocks noChangeArrowheads="1"/>
          </p:cNvSpPr>
          <p:nvPr/>
        </p:nvSpPr>
        <p:spPr bwMode="auto">
          <a:xfrm rot="2147766">
            <a:off x="3771900" y="3151188"/>
            <a:ext cx="1676400" cy="1660525"/>
          </a:xfrm>
          <a:prstGeom prst="irregularSeal2">
            <a:avLst/>
          </a:prstGeom>
          <a:gradFill rotWithShape="1">
            <a:gsLst>
              <a:gs pos="0">
                <a:srgbClr val="FF0000"/>
              </a:gs>
              <a:gs pos="100000">
                <a:srgbClr val="FFFF00"/>
              </a:gs>
            </a:gsLst>
            <a:path path="shape">
              <a:fillToRect l="50000" t="50000" r="50000" b="50000"/>
            </a:path>
          </a:grad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0369" name="Line 33"/>
          <p:cNvSpPr>
            <a:spLocks noChangeShapeType="1"/>
          </p:cNvSpPr>
          <p:nvPr/>
        </p:nvSpPr>
        <p:spPr bwMode="auto">
          <a:xfrm flipV="1">
            <a:off x="3200400" y="4038600"/>
            <a:ext cx="0" cy="1143000"/>
          </a:xfrm>
          <a:prstGeom prst="line">
            <a:avLst/>
          </a:prstGeom>
          <a:noFill/>
          <a:ln w="57150">
            <a:solidFill>
              <a:srgbClr val="003399"/>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0370" name="Freeform 34"/>
          <p:cNvSpPr>
            <a:spLocks/>
          </p:cNvSpPr>
          <p:nvPr/>
        </p:nvSpPr>
        <p:spPr bwMode="auto">
          <a:xfrm>
            <a:off x="1066800" y="1219200"/>
            <a:ext cx="6908800" cy="4313238"/>
          </a:xfrm>
          <a:custGeom>
            <a:avLst/>
            <a:gdLst/>
            <a:ahLst/>
            <a:cxnLst>
              <a:cxn ang="0">
                <a:pos x="2835" y="0"/>
              </a:cxn>
              <a:cxn ang="0">
                <a:pos x="4352" y="323"/>
              </a:cxn>
              <a:cxn ang="0">
                <a:pos x="2317" y="2717"/>
              </a:cxn>
              <a:cxn ang="0">
                <a:pos x="0" y="1731"/>
              </a:cxn>
              <a:cxn ang="0">
                <a:pos x="2835" y="0"/>
              </a:cxn>
            </a:cxnLst>
            <a:rect l="0" t="0" r="r" b="b"/>
            <a:pathLst>
              <a:path w="4352" h="2717">
                <a:moveTo>
                  <a:pt x="2835" y="0"/>
                </a:moveTo>
                <a:lnTo>
                  <a:pt x="4352" y="323"/>
                </a:lnTo>
                <a:lnTo>
                  <a:pt x="2317" y="2717"/>
                </a:lnTo>
                <a:lnTo>
                  <a:pt x="0" y="1731"/>
                </a:lnTo>
                <a:lnTo>
                  <a:pt x="2835" y="0"/>
                </a:lnTo>
                <a:close/>
              </a:path>
            </a:pathLst>
          </a:custGeom>
          <a:solidFill>
            <a:srgbClr val="CC9900">
              <a:alpha val="35001"/>
            </a:srgbClr>
          </a:solidFill>
          <a:ln w="952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pic>
        <p:nvPicPr>
          <p:cNvPr id="270371" name="Picture 3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943600" y="533400"/>
            <a:ext cx="1524000" cy="1581150"/>
          </a:xfrm>
          <a:prstGeom prst="rect">
            <a:avLst/>
          </a:prstGeom>
          <a:noFill/>
        </p:spPr>
      </p:pic>
      <p:sp>
        <p:nvSpPr>
          <p:cNvPr id="270372" name="Text Box 36"/>
          <p:cNvSpPr txBox="1">
            <a:spLocks noChangeArrowheads="1"/>
          </p:cNvSpPr>
          <p:nvPr/>
        </p:nvSpPr>
        <p:spPr bwMode="auto">
          <a:xfrm>
            <a:off x="650480" y="1405832"/>
            <a:ext cx="2225410" cy="2031325"/>
          </a:xfrm>
          <a:prstGeom prst="rect">
            <a:avLst/>
          </a:prstGeom>
          <a:noFill/>
          <a:ln w="9525">
            <a:noFill/>
            <a:miter lim="800000"/>
            <a:headEnd/>
            <a:tailEnd/>
          </a:ln>
          <a:effectLst/>
        </p:spPr>
        <p:txBody>
          <a:bodyPr wrap="square" tIns="91440" bIns="91440">
            <a:spAutoFit/>
          </a:bodyPr>
          <a:lstStyle/>
          <a:p>
            <a:r>
              <a:rPr lang="en-US" sz="2400" b="1" i="1" dirty="0">
                <a:solidFill>
                  <a:srgbClr val="000000"/>
                </a:solidFill>
                <a:effectLst>
                  <a:outerShdw blurRad="38100" dist="38100" dir="2700000" algn="tl">
                    <a:srgbClr val="000000">
                      <a:alpha val="43137"/>
                    </a:srgbClr>
                  </a:outerShdw>
                </a:effectLst>
                <a:latin typeface="Arial"/>
                <a:cs typeface="Times New Roman"/>
              </a:rPr>
              <a:t>What happens if </a:t>
            </a:r>
            <a:r>
              <a:rPr lang="en-US" sz="2400" b="1" i="1" dirty="0" smtClean="0">
                <a:solidFill>
                  <a:srgbClr val="000000"/>
                </a:solidFill>
                <a:effectLst>
                  <a:outerShdw blurRad="38100" dist="38100" dir="2700000" algn="tl">
                    <a:srgbClr val="000000">
                      <a:alpha val="43137"/>
                    </a:srgbClr>
                  </a:outerShdw>
                </a:effectLst>
                <a:latin typeface="Arial"/>
                <a:cs typeface="Times New Roman"/>
              </a:rPr>
              <a:t>100’s </a:t>
            </a:r>
            <a:r>
              <a:rPr lang="en-US" sz="2400" b="1" i="1" dirty="0" err="1" smtClean="0">
                <a:solidFill>
                  <a:srgbClr val="000000"/>
                </a:solidFill>
                <a:effectLst>
                  <a:outerShdw blurRad="38100" dist="38100" dir="2700000" algn="tl">
                    <a:srgbClr val="000000">
                      <a:alpha val="43137"/>
                    </a:srgbClr>
                  </a:outerShdw>
                </a:effectLst>
                <a:latin typeface="Arial"/>
                <a:cs typeface="Times New Roman"/>
              </a:rPr>
              <a:t>metres</a:t>
            </a:r>
            <a:r>
              <a:rPr lang="en-US" sz="2400" b="1" i="1" dirty="0" smtClean="0">
                <a:solidFill>
                  <a:srgbClr val="000000"/>
                </a:solidFill>
                <a:effectLst>
                  <a:outerShdw blurRad="38100" dist="38100" dir="2700000" algn="tl">
                    <a:srgbClr val="000000">
                      <a:alpha val="43137"/>
                    </a:srgbClr>
                  </a:outerShdw>
                </a:effectLst>
                <a:latin typeface="Arial"/>
                <a:cs typeface="Times New Roman"/>
              </a:rPr>
              <a:t> of entries </a:t>
            </a:r>
            <a:r>
              <a:rPr lang="en-US" sz="2400" b="1" i="1" dirty="0">
                <a:solidFill>
                  <a:srgbClr val="000000"/>
                </a:solidFill>
                <a:effectLst>
                  <a:outerShdw blurRad="38100" dist="38100" dir="2700000" algn="tl">
                    <a:srgbClr val="000000">
                      <a:alpha val="43137"/>
                    </a:srgbClr>
                  </a:outerShdw>
                </a:effectLst>
                <a:latin typeface="Arial"/>
                <a:cs typeface="Times New Roman"/>
              </a:rPr>
              <a:t>are lost?</a:t>
            </a:r>
          </a:p>
        </p:txBody>
      </p:sp>
      <p:pic>
        <p:nvPicPr>
          <p:cNvPr id="270373" name="Picture 37" descr="MCj04348590000[1]"/>
          <p:cNvPicPr>
            <a:picLocks noChangeAspect="1" noChangeArrowheads="1"/>
          </p:cNvPicPr>
          <p:nvPr/>
        </p:nvPicPr>
        <p:blipFill>
          <a:blip r:embed="rId6"/>
          <a:srcRect/>
          <a:stretch>
            <a:fillRect/>
          </a:stretch>
        </p:blipFill>
        <p:spPr bwMode="auto">
          <a:xfrm>
            <a:off x="2209800" y="3352800"/>
            <a:ext cx="762000" cy="762000"/>
          </a:xfrm>
          <a:prstGeom prst="rect">
            <a:avLst/>
          </a:prstGeom>
          <a:noFill/>
        </p:spPr>
      </p:pic>
      <p:pic>
        <p:nvPicPr>
          <p:cNvPr id="270374" name="Picture 38" descr="MCj04348590000[1]"/>
          <p:cNvPicPr>
            <a:picLocks noChangeAspect="1" noChangeArrowheads="1"/>
          </p:cNvPicPr>
          <p:nvPr/>
        </p:nvPicPr>
        <p:blipFill>
          <a:blip r:embed="rId6"/>
          <a:srcRect/>
          <a:stretch>
            <a:fillRect/>
          </a:stretch>
        </p:blipFill>
        <p:spPr bwMode="auto">
          <a:xfrm>
            <a:off x="914400" y="4876800"/>
            <a:ext cx="1219200" cy="1219200"/>
          </a:xfrm>
          <a:prstGeom prst="rect">
            <a:avLst/>
          </a:prstGeom>
          <a:noFill/>
        </p:spPr>
      </p:pic>
      <p:sp>
        <p:nvSpPr>
          <p:cNvPr id="270377" name="Rectangle 41"/>
          <p:cNvSpPr>
            <a:spLocks noChangeArrowheads="1"/>
          </p:cNvSpPr>
          <p:nvPr/>
        </p:nvSpPr>
        <p:spPr bwMode="auto">
          <a:xfrm rot="10800000" flipV="1">
            <a:off x="962025" y="242937"/>
            <a:ext cx="7391400" cy="609600"/>
          </a:xfrm>
          <a:prstGeom prst="rect">
            <a:avLst/>
          </a:prstGeom>
          <a:noFill/>
          <a:ln w="9525">
            <a:noFill/>
            <a:miter lim="800000"/>
            <a:headEnd/>
            <a:tailEnd/>
          </a:ln>
          <a:effectLst/>
        </p:spPr>
        <p:txBody>
          <a:bodyPr anchor="ctr"/>
          <a:lstStyle/>
          <a:p>
            <a:r>
              <a:rPr lang="en-US" b="1" i="1" dirty="0">
                <a:solidFill>
                  <a:srgbClr val="000000"/>
                </a:solidFill>
                <a:effectLst>
                  <a:outerShdw blurRad="38100" dist="38100" dir="2700000" algn="tl">
                    <a:srgbClr val="000000">
                      <a:alpha val="43137"/>
                    </a:srgbClr>
                  </a:outerShdw>
                </a:effectLst>
                <a:latin typeface="Arial"/>
                <a:cs typeface="Times New Roman"/>
              </a:rPr>
              <a:t>Survivability</a:t>
            </a:r>
            <a:r>
              <a:rPr lang="en-US" b="1" i="1" dirty="0" smtClean="0">
                <a:solidFill>
                  <a:srgbClr val="000000"/>
                </a:solidFill>
                <a:effectLst>
                  <a:outerShdw blurRad="38100" dist="38100" dir="2700000" algn="tl">
                    <a:srgbClr val="000000">
                      <a:alpha val="43137"/>
                    </a:srgbClr>
                  </a:outerShdw>
                </a:effectLst>
                <a:latin typeface="Arial"/>
                <a:cs typeface="Times New Roman"/>
              </a:rPr>
              <a:t>……..Challenge</a:t>
            </a:r>
            <a:endParaRPr lang="en-US" b="1" i="1" dirty="0">
              <a:solidFill>
                <a:srgbClr val="000000"/>
              </a:solidFill>
              <a:effectLst>
                <a:outerShdw blurRad="38100" dist="38100" dir="2700000" algn="tl">
                  <a:srgbClr val="000000">
                    <a:alpha val="43137"/>
                  </a:srgbClr>
                </a:outerShdw>
              </a:effectLst>
              <a:latin typeface="Arial"/>
              <a:cs typeface="Times New Roman"/>
            </a:endParaRPr>
          </a:p>
        </p:txBody>
      </p:sp>
    </p:spTree>
    <p:extLst>
      <p:ext uri="{BB962C8B-B14F-4D97-AF65-F5344CB8AC3E}">
        <p14:creationId xmlns:p14="http://schemas.microsoft.com/office/powerpoint/2010/main" val="332631476"/>
      </p:ext>
    </p:extLst>
  </p:cSld>
  <p:clrMapOvr>
    <a:masterClrMapping/>
  </p:clrMapOvr>
  <p:transition spd="slow">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468313" y="1341438"/>
            <a:ext cx="8229600" cy="4752975"/>
          </a:xfrm>
        </p:spPr>
        <p:txBody>
          <a:bodyPr/>
          <a:lstStyle/>
          <a:p>
            <a:pPr marL="0" indent="0">
              <a:spcAft>
                <a:spcPct val="50000"/>
              </a:spcAft>
              <a:buFontTx/>
              <a:buNone/>
            </a:pPr>
            <a:r>
              <a:rPr lang="en-GB" sz="2200" dirty="0" smtClean="0"/>
              <a:t>The approaches considered to offer the greatest potential for system survivability include:</a:t>
            </a:r>
          </a:p>
          <a:p>
            <a:pPr lvl="1">
              <a:spcAft>
                <a:spcPct val="10000"/>
              </a:spcAft>
            </a:pPr>
            <a:r>
              <a:rPr lang="en-GB" sz="1600" dirty="0" smtClean="0"/>
              <a:t>Fully integrated systems designed to use </a:t>
            </a:r>
            <a:r>
              <a:rPr lang="en-GB" sz="1600" dirty="0"/>
              <a:t>multiple </a:t>
            </a:r>
            <a:r>
              <a:rPr lang="en-GB" sz="1600" dirty="0" smtClean="0"/>
              <a:t>transmission pathways</a:t>
            </a:r>
          </a:p>
          <a:p>
            <a:pPr lvl="1">
              <a:spcAft>
                <a:spcPct val="10000"/>
              </a:spcAft>
            </a:pPr>
            <a:r>
              <a:rPr lang="en-GB" sz="1600" dirty="0" smtClean="0"/>
              <a:t>Dynamically adaptive systems, using whatever transmission path survives</a:t>
            </a:r>
          </a:p>
          <a:p>
            <a:pPr lvl="1">
              <a:spcAft>
                <a:spcPct val="10000"/>
              </a:spcAft>
            </a:pPr>
            <a:r>
              <a:rPr lang="en-GB" sz="1600" dirty="0" smtClean="0"/>
              <a:t>‘Hardening’ of system components (especially cables)</a:t>
            </a:r>
          </a:p>
          <a:p>
            <a:pPr lvl="1">
              <a:spcAft>
                <a:spcPct val="50000"/>
              </a:spcAft>
            </a:pPr>
            <a:r>
              <a:rPr lang="en-GB" sz="1600" dirty="0" smtClean="0"/>
              <a:t>Incorporation of redundancy, uninterruptible power supplies, and increased </a:t>
            </a:r>
            <a:br>
              <a:rPr lang="en-GB" sz="1600" dirty="0" smtClean="0"/>
            </a:br>
            <a:r>
              <a:rPr lang="en-GB" sz="1600" dirty="0" smtClean="0"/>
              <a:t>radio coverage.</a:t>
            </a:r>
          </a:p>
          <a:p>
            <a:pPr marL="0" indent="0">
              <a:spcAft>
                <a:spcPct val="50000"/>
              </a:spcAft>
              <a:buFontTx/>
              <a:buNone/>
            </a:pPr>
            <a:r>
              <a:rPr lang="en-GB" sz="2200" dirty="0" smtClean="0"/>
              <a:t>A good practice to enhance resilience is to use a fibre-optic ring (using both shafts). However, the use of ring structures alone may not be sufficient - a fully ‘meshed’ structure represents a significant enhancement.</a:t>
            </a:r>
          </a:p>
          <a:p>
            <a:pPr marL="0" indent="0">
              <a:spcAft>
                <a:spcPct val="50000"/>
              </a:spcAft>
              <a:buFontTx/>
              <a:buNone/>
            </a:pPr>
            <a:r>
              <a:rPr lang="en-GB" sz="2200" dirty="0" smtClean="0"/>
              <a:t>One proposed approach to resilient communications is to examine the application of </a:t>
            </a:r>
            <a:r>
              <a:rPr lang="en-GB" sz="2200" b="1" i="1" dirty="0" smtClean="0"/>
              <a:t>low frequency mesh networks</a:t>
            </a:r>
            <a:r>
              <a:rPr lang="en-GB" sz="2200" dirty="0" smtClean="0"/>
              <a:t>.</a:t>
            </a:r>
          </a:p>
          <a:p>
            <a:pPr marL="0" indent="0" algn="just" eaLnBrk="1" hangingPunct="1">
              <a:spcAft>
                <a:spcPct val="50000"/>
              </a:spcAft>
              <a:buFontTx/>
              <a:buNone/>
            </a:pPr>
            <a:endParaRPr lang="en-GB" sz="2200" dirty="0" smtClean="0"/>
          </a:p>
          <a:p>
            <a:pPr lvl="1" eaLnBrk="1" hangingPunct="1">
              <a:spcAft>
                <a:spcPct val="50000"/>
              </a:spcAft>
            </a:pPr>
            <a:endParaRPr lang="en-US" sz="2200" dirty="0" smtClean="0">
              <a:latin typeface="Candara" pitchFamily="34" charset="0"/>
            </a:endParaRPr>
          </a:p>
        </p:txBody>
      </p:sp>
      <p:sp>
        <p:nvSpPr>
          <p:cNvPr id="7" name="Rectangle 5"/>
          <p:cNvSpPr>
            <a:spLocks noChangeArrowheads="1"/>
          </p:cNvSpPr>
          <p:nvPr/>
        </p:nvSpPr>
        <p:spPr bwMode="auto">
          <a:xfrm>
            <a:off x="457200" y="836613"/>
            <a:ext cx="8229600" cy="1008062"/>
          </a:xfrm>
          <a:prstGeom prst="rect">
            <a:avLst/>
          </a:prstGeom>
          <a:noFill/>
          <a:ln w="9525">
            <a:noFill/>
            <a:miter lim="800000"/>
            <a:headEnd/>
            <a:tailEnd/>
          </a:ln>
        </p:spPr>
        <p:txBody>
          <a:bodyPr/>
          <a:lstStyle/>
          <a:p>
            <a:pPr marL="342900" indent="-342900">
              <a:defRPr/>
            </a:pPr>
            <a:r>
              <a:rPr lang="en-GB" sz="3200" b="1" dirty="0">
                <a:solidFill>
                  <a:srgbClr val="BBE0E3"/>
                </a:solidFill>
                <a:effectLst>
                  <a:outerShdw blurRad="38100" dist="38100" dir="2700000" algn="tl">
                    <a:srgbClr val="000000"/>
                  </a:outerShdw>
                </a:effectLst>
                <a:latin typeface="Candara" pitchFamily="34" charset="0"/>
              </a:rPr>
              <a:t>Resilient Communications</a:t>
            </a:r>
          </a:p>
        </p:txBody>
      </p:sp>
    </p:spTree>
    <p:extLst>
      <p:ext uri="{BB962C8B-B14F-4D97-AF65-F5344CB8AC3E}">
        <p14:creationId xmlns:p14="http://schemas.microsoft.com/office/powerpoint/2010/main" val="3317506450"/>
      </p:ext>
    </p:extLst>
  </p:cSld>
  <p:clrMapOvr>
    <a:masterClrMapping/>
  </p:clrMapOvr>
  <p:transition spd="slow">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endParaRPr lang="en-US"/>
          </a:p>
        </p:txBody>
      </p:sp>
      <p:sp>
        <p:nvSpPr>
          <p:cNvPr id="272387" name="Rectangle 3"/>
          <p:cNvSpPr>
            <a:spLocks noGrp="1" noChangeArrowheads="1"/>
          </p:cNvSpPr>
          <p:nvPr>
            <p:ph type="body" idx="1"/>
          </p:nvPr>
        </p:nvSpPr>
        <p:spPr/>
        <p:txBody>
          <a:bodyPr/>
          <a:lstStyle/>
          <a:p>
            <a:endParaRPr lang="en-US"/>
          </a:p>
        </p:txBody>
      </p:sp>
      <p:sp>
        <p:nvSpPr>
          <p:cNvPr id="272388" name="Rectangle 4"/>
          <p:cNvSpPr>
            <a:spLocks noChangeArrowheads="1"/>
          </p:cNvSpPr>
          <p:nvPr/>
        </p:nvSpPr>
        <p:spPr bwMode="auto">
          <a:xfrm>
            <a:off x="0" y="0"/>
            <a:ext cx="9144000" cy="2324100"/>
          </a:xfrm>
          <a:prstGeom prst="rect">
            <a:avLst/>
          </a:prstGeom>
          <a:gradFill rotWithShape="1">
            <a:gsLst>
              <a:gs pos="0">
                <a:srgbClr val="99CCFF"/>
              </a:gs>
              <a:gs pos="100000">
                <a:schemeClr val="bg1"/>
              </a:gs>
            </a:gsLst>
            <a:lin ang="5400000" scaled="1"/>
          </a:grad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389" name="Line 5"/>
          <p:cNvSpPr>
            <a:spLocks noChangeShapeType="1"/>
          </p:cNvSpPr>
          <p:nvPr/>
        </p:nvSpPr>
        <p:spPr bwMode="auto">
          <a:xfrm flipV="1">
            <a:off x="1600200" y="1209675"/>
            <a:ext cx="5505450" cy="9525"/>
          </a:xfrm>
          <a:prstGeom prst="line">
            <a:avLst/>
          </a:prstGeom>
          <a:noFill/>
          <a:ln w="28575">
            <a:solidFill>
              <a:schemeClr val="accent2"/>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390" name="Rectangle 6"/>
          <p:cNvSpPr>
            <a:spLocks noChangeArrowheads="1"/>
          </p:cNvSpPr>
          <p:nvPr/>
        </p:nvSpPr>
        <p:spPr bwMode="auto">
          <a:xfrm>
            <a:off x="0" y="5143500"/>
            <a:ext cx="9144000" cy="1171575"/>
          </a:xfrm>
          <a:prstGeom prst="rect">
            <a:avLst/>
          </a:prstGeom>
          <a:solidFill>
            <a:srgbClr val="808080"/>
          </a:solidFill>
          <a:ln w="9525">
            <a:solidFill>
              <a:schemeClr val="tx1"/>
            </a:solid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391" name="Line 7"/>
          <p:cNvSpPr>
            <a:spLocks noChangeShapeType="1"/>
          </p:cNvSpPr>
          <p:nvPr/>
        </p:nvSpPr>
        <p:spPr bwMode="auto">
          <a:xfrm flipV="1">
            <a:off x="0" y="5353050"/>
            <a:ext cx="8220075" cy="9525"/>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392" name="Rectangle 8" descr="Paper bag"/>
          <p:cNvSpPr>
            <a:spLocks noChangeArrowheads="1"/>
          </p:cNvSpPr>
          <p:nvPr/>
        </p:nvSpPr>
        <p:spPr bwMode="auto">
          <a:xfrm>
            <a:off x="0" y="6305550"/>
            <a:ext cx="9144000" cy="552450"/>
          </a:xfrm>
          <a:prstGeom prst="rect">
            <a:avLst/>
          </a:prstGeom>
          <a:blipFill dpi="0" rotWithShape="1">
            <a:blip r:embed="rId3"/>
            <a:srcRect/>
            <a:tile tx="0" ty="0" sx="100000" sy="100000" flip="none" algn="tl"/>
          </a:blip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pic>
        <p:nvPicPr>
          <p:cNvPr id="272393" name="Picture 9"/>
          <p:cNvPicPr>
            <a:picLocks noChangeAspect="1" noChangeArrowheads="1"/>
          </p:cNvPicPr>
          <p:nvPr/>
        </p:nvPicPr>
        <p:blipFill>
          <a:blip r:embed="rId4" cstate="print"/>
          <a:srcRect/>
          <a:stretch>
            <a:fillRect/>
          </a:stretch>
        </p:blipFill>
        <p:spPr bwMode="auto">
          <a:xfrm>
            <a:off x="7088188" y="561975"/>
            <a:ext cx="569912" cy="1295400"/>
          </a:xfrm>
          <a:prstGeom prst="rect">
            <a:avLst/>
          </a:prstGeom>
          <a:ln>
            <a:noFill/>
          </a:ln>
          <a:effectLst>
            <a:outerShdw blurRad="292100" dist="139700" dir="2700000" algn="tl" rotWithShape="0">
              <a:srgbClr val="333333">
                <a:alpha val="65000"/>
              </a:srgbClr>
            </a:outerShdw>
          </a:effectLst>
        </p:spPr>
      </p:pic>
      <p:pic>
        <p:nvPicPr>
          <p:cNvPr id="272394" name="Picture 10"/>
          <p:cNvPicPr>
            <a:picLocks noChangeAspect="1" noChangeArrowheads="1"/>
          </p:cNvPicPr>
          <p:nvPr/>
        </p:nvPicPr>
        <p:blipFill>
          <a:blip r:embed="rId5" cstate="print"/>
          <a:srcRect/>
          <a:stretch>
            <a:fillRect/>
          </a:stretch>
        </p:blipFill>
        <p:spPr bwMode="auto">
          <a:xfrm>
            <a:off x="1162050" y="711200"/>
            <a:ext cx="503238" cy="727075"/>
          </a:xfrm>
          <a:prstGeom prst="rect">
            <a:avLst/>
          </a:prstGeom>
          <a:ln>
            <a:noFill/>
          </a:ln>
          <a:effectLst>
            <a:outerShdw blurRad="292100" dist="139700" dir="2700000" algn="tl" rotWithShape="0">
              <a:srgbClr val="333333">
                <a:alpha val="65000"/>
              </a:srgbClr>
            </a:outerShdw>
          </a:effectLst>
        </p:spPr>
      </p:pic>
      <p:sp>
        <p:nvSpPr>
          <p:cNvPr id="272395" name="Rectangle 11" descr="Cork"/>
          <p:cNvSpPr>
            <a:spLocks noChangeArrowheads="1"/>
          </p:cNvSpPr>
          <p:nvPr/>
        </p:nvSpPr>
        <p:spPr bwMode="auto">
          <a:xfrm>
            <a:off x="-3175" y="2114550"/>
            <a:ext cx="9144000" cy="466725"/>
          </a:xfrm>
          <a:prstGeom prst="rect">
            <a:avLst/>
          </a:prstGeom>
          <a:blipFill dpi="0" rotWithShape="1">
            <a:blip r:embed="rId6"/>
            <a:srcRect/>
            <a:tile tx="0" ty="0" sx="100000" sy="100000" flip="none" algn="tl"/>
          </a:blip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396" name="Freeform 12"/>
          <p:cNvSpPr>
            <a:spLocks/>
          </p:cNvSpPr>
          <p:nvPr/>
        </p:nvSpPr>
        <p:spPr bwMode="auto">
          <a:xfrm>
            <a:off x="-36513" y="2012950"/>
            <a:ext cx="9199563" cy="184150"/>
          </a:xfrm>
          <a:custGeom>
            <a:avLst/>
            <a:gdLst/>
            <a:ahLst/>
            <a:cxnLst>
              <a:cxn ang="0">
                <a:pos x="9" y="70"/>
              </a:cxn>
              <a:cxn ang="0">
                <a:pos x="129" y="64"/>
              </a:cxn>
              <a:cxn ang="0">
                <a:pos x="183" y="76"/>
              </a:cxn>
              <a:cxn ang="0">
                <a:pos x="219" y="88"/>
              </a:cxn>
              <a:cxn ang="0">
                <a:pos x="393" y="40"/>
              </a:cxn>
              <a:cxn ang="0">
                <a:pos x="519" y="88"/>
              </a:cxn>
              <a:cxn ang="0">
                <a:pos x="687" y="100"/>
              </a:cxn>
              <a:cxn ang="0">
                <a:pos x="951" y="82"/>
              </a:cxn>
              <a:cxn ang="0">
                <a:pos x="1341" y="94"/>
              </a:cxn>
              <a:cxn ang="0">
                <a:pos x="1731" y="58"/>
              </a:cxn>
              <a:cxn ang="0">
                <a:pos x="2271" y="82"/>
              </a:cxn>
              <a:cxn ang="0">
                <a:pos x="2313" y="94"/>
              </a:cxn>
              <a:cxn ang="0">
                <a:pos x="2349" y="106"/>
              </a:cxn>
              <a:cxn ang="0">
                <a:pos x="2493" y="70"/>
              </a:cxn>
              <a:cxn ang="0">
                <a:pos x="2583" y="76"/>
              </a:cxn>
              <a:cxn ang="0">
                <a:pos x="2697" y="52"/>
              </a:cxn>
              <a:cxn ang="0">
                <a:pos x="3003" y="70"/>
              </a:cxn>
              <a:cxn ang="0">
                <a:pos x="3213" y="94"/>
              </a:cxn>
              <a:cxn ang="0">
                <a:pos x="3843" y="76"/>
              </a:cxn>
              <a:cxn ang="0">
                <a:pos x="4047" y="94"/>
              </a:cxn>
              <a:cxn ang="0">
                <a:pos x="4479" y="76"/>
              </a:cxn>
              <a:cxn ang="0">
                <a:pos x="4863" y="76"/>
              </a:cxn>
              <a:cxn ang="0">
                <a:pos x="5193" y="58"/>
              </a:cxn>
              <a:cxn ang="0">
                <a:pos x="5349" y="88"/>
              </a:cxn>
              <a:cxn ang="0">
                <a:pos x="5631" y="94"/>
              </a:cxn>
              <a:cxn ang="0">
                <a:pos x="5697" y="70"/>
              </a:cxn>
              <a:cxn ang="0">
                <a:pos x="5733" y="46"/>
              </a:cxn>
              <a:cxn ang="0">
                <a:pos x="5709" y="40"/>
              </a:cxn>
              <a:cxn ang="0">
                <a:pos x="5727" y="46"/>
              </a:cxn>
              <a:cxn ang="0">
                <a:pos x="5763" y="52"/>
              </a:cxn>
            </a:cxnLst>
            <a:rect l="0" t="0" r="r" b="b"/>
            <a:pathLst>
              <a:path w="5795" h="116">
                <a:moveTo>
                  <a:pt x="9" y="70"/>
                </a:moveTo>
                <a:cubicBezTo>
                  <a:pt x="63" y="88"/>
                  <a:pt x="0" y="70"/>
                  <a:pt x="129" y="64"/>
                </a:cubicBezTo>
                <a:cubicBezTo>
                  <a:pt x="134" y="64"/>
                  <a:pt x="176" y="74"/>
                  <a:pt x="183" y="76"/>
                </a:cubicBezTo>
                <a:cubicBezTo>
                  <a:pt x="195" y="80"/>
                  <a:pt x="219" y="88"/>
                  <a:pt x="219" y="88"/>
                </a:cubicBezTo>
                <a:cubicBezTo>
                  <a:pt x="340" y="74"/>
                  <a:pt x="306" y="75"/>
                  <a:pt x="393" y="40"/>
                </a:cubicBezTo>
                <a:cubicBezTo>
                  <a:pt x="435" y="54"/>
                  <a:pt x="476" y="74"/>
                  <a:pt x="519" y="88"/>
                </a:cubicBezTo>
                <a:cubicBezTo>
                  <a:pt x="572" y="106"/>
                  <a:pt x="631" y="95"/>
                  <a:pt x="687" y="100"/>
                </a:cubicBezTo>
                <a:cubicBezTo>
                  <a:pt x="766" y="116"/>
                  <a:pt x="872" y="90"/>
                  <a:pt x="951" y="82"/>
                </a:cubicBezTo>
                <a:cubicBezTo>
                  <a:pt x="1073" y="33"/>
                  <a:pt x="1214" y="76"/>
                  <a:pt x="1341" y="94"/>
                </a:cubicBezTo>
                <a:cubicBezTo>
                  <a:pt x="1439" y="89"/>
                  <a:pt x="1629" y="99"/>
                  <a:pt x="1731" y="58"/>
                </a:cubicBezTo>
                <a:cubicBezTo>
                  <a:pt x="1914" y="61"/>
                  <a:pt x="2090" y="71"/>
                  <a:pt x="2271" y="82"/>
                </a:cubicBezTo>
                <a:cubicBezTo>
                  <a:pt x="2331" y="102"/>
                  <a:pt x="2238" y="71"/>
                  <a:pt x="2313" y="94"/>
                </a:cubicBezTo>
                <a:cubicBezTo>
                  <a:pt x="2325" y="98"/>
                  <a:pt x="2349" y="106"/>
                  <a:pt x="2349" y="106"/>
                </a:cubicBezTo>
                <a:cubicBezTo>
                  <a:pt x="2405" y="97"/>
                  <a:pt x="2443" y="90"/>
                  <a:pt x="2493" y="70"/>
                </a:cubicBezTo>
                <a:cubicBezTo>
                  <a:pt x="2523" y="72"/>
                  <a:pt x="2553" y="79"/>
                  <a:pt x="2583" y="76"/>
                </a:cubicBezTo>
                <a:cubicBezTo>
                  <a:pt x="2622" y="73"/>
                  <a:pt x="2697" y="52"/>
                  <a:pt x="2697" y="52"/>
                </a:cubicBezTo>
                <a:cubicBezTo>
                  <a:pt x="2802" y="0"/>
                  <a:pt x="2900" y="49"/>
                  <a:pt x="3003" y="70"/>
                </a:cubicBezTo>
                <a:cubicBezTo>
                  <a:pt x="3075" y="84"/>
                  <a:pt x="3138" y="90"/>
                  <a:pt x="3213" y="94"/>
                </a:cubicBezTo>
                <a:cubicBezTo>
                  <a:pt x="3416" y="88"/>
                  <a:pt x="3637" y="66"/>
                  <a:pt x="3843" y="76"/>
                </a:cubicBezTo>
                <a:cubicBezTo>
                  <a:pt x="3910" y="89"/>
                  <a:pt x="3979" y="86"/>
                  <a:pt x="4047" y="94"/>
                </a:cubicBezTo>
                <a:cubicBezTo>
                  <a:pt x="4161" y="89"/>
                  <a:pt x="4349" y="62"/>
                  <a:pt x="4479" y="76"/>
                </a:cubicBezTo>
                <a:cubicBezTo>
                  <a:pt x="4606" y="108"/>
                  <a:pt x="4736" y="93"/>
                  <a:pt x="4863" y="76"/>
                </a:cubicBezTo>
                <a:cubicBezTo>
                  <a:pt x="4979" y="18"/>
                  <a:pt x="4995" y="54"/>
                  <a:pt x="5193" y="58"/>
                </a:cubicBezTo>
                <a:cubicBezTo>
                  <a:pt x="5242" y="62"/>
                  <a:pt x="5304" y="86"/>
                  <a:pt x="5349" y="88"/>
                </a:cubicBezTo>
                <a:cubicBezTo>
                  <a:pt x="5443" y="92"/>
                  <a:pt x="5537" y="92"/>
                  <a:pt x="5631" y="94"/>
                </a:cubicBezTo>
                <a:cubicBezTo>
                  <a:pt x="5662" y="85"/>
                  <a:pt x="5672" y="85"/>
                  <a:pt x="5697" y="70"/>
                </a:cubicBezTo>
                <a:cubicBezTo>
                  <a:pt x="5709" y="63"/>
                  <a:pt x="5733" y="46"/>
                  <a:pt x="5733" y="46"/>
                </a:cubicBezTo>
                <a:cubicBezTo>
                  <a:pt x="5725" y="44"/>
                  <a:pt x="5717" y="40"/>
                  <a:pt x="5709" y="40"/>
                </a:cubicBezTo>
                <a:cubicBezTo>
                  <a:pt x="5703" y="40"/>
                  <a:pt x="5721" y="45"/>
                  <a:pt x="5727" y="46"/>
                </a:cubicBezTo>
                <a:cubicBezTo>
                  <a:pt x="5763" y="52"/>
                  <a:pt x="5795" y="52"/>
                  <a:pt x="5763" y="52"/>
                </a:cubicBezTo>
              </a:path>
            </a:pathLst>
          </a:custGeom>
          <a:solidFill>
            <a:srgbClr val="663300"/>
          </a:solidFill>
          <a:ln w="101600" cmpd="sng">
            <a:solidFill>
              <a:srgbClr val="684500"/>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397" name="Rectangle 13" descr="Granite"/>
          <p:cNvSpPr>
            <a:spLocks noChangeArrowheads="1"/>
          </p:cNvSpPr>
          <p:nvPr/>
        </p:nvSpPr>
        <p:spPr bwMode="auto">
          <a:xfrm>
            <a:off x="0" y="2581275"/>
            <a:ext cx="9144000" cy="466725"/>
          </a:xfrm>
          <a:prstGeom prst="rect">
            <a:avLst/>
          </a:prstGeom>
          <a:blipFill dpi="0" rotWithShape="1">
            <a:blip r:embed="rId7"/>
            <a:srcRect/>
            <a:tile tx="0" ty="0" sx="100000" sy="100000" flip="none" algn="tl"/>
          </a:blip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398" name="Rectangle 14" descr="Paper bag"/>
          <p:cNvSpPr>
            <a:spLocks noChangeArrowheads="1"/>
          </p:cNvSpPr>
          <p:nvPr/>
        </p:nvSpPr>
        <p:spPr bwMode="auto">
          <a:xfrm>
            <a:off x="-3175" y="3048000"/>
            <a:ext cx="9144000" cy="857250"/>
          </a:xfrm>
          <a:prstGeom prst="rect">
            <a:avLst/>
          </a:prstGeom>
          <a:blipFill dpi="0" rotWithShape="1">
            <a:blip r:embed="rId3"/>
            <a:srcRect/>
            <a:tile tx="0" ty="0" sx="100000" sy="100000" flip="none" algn="tl"/>
          </a:blip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399" name="Rectangle 15"/>
          <p:cNvSpPr>
            <a:spLocks noChangeArrowheads="1"/>
          </p:cNvSpPr>
          <p:nvPr/>
        </p:nvSpPr>
        <p:spPr bwMode="auto">
          <a:xfrm>
            <a:off x="-3175" y="3895725"/>
            <a:ext cx="9144000" cy="215900"/>
          </a:xfrm>
          <a:prstGeom prst="rect">
            <a:avLst/>
          </a:prstGeom>
          <a:solidFill>
            <a:srgbClr val="333333"/>
          </a:solidFill>
          <a:ln w="9525">
            <a:solidFill>
              <a:schemeClr val="tx1"/>
            </a:solid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00" name="Rectangle 16" descr="Brown marble"/>
          <p:cNvSpPr>
            <a:spLocks noChangeArrowheads="1"/>
          </p:cNvSpPr>
          <p:nvPr/>
        </p:nvSpPr>
        <p:spPr bwMode="auto">
          <a:xfrm>
            <a:off x="0" y="4095750"/>
            <a:ext cx="9144000" cy="752475"/>
          </a:xfrm>
          <a:prstGeom prst="rect">
            <a:avLst/>
          </a:prstGeom>
          <a:blipFill dpi="0" rotWithShape="1">
            <a:blip r:embed="rId8"/>
            <a:srcRect/>
            <a:tile tx="0" ty="0" sx="100000" sy="100000" flip="none" algn="tl"/>
          </a:blip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01" name="Rectangle 17" descr="Paper bag"/>
          <p:cNvSpPr>
            <a:spLocks noChangeArrowheads="1"/>
          </p:cNvSpPr>
          <p:nvPr/>
        </p:nvSpPr>
        <p:spPr bwMode="auto">
          <a:xfrm>
            <a:off x="0" y="4838700"/>
            <a:ext cx="9144000" cy="314325"/>
          </a:xfrm>
          <a:prstGeom prst="rect">
            <a:avLst/>
          </a:prstGeom>
          <a:blipFill dpi="0" rotWithShape="1">
            <a:blip r:embed="rId3"/>
            <a:srcRect/>
            <a:tile tx="0" ty="0" sx="100000" sy="100000" flip="none" algn="tl"/>
          </a:blipFill>
          <a:ln w="9525">
            <a:no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02" name="Freeform 18"/>
          <p:cNvSpPr>
            <a:spLocks/>
          </p:cNvSpPr>
          <p:nvPr/>
        </p:nvSpPr>
        <p:spPr bwMode="auto">
          <a:xfrm>
            <a:off x="-55563" y="5041900"/>
            <a:ext cx="9199563" cy="184150"/>
          </a:xfrm>
          <a:custGeom>
            <a:avLst/>
            <a:gdLst/>
            <a:ahLst/>
            <a:cxnLst>
              <a:cxn ang="0">
                <a:pos x="9" y="70"/>
              </a:cxn>
              <a:cxn ang="0">
                <a:pos x="129" y="64"/>
              </a:cxn>
              <a:cxn ang="0">
                <a:pos x="183" y="76"/>
              </a:cxn>
              <a:cxn ang="0">
                <a:pos x="219" y="88"/>
              </a:cxn>
              <a:cxn ang="0">
                <a:pos x="393" y="40"/>
              </a:cxn>
              <a:cxn ang="0">
                <a:pos x="519" y="88"/>
              </a:cxn>
              <a:cxn ang="0">
                <a:pos x="687" y="100"/>
              </a:cxn>
              <a:cxn ang="0">
                <a:pos x="951" y="82"/>
              </a:cxn>
              <a:cxn ang="0">
                <a:pos x="1341" y="94"/>
              </a:cxn>
              <a:cxn ang="0">
                <a:pos x="1731" y="58"/>
              </a:cxn>
              <a:cxn ang="0">
                <a:pos x="2271" y="82"/>
              </a:cxn>
              <a:cxn ang="0">
                <a:pos x="2313" y="94"/>
              </a:cxn>
              <a:cxn ang="0">
                <a:pos x="2349" y="106"/>
              </a:cxn>
              <a:cxn ang="0">
                <a:pos x="2493" y="70"/>
              </a:cxn>
              <a:cxn ang="0">
                <a:pos x="2583" y="76"/>
              </a:cxn>
              <a:cxn ang="0">
                <a:pos x="2697" y="52"/>
              </a:cxn>
              <a:cxn ang="0">
                <a:pos x="3003" y="70"/>
              </a:cxn>
              <a:cxn ang="0">
                <a:pos x="3213" y="94"/>
              </a:cxn>
              <a:cxn ang="0">
                <a:pos x="3843" y="76"/>
              </a:cxn>
              <a:cxn ang="0">
                <a:pos x="4047" y="94"/>
              </a:cxn>
              <a:cxn ang="0">
                <a:pos x="4479" y="76"/>
              </a:cxn>
              <a:cxn ang="0">
                <a:pos x="4863" y="76"/>
              </a:cxn>
              <a:cxn ang="0">
                <a:pos x="5193" y="58"/>
              </a:cxn>
              <a:cxn ang="0">
                <a:pos x="5349" y="88"/>
              </a:cxn>
              <a:cxn ang="0">
                <a:pos x="5631" y="94"/>
              </a:cxn>
              <a:cxn ang="0">
                <a:pos x="5697" y="70"/>
              </a:cxn>
              <a:cxn ang="0">
                <a:pos x="5733" y="46"/>
              </a:cxn>
              <a:cxn ang="0">
                <a:pos x="5709" y="40"/>
              </a:cxn>
              <a:cxn ang="0">
                <a:pos x="5727" y="46"/>
              </a:cxn>
              <a:cxn ang="0">
                <a:pos x="5763" y="52"/>
              </a:cxn>
            </a:cxnLst>
            <a:rect l="0" t="0" r="r" b="b"/>
            <a:pathLst>
              <a:path w="5795" h="116">
                <a:moveTo>
                  <a:pt x="9" y="70"/>
                </a:moveTo>
                <a:cubicBezTo>
                  <a:pt x="63" y="88"/>
                  <a:pt x="0" y="70"/>
                  <a:pt x="129" y="64"/>
                </a:cubicBezTo>
                <a:cubicBezTo>
                  <a:pt x="134" y="64"/>
                  <a:pt x="176" y="74"/>
                  <a:pt x="183" y="76"/>
                </a:cubicBezTo>
                <a:cubicBezTo>
                  <a:pt x="195" y="80"/>
                  <a:pt x="219" y="88"/>
                  <a:pt x="219" y="88"/>
                </a:cubicBezTo>
                <a:cubicBezTo>
                  <a:pt x="340" y="74"/>
                  <a:pt x="306" y="75"/>
                  <a:pt x="393" y="40"/>
                </a:cubicBezTo>
                <a:cubicBezTo>
                  <a:pt x="435" y="54"/>
                  <a:pt x="476" y="74"/>
                  <a:pt x="519" y="88"/>
                </a:cubicBezTo>
                <a:cubicBezTo>
                  <a:pt x="572" y="106"/>
                  <a:pt x="631" y="95"/>
                  <a:pt x="687" y="100"/>
                </a:cubicBezTo>
                <a:cubicBezTo>
                  <a:pt x="766" y="116"/>
                  <a:pt x="872" y="90"/>
                  <a:pt x="951" y="82"/>
                </a:cubicBezTo>
                <a:cubicBezTo>
                  <a:pt x="1073" y="33"/>
                  <a:pt x="1214" y="76"/>
                  <a:pt x="1341" y="94"/>
                </a:cubicBezTo>
                <a:cubicBezTo>
                  <a:pt x="1439" y="89"/>
                  <a:pt x="1629" y="99"/>
                  <a:pt x="1731" y="58"/>
                </a:cubicBezTo>
                <a:cubicBezTo>
                  <a:pt x="1914" y="61"/>
                  <a:pt x="2090" y="71"/>
                  <a:pt x="2271" y="82"/>
                </a:cubicBezTo>
                <a:cubicBezTo>
                  <a:pt x="2331" y="102"/>
                  <a:pt x="2238" y="71"/>
                  <a:pt x="2313" y="94"/>
                </a:cubicBezTo>
                <a:cubicBezTo>
                  <a:pt x="2325" y="98"/>
                  <a:pt x="2349" y="106"/>
                  <a:pt x="2349" y="106"/>
                </a:cubicBezTo>
                <a:cubicBezTo>
                  <a:pt x="2405" y="97"/>
                  <a:pt x="2443" y="90"/>
                  <a:pt x="2493" y="70"/>
                </a:cubicBezTo>
                <a:cubicBezTo>
                  <a:pt x="2523" y="72"/>
                  <a:pt x="2553" y="79"/>
                  <a:pt x="2583" y="76"/>
                </a:cubicBezTo>
                <a:cubicBezTo>
                  <a:pt x="2622" y="73"/>
                  <a:pt x="2697" y="52"/>
                  <a:pt x="2697" y="52"/>
                </a:cubicBezTo>
                <a:cubicBezTo>
                  <a:pt x="2802" y="0"/>
                  <a:pt x="2900" y="49"/>
                  <a:pt x="3003" y="70"/>
                </a:cubicBezTo>
                <a:cubicBezTo>
                  <a:pt x="3075" y="84"/>
                  <a:pt x="3138" y="90"/>
                  <a:pt x="3213" y="94"/>
                </a:cubicBezTo>
                <a:cubicBezTo>
                  <a:pt x="3416" y="88"/>
                  <a:pt x="3637" y="66"/>
                  <a:pt x="3843" y="76"/>
                </a:cubicBezTo>
                <a:cubicBezTo>
                  <a:pt x="3910" y="89"/>
                  <a:pt x="3979" y="86"/>
                  <a:pt x="4047" y="94"/>
                </a:cubicBezTo>
                <a:cubicBezTo>
                  <a:pt x="4161" y="89"/>
                  <a:pt x="4349" y="62"/>
                  <a:pt x="4479" y="76"/>
                </a:cubicBezTo>
                <a:cubicBezTo>
                  <a:pt x="4606" y="108"/>
                  <a:pt x="4736" y="93"/>
                  <a:pt x="4863" y="76"/>
                </a:cubicBezTo>
                <a:cubicBezTo>
                  <a:pt x="4979" y="18"/>
                  <a:pt x="4995" y="54"/>
                  <a:pt x="5193" y="58"/>
                </a:cubicBezTo>
                <a:cubicBezTo>
                  <a:pt x="5242" y="62"/>
                  <a:pt x="5304" y="86"/>
                  <a:pt x="5349" y="88"/>
                </a:cubicBezTo>
                <a:cubicBezTo>
                  <a:pt x="5443" y="92"/>
                  <a:pt x="5537" y="92"/>
                  <a:pt x="5631" y="94"/>
                </a:cubicBezTo>
                <a:cubicBezTo>
                  <a:pt x="5662" y="85"/>
                  <a:pt x="5672" y="85"/>
                  <a:pt x="5697" y="70"/>
                </a:cubicBezTo>
                <a:cubicBezTo>
                  <a:pt x="5709" y="63"/>
                  <a:pt x="5733" y="46"/>
                  <a:pt x="5733" y="46"/>
                </a:cubicBezTo>
                <a:cubicBezTo>
                  <a:pt x="5725" y="44"/>
                  <a:pt x="5717" y="40"/>
                  <a:pt x="5709" y="40"/>
                </a:cubicBezTo>
                <a:cubicBezTo>
                  <a:pt x="5703" y="40"/>
                  <a:pt x="5721" y="45"/>
                  <a:pt x="5727" y="46"/>
                </a:cubicBezTo>
                <a:cubicBezTo>
                  <a:pt x="5763" y="52"/>
                  <a:pt x="5795" y="52"/>
                  <a:pt x="5763" y="52"/>
                </a:cubicBezTo>
              </a:path>
            </a:pathLst>
          </a:custGeom>
          <a:solidFill>
            <a:srgbClr val="663300"/>
          </a:solidFill>
          <a:ln w="101600" cmpd="sng">
            <a:solidFill>
              <a:srgbClr val="333333"/>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03" name="Freeform 19"/>
          <p:cNvSpPr>
            <a:spLocks/>
          </p:cNvSpPr>
          <p:nvPr/>
        </p:nvSpPr>
        <p:spPr bwMode="auto">
          <a:xfrm>
            <a:off x="0" y="6223000"/>
            <a:ext cx="9199563" cy="184150"/>
          </a:xfrm>
          <a:custGeom>
            <a:avLst/>
            <a:gdLst/>
            <a:ahLst/>
            <a:cxnLst>
              <a:cxn ang="0">
                <a:pos x="9" y="70"/>
              </a:cxn>
              <a:cxn ang="0">
                <a:pos x="129" y="64"/>
              </a:cxn>
              <a:cxn ang="0">
                <a:pos x="183" y="76"/>
              </a:cxn>
              <a:cxn ang="0">
                <a:pos x="219" y="88"/>
              </a:cxn>
              <a:cxn ang="0">
                <a:pos x="393" y="40"/>
              </a:cxn>
              <a:cxn ang="0">
                <a:pos x="519" y="88"/>
              </a:cxn>
              <a:cxn ang="0">
                <a:pos x="687" y="100"/>
              </a:cxn>
              <a:cxn ang="0">
                <a:pos x="951" y="82"/>
              </a:cxn>
              <a:cxn ang="0">
                <a:pos x="1341" y="94"/>
              </a:cxn>
              <a:cxn ang="0">
                <a:pos x="1731" y="58"/>
              </a:cxn>
              <a:cxn ang="0">
                <a:pos x="2271" y="82"/>
              </a:cxn>
              <a:cxn ang="0">
                <a:pos x="2313" y="94"/>
              </a:cxn>
              <a:cxn ang="0">
                <a:pos x="2349" y="106"/>
              </a:cxn>
              <a:cxn ang="0">
                <a:pos x="2493" y="70"/>
              </a:cxn>
              <a:cxn ang="0">
                <a:pos x="2583" y="76"/>
              </a:cxn>
              <a:cxn ang="0">
                <a:pos x="2697" y="52"/>
              </a:cxn>
              <a:cxn ang="0">
                <a:pos x="3003" y="70"/>
              </a:cxn>
              <a:cxn ang="0">
                <a:pos x="3213" y="94"/>
              </a:cxn>
              <a:cxn ang="0">
                <a:pos x="3843" y="76"/>
              </a:cxn>
              <a:cxn ang="0">
                <a:pos x="4047" y="94"/>
              </a:cxn>
              <a:cxn ang="0">
                <a:pos x="4479" y="76"/>
              </a:cxn>
              <a:cxn ang="0">
                <a:pos x="4863" y="76"/>
              </a:cxn>
              <a:cxn ang="0">
                <a:pos x="5193" y="58"/>
              </a:cxn>
              <a:cxn ang="0">
                <a:pos x="5349" y="88"/>
              </a:cxn>
              <a:cxn ang="0">
                <a:pos x="5631" y="94"/>
              </a:cxn>
              <a:cxn ang="0">
                <a:pos x="5697" y="70"/>
              </a:cxn>
              <a:cxn ang="0">
                <a:pos x="5733" y="46"/>
              </a:cxn>
              <a:cxn ang="0">
                <a:pos x="5709" y="40"/>
              </a:cxn>
              <a:cxn ang="0">
                <a:pos x="5727" y="46"/>
              </a:cxn>
              <a:cxn ang="0">
                <a:pos x="5763" y="52"/>
              </a:cxn>
            </a:cxnLst>
            <a:rect l="0" t="0" r="r" b="b"/>
            <a:pathLst>
              <a:path w="5795" h="116">
                <a:moveTo>
                  <a:pt x="9" y="70"/>
                </a:moveTo>
                <a:cubicBezTo>
                  <a:pt x="63" y="88"/>
                  <a:pt x="0" y="70"/>
                  <a:pt x="129" y="64"/>
                </a:cubicBezTo>
                <a:cubicBezTo>
                  <a:pt x="134" y="64"/>
                  <a:pt x="176" y="74"/>
                  <a:pt x="183" y="76"/>
                </a:cubicBezTo>
                <a:cubicBezTo>
                  <a:pt x="195" y="80"/>
                  <a:pt x="219" y="88"/>
                  <a:pt x="219" y="88"/>
                </a:cubicBezTo>
                <a:cubicBezTo>
                  <a:pt x="340" y="74"/>
                  <a:pt x="306" y="75"/>
                  <a:pt x="393" y="40"/>
                </a:cubicBezTo>
                <a:cubicBezTo>
                  <a:pt x="435" y="54"/>
                  <a:pt x="476" y="74"/>
                  <a:pt x="519" y="88"/>
                </a:cubicBezTo>
                <a:cubicBezTo>
                  <a:pt x="572" y="106"/>
                  <a:pt x="631" y="95"/>
                  <a:pt x="687" y="100"/>
                </a:cubicBezTo>
                <a:cubicBezTo>
                  <a:pt x="766" y="116"/>
                  <a:pt x="872" y="90"/>
                  <a:pt x="951" y="82"/>
                </a:cubicBezTo>
                <a:cubicBezTo>
                  <a:pt x="1073" y="33"/>
                  <a:pt x="1214" y="76"/>
                  <a:pt x="1341" y="94"/>
                </a:cubicBezTo>
                <a:cubicBezTo>
                  <a:pt x="1439" y="89"/>
                  <a:pt x="1629" y="99"/>
                  <a:pt x="1731" y="58"/>
                </a:cubicBezTo>
                <a:cubicBezTo>
                  <a:pt x="1914" y="61"/>
                  <a:pt x="2090" y="71"/>
                  <a:pt x="2271" y="82"/>
                </a:cubicBezTo>
                <a:cubicBezTo>
                  <a:pt x="2331" y="102"/>
                  <a:pt x="2238" y="71"/>
                  <a:pt x="2313" y="94"/>
                </a:cubicBezTo>
                <a:cubicBezTo>
                  <a:pt x="2325" y="98"/>
                  <a:pt x="2349" y="106"/>
                  <a:pt x="2349" y="106"/>
                </a:cubicBezTo>
                <a:cubicBezTo>
                  <a:pt x="2405" y="97"/>
                  <a:pt x="2443" y="90"/>
                  <a:pt x="2493" y="70"/>
                </a:cubicBezTo>
                <a:cubicBezTo>
                  <a:pt x="2523" y="72"/>
                  <a:pt x="2553" y="79"/>
                  <a:pt x="2583" y="76"/>
                </a:cubicBezTo>
                <a:cubicBezTo>
                  <a:pt x="2622" y="73"/>
                  <a:pt x="2697" y="52"/>
                  <a:pt x="2697" y="52"/>
                </a:cubicBezTo>
                <a:cubicBezTo>
                  <a:pt x="2802" y="0"/>
                  <a:pt x="2900" y="49"/>
                  <a:pt x="3003" y="70"/>
                </a:cubicBezTo>
                <a:cubicBezTo>
                  <a:pt x="3075" y="84"/>
                  <a:pt x="3138" y="90"/>
                  <a:pt x="3213" y="94"/>
                </a:cubicBezTo>
                <a:cubicBezTo>
                  <a:pt x="3416" y="88"/>
                  <a:pt x="3637" y="66"/>
                  <a:pt x="3843" y="76"/>
                </a:cubicBezTo>
                <a:cubicBezTo>
                  <a:pt x="3910" y="89"/>
                  <a:pt x="3979" y="86"/>
                  <a:pt x="4047" y="94"/>
                </a:cubicBezTo>
                <a:cubicBezTo>
                  <a:pt x="4161" y="89"/>
                  <a:pt x="4349" y="62"/>
                  <a:pt x="4479" y="76"/>
                </a:cubicBezTo>
                <a:cubicBezTo>
                  <a:pt x="4606" y="108"/>
                  <a:pt x="4736" y="93"/>
                  <a:pt x="4863" y="76"/>
                </a:cubicBezTo>
                <a:cubicBezTo>
                  <a:pt x="4979" y="18"/>
                  <a:pt x="4995" y="54"/>
                  <a:pt x="5193" y="58"/>
                </a:cubicBezTo>
                <a:cubicBezTo>
                  <a:pt x="5242" y="62"/>
                  <a:pt x="5304" y="86"/>
                  <a:pt x="5349" y="88"/>
                </a:cubicBezTo>
                <a:cubicBezTo>
                  <a:pt x="5443" y="92"/>
                  <a:pt x="5537" y="92"/>
                  <a:pt x="5631" y="94"/>
                </a:cubicBezTo>
                <a:cubicBezTo>
                  <a:pt x="5662" y="85"/>
                  <a:pt x="5672" y="85"/>
                  <a:pt x="5697" y="70"/>
                </a:cubicBezTo>
                <a:cubicBezTo>
                  <a:pt x="5709" y="63"/>
                  <a:pt x="5733" y="46"/>
                  <a:pt x="5733" y="46"/>
                </a:cubicBezTo>
                <a:cubicBezTo>
                  <a:pt x="5725" y="44"/>
                  <a:pt x="5717" y="40"/>
                  <a:pt x="5709" y="40"/>
                </a:cubicBezTo>
                <a:cubicBezTo>
                  <a:pt x="5703" y="40"/>
                  <a:pt x="5721" y="45"/>
                  <a:pt x="5727" y="46"/>
                </a:cubicBezTo>
                <a:cubicBezTo>
                  <a:pt x="5763" y="52"/>
                  <a:pt x="5795" y="52"/>
                  <a:pt x="5763" y="52"/>
                </a:cubicBezTo>
              </a:path>
            </a:pathLst>
          </a:custGeom>
          <a:solidFill>
            <a:srgbClr val="663300"/>
          </a:solidFill>
          <a:ln w="101600" cmpd="sng">
            <a:solidFill>
              <a:srgbClr val="333333"/>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04" name="Rectangle 20"/>
          <p:cNvSpPr>
            <a:spLocks noChangeArrowheads="1"/>
          </p:cNvSpPr>
          <p:nvPr/>
        </p:nvSpPr>
        <p:spPr bwMode="auto">
          <a:xfrm>
            <a:off x="2000250" y="2028825"/>
            <a:ext cx="257175" cy="3257550"/>
          </a:xfrm>
          <a:prstGeom prst="rect">
            <a:avLst/>
          </a:prstGeom>
          <a:gradFill rotWithShape="1">
            <a:gsLst>
              <a:gs pos="0">
                <a:srgbClr val="684500"/>
              </a:gs>
              <a:gs pos="50000">
                <a:srgbClr val="FFFFCC"/>
              </a:gs>
              <a:gs pos="100000">
                <a:srgbClr val="684500"/>
              </a:gs>
            </a:gsLst>
            <a:lin ang="0" scaled="1"/>
          </a:gradFill>
          <a:ln w="9525">
            <a:solidFill>
              <a:schemeClr val="tx1"/>
            </a:solid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grpSp>
        <p:nvGrpSpPr>
          <p:cNvPr id="2" name="Group 21"/>
          <p:cNvGrpSpPr>
            <a:grpSpLocks/>
          </p:cNvGrpSpPr>
          <p:nvPr/>
        </p:nvGrpSpPr>
        <p:grpSpPr bwMode="auto">
          <a:xfrm flipH="1">
            <a:off x="638175" y="5410200"/>
            <a:ext cx="695325" cy="919163"/>
            <a:chOff x="2622" y="113"/>
            <a:chExt cx="810" cy="1143"/>
          </a:xfrm>
        </p:grpSpPr>
        <p:sp>
          <p:nvSpPr>
            <p:cNvPr id="272406" name="Freeform 22"/>
            <p:cNvSpPr>
              <a:spLocks/>
            </p:cNvSpPr>
            <p:nvPr/>
          </p:nvSpPr>
          <p:spPr bwMode="auto">
            <a:xfrm>
              <a:off x="3180" y="252"/>
              <a:ext cx="81" cy="125"/>
            </a:xfrm>
            <a:custGeom>
              <a:avLst/>
              <a:gdLst/>
              <a:ahLst/>
              <a:cxnLst>
                <a:cxn ang="0">
                  <a:pos x="81" y="250"/>
                </a:cxn>
                <a:cxn ang="0">
                  <a:pos x="97" y="248"/>
                </a:cxn>
                <a:cxn ang="0">
                  <a:pos x="112" y="240"/>
                </a:cxn>
                <a:cxn ang="0">
                  <a:pos x="126" y="228"/>
                </a:cxn>
                <a:cxn ang="0">
                  <a:pos x="138" y="213"/>
                </a:cxn>
                <a:cxn ang="0">
                  <a:pos x="148" y="195"/>
                </a:cxn>
                <a:cxn ang="0">
                  <a:pos x="155" y="173"/>
                </a:cxn>
                <a:cxn ang="0">
                  <a:pos x="161" y="150"/>
                </a:cxn>
                <a:cxn ang="0">
                  <a:pos x="162" y="124"/>
                </a:cxn>
                <a:cxn ang="0">
                  <a:pos x="161" y="99"/>
                </a:cxn>
                <a:cxn ang="0">
                  <a:pos x="155" y="76"/>
                </a:cxn>
                <a:cxn ang="0">
                  <a:pos x="148" y="55"/>
                </a:cxn>
                <a:cxn ang="0">
                  <a:pos x="138" y="37"/>
                </a:cxn>
                <a:cxn ang="0">
                  <a:pos x="126" y="22"/>
                </a:cxn>
                <a:cxn ang="0">
                  <a:pos x="112" y="10"/>
                </a:cxn>
                <a:cxn ang="0">
                  <a:pos x="97" y="2"/>
                </a:cxn>
                <a:cxn ang="0">
                  <a:pos x="81" y="0"/>
                </a:cxn>
                <a:cxn ang="0">
                  <a:pos x="65" y="2"/>
                </a:cxn>
                <a:cxn ang="0">
                  <a:pos x="50" y="10"/>
                </a:cxn>
                <a:cxn ang="0">
                  <a:pos x="36" y="22"/>
                </a:cxn>
                <a:cxn ang="0">
                  <a:pos x="23" y="37"/>
                </a:cxn>
                <a:cxn ang="0">
                  <a:pos x="14" y="55"/>
                </a:cxn>
                <a:cxn ang="0">
                  <a:pos x="6" y="76"/>
                </a:cxn>
                <a:cxn ang="0">
                  <a:pos x="2" y="99"/>
                </a:cxn>
                <a:cxn ang="0">
                  <a:pos x="0" y="124"/>
                </a:cxn>
                <a:cxn ang="0">
                  <a:pos x="2" y="150"/>
                </a:cxn>
                <a:cxn ang="0">
                  <a:pos x="6" y="173"/>
                </a:cxn>
                <a:cxn ang="0">
                  <a:pos x="14" y="195"/>
                </a:cxn>
                <a:cxn ang="0">
                  <a:pos x="23" y="213"/>
                </a:cxn>
                <a:cxn ang="0">
                  <a:pos x="36" y="228"/>
                </a:cxn>
                <a:cxn ang="0">
                  <a:pos x="50" y="240"/>
                </a:cxn>
                <a:cxn ang="0">
                  <a:pos x="65" y="248"/>
                </a:cxn>
                <a:cxn ang="0">
                  <a:pos x="81" y="250"/>
                </a:cxn>
              </a:cxnLst>
              <a:rect l="0" t="0" r="r" b="b"/>
              <a:pathLst>
                <a:path w="162" h="250">
                  <a:moveTo>
                    <a:pt x="81" y="250"/>
                  </a:moveTo>
                  <a:lnTo>
                    <a:pt x="97" y="248"/>
                  </a:lnTo>
                  <a:lnTo>
                    <a:pt x="112" y="240"/>
                  </a:lnTo>
                  <a:lnTo>
                    <a:pt x="126" y="228"/>
                  </a:lnTo>
                  <a:lnTo>
                    <a:pt x="138" y="213"/>
                  </a:lnTo>
                  <a:lnTo>
                    <a:pt x="148" y="195"/>
                  </a:lnTo>
                  <a:lnTo>
                    <a:pt x="155" y="173"/>
                  </a:lnTo>
                  <a:lnTo>
                    <a:pt x="161" y="150"/>
                  </a:lnTo>
                  <a:lnTo>
                    <a:pt x="162" y="124"/>
                  </a:lnTo>
                  <a:lnTo>
                    <a:pt x="161" y="99"/>
                  </a:lnTo>
                  <a:lnTo>
                    <a:pt x="155" y="76"/>
                  </a:lnTo>
                  <a:lnTo>
                    <a:pt x="148" y="55"/>
                  </a:lnTo>
                  <a:lnTo>
                    <a:pt x="138" y="37"/>
                  </a:lnTo>
                  <a:lnTo>
                    <a:pt x="126" y="22"/>
                  </a:lnTo>
                  <a:lnTo>
                    <a:pt x="112" y="10"/>
                  </a:lnTo>
                  <a:lnTo>
                    <a:pt x="97" y="2"/>
                  </a:lnTo>
                  <a:lnTo>
                    <a:pt x="81" y="0"/>
                  </a:lnTo>
                  <a:lnTo>
                    <a:pt x="65" y="2"/>
                  </a:lnTo>
                  <a:lnTo>
                    <a:pt x="50" y="10"/>
                  </a:lnTo>
                  <a:lnTo>
                    <a:pt x="36" y="22"/>
                  </a:lnTo>
                  <a:lnTo>
                    <a:pt x="23" y="37"/>
                  </a:lnTo>
                  <a:lnTo>
                    <a:pt x="14" y="55"/>
                  </a:lnTo>
                  <a:lnTo>
                    <a:pt x="6" y="76"/>
                  </a:lnTo>
                  <a:lnTo>
                    <a:pt x="2" y="99"/>
                  </a:lnTo>
                  <a:lnTo>
                    <a:pt x="0" y="124"/>
                  </a:lnTo>
                  <a:lnTo>
                    <a:pt x="2" y="150"/>
                  </a:lnTo>
                  <a:lnTo>
                    <a:pt x="6" y="173"/>
                  </a:lnTo>
                  <a:lnTo>
                    <a:pt x="14" y="195"/>
                  </a:lnTo>
                  <a:lnTo>
                    <a:pt x="23" y="213"/>
                  </a:lnTo>
                  <a:lnTo>
                    <a:pt x="36" y="228"/>
                  </a:lnTo>
                  <a:lnTo>
                    <a:pt x="50" y="240"/>
                  </a:lnTo>
                  <a:lnTo>
                    <a:pt x="65" y="248"/>
                  </a:lnTo>
                  <a:lnTo>
                    <a:pt x="81" y="250"/>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07" name="Freeform 23"/>
            <p:cNvSpPr>
              <a:spLocks/>
            </p:cNvSpPr>
            <p:nvPr/>
          </p:nvSpPr>
          <p:spPr bwMode="auto">
            <a:xfrm>
              <a:off x="3034" y="460"/>
              <a:ext cx="172" cy="152"/>
            </a:xfrm>
            <a:custGeom>
              <a:avLst/>
              <a:gdLst/>
              <a:ahLst/>
              <a:cxnLst>
                <a:cxn ang="0">
                  <a:pos x="342" y="304"/>
                </a:cxn>
                <a:cxn ang="0">
                  <a:pos x="342" y="0"/>
                </a:cxn>
                <a:cxn ang="0">
                  <a:pos x="0" y="70"/>
                </a:cxn>
                <a:cxn ang="0">
                  <a:pos x="0" y="304"/>
                </a:cxn>
                <a:cxn ang="0">
                  <a:pos x="342" y="304"/>
                </a:cxn>
              </a:cxnLst>
              <a:rect l="0" t="0" r="r" b="b"/>
              <a:pathLst>
                <a:path w="342" h="304">
                  <a:moveTo>
                    <a:pt x="342" y="304"/>
                  </a:moveTo>
                  <a:lnTo>
                    <a:pt x="342" y="0"/>
                  </a:lnTo>
                  <a:lnTo>
                    <a:pt x="0" y="70"/>
                  </a:lnTo>
                  <a:lnTo>
                    <a:pt x="0" y="304"/>
                  </a:lnTo>
                  <a:lnTo>
                    <a:pt x="342" y="304"/>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08" name="Rectangle 24"/>
            <p:cNvSpPr>
              <a:spLocks noChangeArrowheads="1"/>
            </p:cNvSpPr>
            <p:nvPr/>
          </p:nvSpPr>
          <p:spPr bwMode="auto">
            <a:xfrm>
              <a:off x="3056" y="501"/>
              <a:ext cx="122" cy="89"/>
            </a:xfrm>
            <a:prstGeom prst="rect">
              <a:avLst/>
            </a:prstGeom>
            <a:solidFill>
              <a:srgbClr val="FFFFFF"/>
            </a:solidFill>
            <a:ln w="9525">
              <a:noFill/>
              <a:miter lim="800000"/>
              <a:headEnd/>
              <a:tailEnd/>
            </a:ln>
          </p:spPr>
          <p:txBody>
            <a:bodyPr/>
            <a:lstStyle/>
            <a:p>
              <a:endParaRPr lang="en-GB" sz="2400" i="1">
                <a:solidFill>
                  <a:srgbClr val="000000"/>
                </a:solidFill>
                <a:latin typeface="Times New Roman" pitchFamily="18" charset="0"/>
                <a:cs typeface="Times New Roman"/>
              </a:endParaRPr>
            </a:p>
          </p:txBody>
        </p:sp>
        <p:sp>
          <p:nvSpPr>
            <p:cNvPr id="272409" name="Freeform 25"/>
            <p:cNvSpPr>
              <a:spLocks/>
            </p:cNvSpPr>
            <p:nvPr/>
          </p:nvSpPr>
          <p:spPr bwMode="auto">
            <a:xfrm>
              <a:off x="2709" y="555"/>
              <a:ext cx="723" cy="701"/>
            </a:xfrm>
            <a:custGeom>
              <a:avLst/>
              <a:gdLst/>
              <a:ahLst/>
              <a:cxnLst>
                <a:cxn ang="0">
                  <a:pos x="441" y="723"/>
                </a:cxn>
                <a:cxn ang="0">
                  <a:pos x="375" y="872"/>
                </a:cxn>
                <a:cxn ang="0">
                  <a:pos x="357" y="1021"/>
                </a:cxn>
                <a:cxn ang="0">
                  <a:pos x="404" y="1184"/>
                </a:cxn>
                <a:cxn ang="0">
                  <a:pos x="554" y="1324"/>
                </a:cxn>
                <a:cxn ang="0">
                  <a:pos x="452" y="1356"/>
                </a:cxn>
                <a:cxn ang="0">
                  <a:pos x="715" y="1388"/>
                </a:cxn>
                <a:cxn ang="0">
                  <a:pos x="675" y="1309"/>
                </a:cxn>
                <a:cxn ang="0">
                  <a:pos x="646" y="1124"/>
                </a:cxn>
                <a:cxn ang="0">
                  <a:pos x="695" y="943"/>
                </a:cxn>
                <a:cxn ang="0">
                  <a:pos x="847" y="888"/>
                </a:cxn>
                <a:cxn ang="0">
                  <a:pos x="954" y="998"/>
                </a:cxn>
                <a:cxn ang="0">
                  <a:pos x="962" y="1212"/>
                </a:cxn>
                <a:cxn ang="0">
                  <a:pos x="927" y="1355"/>
                </a:cxn>
                <a:cxn ang="0">
                  <a:pos x="1206" y="1402"/>
                </a:cxn>
                <a:cxn ang="0">
                  <a:pos x="1151" y="1335"/>
                </a:cxn>
                <a:cxn ang="0">
                  <a:pos x="1166" y="1270"/>
                </a:cxn>
                <a:cxn ang="0">
                  <a:pos x="1280" y="1120"/>
                </a:cxn>
                <a:cxn ang="0">
                  <a:pos x="1288" y="960"/>
                </a:cxn>
                <a:cxn ang="0">
                  <a:pos x="1241" y="806"/>
                </a:cxn>
                <a:cxn ang="0">
                  <a:pos x="1166" y="644"/>
                </a:cxn>
                <a:cxn ang="0">
                  <a:pos x="1111" y="265"/>
                </a:cxn>
                <a:cxn ang="0">
                  <a:pos x="1179" y="314"/>
                </a:cxn>
                <a:cxn ang="0">
                  <a:pos x="1232" y="433"/>
                </a:cxn>
                <a:cxn ang="0">
                  <a:pos x="1272" y="533"/>
                </a:cxn>
                <a:cxn ang="0">
                  <a:pos x="1244" y="640"/>
                </a:cxn>
                <a:cxn ang="0">
                  <a:pos x="1242" y="699"/>
                </a:cxn>
                <a:cxn ang="0">
                  <a:pos x="1286" y="710"/>
                </a:cxn>
                <a:cxn ang="0">
                  <a:pos x="1323" y="726"/>
                </a:cxn>
                <a:cxn ang="0">
                  <a:pos x="1434" y="681"/>
                </a:cxn>
                <a:cxn ang="0">
                  <a:pos x="1375" y="534"/>
                </a:cxn>
                <a:cxn ang="0">
                  <a:pos x="1376" y="385"/>
                </a:cxn>
                <a:cxn ang="0">
                  <a:pos x="1316" y="220"/>
                </a:cxn>
                <a:cxn ang="0">
                  <a:pos x="1265" y="144"/>
                </a:cxn>
                <a:cxn ang="0">
                  <a:pos x="1190" y="81"/>
                </a:cxn>
                <a:cxn ang="0">
                  <a:pos x="1119" y="37"/>
                </a:cxn>
                <a:cxn ang="0">
                  <a:pos x="1054" y="8"/>
                </a:cxn>
                <a:cxn ang="0">
                  <a:pos x="1007" y="1"/>
                </a:cxn>
                <a:cxn ang="0">
                  <a:pos x="866" y="1"/>
                </a:cxn>
                <a:cxn ang="0">
                  <a:pos x="698" y="0"/>
                </a:cxn>
                <a:cxn ang="0">
                  <a:pos x="616" y="0"/>
                </a:cxn>
                <a:cxn ang="0">
                  <a:pos x="531" y="37"/>
                </a:cxn>
                <a:cxn ang="0">
                  <a:pos x="438" y="155"/>
                </a:cxn>
                <a:cxn ang="0">
                  <a:pos x="380" y="259"/>
                </a:cxn>
                <a:cxn ang="0">
                  <a:pos x="165" y="170"/>
                </a:cxn>
                <a:cxn ang="0">
                  <a:pos x="133" y="145"/>
                </a:cxn>
                <a:cxn ang="0">
                  <a:pos x="99" y="180"/>
                </a:cxn>
                <a:cxn ang="0">
                  <a:pos x="54" y="206"/>
                </a:cxn>
                <a:cxn ang="0">
                  <a:pos x="0" y="204"/>
                </a:cxn>
                <a:cxn ang="0">
                  <a:pos x="195" y="370"/>
                </a:cxn>
                <a:cxn ang="0">
                  <a:pos x="265" y="388"/>
                </a:cxn>
                <a:cxn ang="0">
                  <a:pos x="357" y="409"/>
                </a:cxn>
                <a:cxn ang="0">
                  <a:pos x="435" y="409"/>
                </a:cxn>
                <a:cxn ang="0">
                  <a:pos x="507" y="367"/>
                </a:cxn>
              </a:cxnLst>
              <a:rect l="0" t="0" r="r" b="b"/>
              <a:pathLst>
                <a:path w="1446" h="1402">
                  <a:moveTo>
                    <a:pt x="520" y="569"/>
                  </a:moveTo>
                  <a:lnTo>
                    <a:pt x="501" y="605"/>
                  </a:lnTo>
                  <a:lnTo>
                    <a:pt x="481" y="643"/>
                  </a:lnTo>
                  <a:lnTo>
                    <a:pt x="461" y="683"/>
                  </a:lnTo>
                  <a:lnTo>
                    <a:pt x="441" y="723"/>
                  </a:lnTo>
                  <a:lnTo>
                    <a:pt x="422" y="761"/>
                  </a:lnTo>
                  <a:lnTo>
                    <a:pt x="405" y="795"/>
                  </a:lnTo>
                  <a:lnTo>
                    <a:pt x="392" y="825"/>
                  </a:lnTo>
                  <a:lnTo>
                    <a:pt x="384" y="847"/>
                  </a:lnTo>
                  <a:lnTo>
                    <a:pt x="375" y="872"/>
                  </a:lnTo>
                  <a:lnTo>
                    <a:pt x="369" y="899"/>
                  </a:lnTo>
                  <a:lnTo>
                    <a:pt x="363" y="927"/>
                  </a:lnTo>
                  <a:lnTo>
                    <a:pt x="359" y="957"/>
                  </a:lnTo>
                  <a:lnTo>
                    <a:pt x="357" y="988"/>
                  </a:lnTo>
                  <a:lnTo>
                    <a:pt x="357" y="1021"/>
                  </a:lnTo>
                  <a:lnTo>
                    <a:pt x="360" y="1054"/>
                  </a:lnTo>
                  <a:lnTo>
                    <a:pt x="366" y="1086"/>
                  </a:lnTo>
                  <a:lnTo>
                    <a:pt x="375" y="1120"/>
                  </a:lnTo>
                  <a:lnTo>
                    <a:pt x="388" y="1152"/>
                  </a:lnTo>
                  <a:lnTo>
                    <a:pt x="404" y="1184"/>
                  </a:lnTo>
                  <a:lnTo>
                    <a:pt x="425" y="1215"/>
                  </a:lnTo>
                  <a:lnTo>
                    <a:pt x="449" y="1245"/>
                  </a:lnTo>
                  <a:lnTo>
                    <a:pt x="479" y="1273"/>
                  </a:lnTo>
                  <a:lnTo>
                    <a:pt x="514" y="1299"/>
                  </a:lnTo>
                  <a:lnTo>
                    <a:pt x="554" y="1324"/>
                  </a:lnTo>
                  <a:lnTo>
                    <a:pt x="529" y="1326"/>
                  </a:lnTo>
                  <a:lnTo>
                    <a:pt x="506" y="1331"/>
                  </a:lnTo>
                  <a:lnTo>
                    <a:pt x="484" y="1336"/>
                  </a:lnTo>
                  <a:lnTo>
                    <a:pt x="467" y="1346"/>
                  </a:lnTo>
                  <a:lnTo>
                    <a:pt x="452" y="1356"/>
                  </a:lnTo>
                  <a:lnTo>
                    <a:pt x="440" y="1370"/>
                  </a:lnTo>
                  <a:lnTo>
                    <a:pt x="433" y="1385"/>
                  </a:lnTo>
                  <a:lnTo>
                    <a:pt x="431" y="1402"/>
                  </a:lnTo>
                  <a:lnTo>
                    <a:pt x="717" y="1402"/>
                  </a:lnTo>
                  <a:lnTo>
                    <a:pt x="715" y="1388"/>
                  </a:lnTo>
                  <a:lnTo>
                    <a:pt x="711" y="1376"/>
                  </a:lnTo>
                  <a:lnTo>
                    <a:pt x="704" y="1364"/>
                  </a:lnTo>
                  <a:lnTo>
                    <a:pt x="695" y="1355"/>
                  </a:lnTo>
                  <a:lnTo>
                    <a:pt x="685" y="1334"/>
                  </a:lnTo>
                  <a:lnTo>
                    <a:pt x="675" y="1309"/>
                  </a:lnTo>
                  <a:lnTo>
                    <a:pt x="665" y="1279"/>
                  </a:lnTo>
                  <a:lnTo>
                    <a:pt x="657" y="1244"/>
                  </a:lnTo>
                  <a:lnTo>
                    <a:pt x="650" y="1206"/>
                  </a:lnTo>
                  <a:lnTo>
                    <a:pt x="646" y="1166"/>
                  </a:lnTo>
                  <a:lnTo>
                    <a:pt x="646" y="1124"/>
                  </a:lnTo>
                  <a:lnTo>
                    <a:pt x="652" y="1081"/>
                  </a:lnTo>
                  <a:lnTo>
                    <a:pt x="660" y="1041"/>
                  </a:lnTo>
                  <a:lnTo>
                    <a:pt x="669" y="1005"/>
                  </a:lnTo>
                  <a:lnTo>
                    <a:pt x="680" y="972"/>
                  </a:lnTo>
                  <a:lnTo>
                    <a:pt x="695" y="943"/>
                  </a:lnTo>
                  <a:lnTo>
                    <a:pt x="714" y="920"/>
                  </a:lnTo>
                  <a:lnTo>
                    <a:pt x="740" y="903"/>
                  </a:lnTo>
                  <a:lnTo>
                    <a:pt x="772" y="892"/>
                  </a:lnTo>
                  <a:lnTo>
                    <a:pt x="812" y="886"/>
                  </a:lnTo>
                  <a:lnTo>
                    <a:pt x="847" y="888"/>
                  </a:lnTo>
                  <a:lnTo>
                    <a:pt x="878" y="897"/>
                  </a:lnTo>
                  <a:lnTo>
                    <a:pt x="903" y="914"/>
                  </a:lnTo>
                  <a:lnTo>
                    <a:pt x="924" y="935"/>
                  </a:lnTo>
                  <a:lnTo>
                    <a:pt x="941" y="963"/>
                  </a:lnTo>
                  <a:lnTo>
                    <a:pt x="954" y="998"/>
                  </a:lnTo>
                  <a:lnTo>
                    <a:pt x="962" y="1038"/>
                  </a:lnTo>
                  <a:lnTo>
                    <a:pt x="967" y="1083"/>
                  </a:lnTo>
                  <a:lnTo>
                    <a:pt x="968" y="1129"/>
                  </a:lnTo>
                  <a:lnTo>
                    <a:pt x="967" y="1172"/>
                  </a:lnTo>
                  <a:lnTo>
                    <a:pt x="962" y="1212"/>
                  </a:lnTo>
                  <a:lnTo>
                    <a:pt x="956" y="1249"/>
                  </a:lnTo>
                  <a:lnTo>
                    <a:pt x="949" y="1282"/>
                  </a:lnTo>
                  <a:lnTo>
                    <a:pt x="941" y="1311"/>
                  </a:lnTo>
                  <a:lnTo>
                    <a:pt x="934" y="1335"/>
                  </a:lnTo>
                  <a:lnTo>
                    <a:pt x="927" y="1355"/>
                  </a:lnTo>
                  <a:lnTo>
                    <a:pt x="918" y="1364"/>
                  </a:lnTo>
                  <a:lnTo>
                    <a:pt x="911" y="1376"/>
                  </a:lnTo>
                  <a:lnTo>
                    <a:pt x="906" y="1388"/>
                  </a:lnTo>
                  <a:lnTo>
                    <a:pt x="904" y="1402"/>
                  </a:lnTo>
                  <a:lnTo>
                    <a:pt x="1206" y="1402"/>
                  </a:lnTo>
                  <a:lnTo>
                    <a:pt x="1204" y="1384"/>
                  </a:lnTo>
                  <a:lnTo>
                    <a:pt x="1197" y="1369"/>
                  </a:lnTo>
                  <a:lnTo>
                    <a:pt x="1186" y="1355"/>
                  </a:lnTo>
                  <a:lnTo>
                    <a:pt x="1169" y="1343"/>
                  </a:lnTo>
                  <a:lnTo>
                    <a:pt x="1151" y="1335"/>
                  </a:lnTo>
                  <a:lnTo>
                    <a:pt x="1129" y="1328"/>
                  </a:lnTo>
                  <a:lnTo>
                    <a:pt x="1106" y="1323"/>
                  </a:lnTo>
                  <a:lnTo>
                    <a:pt x="1080" y="1320"/>
                  </a:lnTo>
                  <a:lnTo>
                    <a:pt x="1126" y="1295"/>
                  </a:lnTo>
                  <a:lnTo>
                    <a:pt x="1166" y="1270"/>
                  </a:lnTo>
                  <a:lnTo>
                    <a:pt x="1199" y="1241"/>
                  </a:lnTo>
                  <a:lnTo>
                    <a:pt x="1227" y="1212"/>
                  </a:lnTo>
                  <a:lnTo>
                    <a:pt x="1250" y="1182"/>
                  </a:lnTo>
                  <a:lnTo>
                    <a:pt x="1267" y="1151"/>
                  </a:lnTo>
                  <a:lnTo>
                    <a:pt x="1280" y="1120"/>
                  </a:lnTo>
                  <a:lnTo>
                    <a:pt x="1288" y="1087"/>
                  </a:lnTo>
                  <a:lnTo>
                    <a:pt x="1293" y="1055"/>
                  </a:lnTo>
                  <a:lnTo>
                    <a:pt x="1294" y="1023"/>
                  </a:lnTo>
                  <a:lnTo>
                    <a:pt x="1293" y="991"/>
                  </a:lnTo>
                  <a:lnTo>
                    <a:pt x="1288" y="960"/>
                  </a:lnTo>
                  <a:lnTo>
                    <a:pt x="1281" y="927"/>
                  </a:lnTo>
                  <a:lnTo>
                    <a:pt x="1273" y="896"/>
                  </a:lnTo>
                  <a:lnTo>
                    <a:pt x="1263" y="866"/>
                  </a:lnTo>
                  <a:lnTo>
                    <a:pt x="1252" y="837"/>
                  </a:lnTo>
                  <a:lnTo>
                    <a:pt x="1241" y="806"/>
                  </a:lnTo>
                  <a:lnTo>
                    <a:pt x="1227" y="775"/>
                  </a:lnTo>
                  <a:lnTo>
                    <a:pt x="1212" y="742"/>
                  </a:lnTo>
                  <a:lnTo>
                    <a:pt x="1197" y="708"/>
                  </a:lnTo>
                  <a:lnTo>
                    <a:pt x="1181" y="676"/>
                  </a:lnTo>
                  <a:lnTo>
                    <a:pt x="1166" y="644"/>
                  </a:lnTo>
                  <a:lnTo>
                    <a:pt x="1151" y="613"/>
                  </a:lnTo>
                  <a:lnTo>
                    <a:pt x="1138" y="584"/>
                  </a:lnTo>
                  <a:lnTo>
                    <a:pt x="1097" y="256"/>
                  </a:lnTo>
                  <a:lnTo>
                    <a:pt x="1101" y="259"/>
                  </a:lnTo>
                  <a:lnTo>
                    <a:pt x="1111" y="265"/>
                  </a:lnTo>
                  <a:lnTo>
                    <a:pt x="1123" y="273"/>
                  </a:lnTo>
                  <a:lnTo>
                    <a:pt x="1137" y="282"/>
                  </a:lnTo>
                  <a:lnTo>
                    <a:pt x="1152" y="293"/>
                  </a:lnTo>
                  <a:lnTo>
                    <a:pt x="1166" y="304"/>
                  </a:lnTo>
                  <a:lnTo>
                    <a:pt x="1179" y="314"/>
                  </a:lnTo>
                  <a:lnTo>
                    <a:pt x="1188" y="325"/>
                  </a:lnTo>
                  <a:lnTo>
                    <a:pt x="1205" y="351"/>
                  </a:lnTo>
                  <a:lnTo>
                    <a:pt x="1218" y="378"/>
                  </a:lnTo>
                  <a:lnTo>
                    <a:pt x="1226" y="405"/>
                  </a:lnTo>
                  <a:lnTo>
                    <a:pt x="1232" y="433"/>
                  </a:lnTo>
                  <a:lnTo>
                    <a:pt x="1236" y="460"/>
                  </a:lnTo>
                  <a:lnTo>
                    <a:pt x="1239" y="485"/>
                  </a:lnTo>
                  <a:lnTo>
                    <a:pt x="1241" y="509"/>
                  </a:lnTo>
                  <a:lnTo>
                    <a:pt x="1244" y="532"/>
                  </a:lnTo>
                  <a:lnTo>
                    <a:pt x="1272" y="533"/>
                  </a:lnTo>
                  <a:lnTo>
                    <a:pt x="1269" y="544"/>
                  </a:lnTo>
                  <a:lnTo>
                    <a:pt x="1264" y="563"/>
                  </a:lnTo>
                  <a:lnTo>
                    <a:pt x="1257" y="587"/>
                  </a:lnTo>
                  <a:lnTo>
                    <a:pt x="1251" y="614"/>
                  </a:lnTo>
                  <a:lnTo>
                    <a:pt x="1244" y="640"/>
                  </a:lnTo>
                  <a:lnTo>
                    <a:pt x="1239" y="662"/>
                  </a:lnTo>
                  <a:lnTo>
                    <a:pt x="1235" y="679"/>
                  </a:lnTo>
                  <a:lnTo>
                    <a:pt x="1234" y="684"/>
                  </a:lnTo>
                  <a:lnTo>
                    <a:pt x="1237" y="692"/>
                  </a:lnTo>
                  <a:lnTo>
                    <a:pt x="1242" y="699"/>
                  </a:lnTo>
                  <a:lnTo>
                    <a:pt x="1250" y="705"/>
                  </a:lnTo>
                  <a:lnTo>
                    <a:pt x="1259" y="708"/>
                  </a:lnTo>
                  <a:lnTo>
                    <a:pt x="1269" y="710"/>
                  </a:lnTo>
                  <a:lnTo>
                    <a:pt x="1278" y="711"/>
                  </a:lnTo>
                  <a:lnTo>
                    <a:pt x="1286" y="710"/>
                  </a:lnTo>
                  <a:lnTo>
                    <a:pt x="1292" y="706"/>
                  </a:lnTo>
                  <a:lnTo>
                    <a:pt x="1316" y="669"/>
                  </a:lnTo>
                  <a:lnTo>
                    <a:pt x="1318" y="681"/>
                  </a:lnTo>
                  <a:lnTo>
                    <a:pt x="1320" y="704"/>
                  </a:lnTo>
                  <a:lnTo>
                    <a:pt x="1323" y="726"/>
                  </a:lnTo>
                  <a:lnTo>
                    <a:pt x="1324" y="736"/>
                  </a:lnTo>
                  <a:lnTo>
                    <a:pt x="1446" y="737"/>
                  </a:lnTo>
                  <a:lnTo>
                    <a:pt x="1445" y="729"/>
                  </a:lnTo>
                  <a:lnTo>
                    <a:pt x="1440" y="710"/>
                  </a:lnTo>
                  <a:lnTo>
                    <a:pt x="1434" y="681"/>
                  </a:lnTo>
                  <a:lnTo>
                    <a:pt x="1425" y="646"/>
                  </a:lnTo>
                  <a:lnTo>
                    <a:pt x="1415" y="611"/>
                  </a:lnTo>
                  <a:lnTo>
                    <a:pt x="1402" y="578"/>
                  </a:lnTo>
                  <a:lnTo>
                    <a:pt x="1390" y="551"/>
                  </a:lnTo>
                  <a:lnTo>
                    <a:pt x="1375" y="534"/>
                  </a:lnTo>
                  <a:lnTo>
                    <a:pt x="1400" y="536"/>
                  </a:lnTo>
                  <a:lnTo>
                    <a:pt x="1398" y="505"/>
                  </a:lnTo>
                  <a:lnTo>
                    <a:pt x="1392" y="469"/>
                  </a:lnTo>
                  <a:lnTo>
                    <a:pt x="1385" y="427"/>
                  </a:lnTo>
                  <a:lnTo>
                    <a:pt x="1376" y="385"/>
                  </a:lnTo>
                  <a:lnTo>
                    <a:pt x="1364" y="342"/>
                  </a:lnTo>
                  <a:lnTo>
                    <a:pt x="1352" y="303"/>
                  </a:lnTo>
                  <a:lnTo>
                    <a:pt x="1339" y="267"/>
                  </a:lnTo>
                  <a:lnTo>
                    <a:pt x="1326" y="238"/>
                  </a:lnTo>
                  <a:lnTo>
                    <a:pt x="1316" y="220"/>
                  </a:lnTo>
                  <a:lnTo>
                    <a:pt x="1307" y="203"/>
                  </a:lnTo>
                  <a:lnTo>
                    <a:pt x="1297" y="188"/>
                  </a:lnTo>
                  <a:lnTo>
                    <a:pt x="1288" y="173"/>
                  </a:lnTo>
                  <a:lnTo>
                    <a:pt x="1278" y="158"/>
                  </a:lnTo>
                  <a:lnTo>
                    <a:pt x="1265" y="144"/>
                  </a:lnTo>
                  <a:lnTo>
                    <a:pt x="1250" y="128"/>
                  </a:lnTo>
                  <a:lnTo>
                    <a:pt x="1232" y="112"/>
                  </a:lnTo>
                  <a:lnTo>
                    <a:pt x="1218" y="101"/>
                  </a:lnTo>
                  <a:lnTo>
                    <a:pt x="1204" y="91"/>
                  </a:lnTo>
                  <a:lnTo>
                    <a:pt x="1190" y="81"/>
                  </a:lnTo>
                  <a:lnTo>
                    <a:pt x="1176" y="70"/>
                  </a:lnTo>
                  <a:lnTo>
                    <a:pt x="1161" y="61"/>
                  </a:lnTo>
                  <a:lnTo>
                    <a:pt x="1148" y="53"/>
                  </a:lnTo>
                  <a:lnTo>
                    <a:pt x="1134" y="44"/>
                  </a:lnTo>
                  <a:lnTo>
                    <a:pt x="1119" y="37"/>
                  </a:lnTo>
                  <a:lnTo>
                    <a:pt x="1105" y="30"/>
                  </a:lnTo>
                  <a:lnTo>
                    <a:pt x="1092" y="23"/>
                  </a:lnTo>
                  <a:lnTo>
                    <a:pt x="1078" y="17"/>
                  </a:lnTo>
                  <a:lnTo>
                    <a:pt x="1066" y="13"/>
                  </a:lnTo>
                  <a:lnTo>
                    <a:pt x="1054" y="8"/>
                  </a:lnTo>
                  <a:lnTo>
                    <a:pt x="1043" y="5"/>
                  </a:lnTo>
                  <a:lnTo>
                    <a:pt x="1032" y="2"/>
                  </a:lnTo>
                  <a:lnTo>
                    <a:pt x="1023" y="1"/>
                  </a:lnTo>
                  <a:lnTo>
                    <a:pt x="1018" y="1"/>
                  </a:lnTo>
                  <a:lnTo>
                    <a:pt x="1007" y="1"/>
                  </a:lnTo>
                  <a:lnTo>
                    <a:pt x="987" y="1"/>
                  </a:lnTo>
                  <a:lnTo>
                    <a:pt x="963" y="1"/>
                  </a:lnTo>
                  <a:lnTo>
                    <a:pt x="934" y="1"/>
                  </a:lnTo>
                  <a:lnTo>
                    <a:pt x="901" y="1"/>
                  </a:lnTo>
                  <a:lnTo>
                    <a:pt x="866" y="1"/>
                  </a:lnTo>
                  <a:lnTo>
                    <a:pt x="831" y="0"/>
                  </a:lnTo>
                  <a:lnTo>
                    <a:pt x="795" y="0"/>
                  </a:lnTo>
                  <a:lnTo>
                    <a:pt x="759" y="0"/>
                  </a:lnTo>
                  <a:lnTo>
                    <a:pt x="727" y="0"/>
                  </a:lnTo>
                  <a:lnTo>
                    <a:pt x="698" y="0"/>
                  </a:lnTo>
                  <a:lnTo>
                    <a:pt x="673" y="0"/>
                  </a:lnTo>
                  <a:lnTo>
                    <a:pt x="654" y="0"/>
                  </a:lnTo>
                  <a:lnTo>
                    <a:pt x="642" y="0"/>
                  </a:lnTo>
                  <a:lnTo>
                    <a:pt x="637" y="0"/>
                  </a:lnTo>
                  <a:lnTo>
                    <a:pt x="616" y="0"/>
                  </a:lnTo>
                  <a:lnTo>
                    <a:pt x="597" y="2"/>
                  </a:lnTo>
                  <a:lnTo>
                    <a:pt x="578" y="8"/>
                  </a:lnTo>
                  <a:lnTo>
                    <a:pt x="562" y="15"/>
                  </a:lnTo>
                  <a:lnTo>
                    <a:pt x="546" y="25"/>
                  </a:lnTo>
                  <a:lnTo>
                    <a:pt x="531" y="37"/>
                  </a:lnTo>
                  <a:lnTo>
                    <a:pt x="515" y="52"/>
                  </a:lnTo>
                  <a:lnTo>
                    <a:pt x="500" y="69"/>
                  </a:lnTo>
                  <a:lnTo>
                    <a:pt x="478" y="97"/>
                  </a:lnTo>
                  <a:lnTo>
                    <a:pt x="456" y="127"/>
                  </a:lnTo>
                  <a:lnTo>
                    <a:pt x="438" y="155"/>
                  </a:lnTo>
                  <a:lnTo>
                    <a:pt x="420" y="184"/>
                  </a:lnTo>
                  <a:lnTo>
                    <a:pt x="405" y="210"/>
                  </a:lnTo>
                  <a:lnTo>
                    <a:pt x="394" y="232"/>
                  </a:lnTo>
                  <a:lnTo>
                    <a:pt x="385" y="249"/>
                  </a:lnTo>
                  <a:lnTo>
                    <a:pt x="380" y="259"/>
                  </a:lnTo>
                  <a:lnTo>
                    <a:pt x="210" y="219"/>
                  </a:lnTo>
                  <a:lnTo>
                    <a:pt x="199" y="205"/>
                  </a:lnTo>
                  <a:lnTo>
                    <a:pt x="188" y="192"/>
                  </a:lnTo>
                  <a:lnTo>
                    <a:pt x="176" y="181"/>
                  </a:lnTo>
                  <a:lnTo>
                    <a:pt x="165" y="170"/>
                  </a:lnTo>
                  <a:lnTo>
                    <a:pt x="154" y="161"/>
                  </a:lnTo>
                  <a:lnTo>
                    <a:pt x="146" y="155"/>
                  </a:lnTo>
                  <a:lnTo>
                    <a:pt x="142" y="151"/>
                  </a:lnTo>
                  <a:lnTo>
                    <a:pt x="139" y="150"/>
                  </a:lnTo>
                  <a:lnTo>
                    <a:pt x="133" y="145"/>
                  </a:lnTo>
                  <a:lnTo>
                    <a:pt x="125" y="140"/>
                  </a:lnTo>
                  <a:lnTo>
                    <a:pt x="117" y="139"/>
                  </a:lnTo>
                  <a:lnTo>
                    <a:pt x="110" y="142"/>
                  </a:lnTo>
                  <a:lnTo>
                    <a:pt x="100" y="159"/>
                  </a:lnTo>
                  <a:lnTo>
                    <a:pt x="99" y="180"/>
                  </a:lnTo>
                  <a:lnTo>
                    <a:pt x="101" y="198"/>
                  </a:lnTo>
                  <a:lnTo>
                    <a:pt x="104" y="206"/>
                  </a:lnTo>
                  <a:lnTo>
                    <a:pt x="89" y="206"/>
                  </a:lnTo>
                  <a:lnTo>
                    <a:pt x="71" y="207"/>
                  </a:lnTo>
                  <a:lnTo>
                    <a:pt x="54" y="206"/>
                  </a:lnTo>
                  <a:lnTo>
                    <a:pt x="38" y="206"/>
                  </a:lnTo>
                  <a:lnTo>
                    <a:pt x="23" y="205"/>
                  </a:lnTo>
                  <a:lnTo>
                    <a:pt x="10" y="205"/>
                  </a:lnTo>
                  <a:lnTo>
                    <a:pt x="3" y="204"/>
                  </a:lnTo>
                  <a:lnTo>
                    <a:pt x="0" y="204"/>
                  </a:lnTo>
                  <a:lnTo>
                    <a:pt x="38" y="344"/>
                  </a:lnTo>
                  <a:lnTo>
                    <a:pt x="190" y="344"/>
                  </a:lnTo>
                  <a:lnTo>
                    <a:pt x="185" y="366"/>
                  </a:lnTo>
                  <a:lnTo>
                    <a:pt x="188" y="367"/>
                  </a:lnTo>
                  <a:lnTo>
                    <a:pt x="195" y="370"/>
                  </a:lnTo>
                  <a:lnTo>
                    <a:pt x="204" y="372"/>
                  </a:lnTo>
                  <a:lnTo>
                    <a:pt x="216" y="376"/>
                  </a:lnTo>
                  <a:lnTo>
                    <a:pt x="231" y="380"/>
                  </a:lnTo>
                  <a:lnTo>
                    <a:pt x="248" y="384"/>
                  </a:lnTo>
                  <a:lnTo>
                    <a:pt x="265" y="388"/>
                  </a:lnTo>
                  <a:lnTo>
                    <a:pt x="283" y="393"/>
                  </a:lnTo>
                  <a:lnTo>
                    <a:pt x="303" y="397"/>
                  </a:lnTo>
                  <a:lnTo>
                    <a:pt x="321" y="402"/>
                  </a:lnTo>
                  <a:lnTo>
                    <a:pt x="340" y="407"/>
                  </a:lnTo>
                  <a:lnTo>
                    <a:pt x="357" y="409"/>
                  </a:lnTo>
                  <a:lnTo>
                    <a:pt x="374" y="412"/>
                  </a:lnTo>
                  <a:lnTo>
                    <a:pt x="388" y="414"/>
                  </a:lnTo>
                  <a:lnTo>
                    <a:pt x="401" y="415"/>
                  </a:lnTo>
                  <a:lnTo>
                    <a:pt x="410" y="414"/>
                  </a:lnTo>
                  <a:lnTo>
                    <a:pt x="435" y="409"/>
                  </a:lnTo>
                  <a:lnTo>
                    <a:pt x="454" y="405"/>
                  </a:lnTo>
                  <a:lnTo>
                    <a:pt x="469" y="402"/>
                  </a:lnTo>
                  <a:lnTo>
                    <a:pt x="481" y="395"/>
                  </a:lnTo>
                  <a:lnTo>
                    <a:pt x="493" y="384"/>
                  </a:lnTo>
                  <a:lnTo>
                    <a:pt x="507" y="367"/>
                  </a:lnTo>
                  <a:lnTo>
                    <a:pt x="523" y="344"/>
                  </a:lnTo>
                  <a:lnTo>
                    <a:pt x="545" y="312"/>
                  </a:lnTo>
                  <a:lnTo>
                    <a:pt x="520" y="569"/>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0" name="Freeform 26"/>
            <p:cNvSpPr>
              <a:spLocks/>
            </p:cNvSpPr>
            <p:nvPr/>
          </p:nvSpPr>
          <p:spPr bwMode="auto">
            <a:xfrm>
              <a:off x="2927" y="228"/>
              <a:ext cx="348" cy="309"/>
            </a:xfrm>
            <a:custGeom>
              <a:avLst/>
              <a:gdLst/>
              <a:ahLst/>
              <a:cxnLst>
                <a:cxn ang="0">
                  <a:pos x="593" y="185"/>
                </a:cxn>
                <a:cxn ang="0">
                  <a:pos x="592" y="186"/>
                </a:cxn>
                <a:cxn ang="0">
                  <a:pos x="583" y="166"/>
                </a:cxn>
                <a:cxn ang="0">
                  <a:pos x="560" y="128"/>
                </a:cxn>
                <a:cxn ang="0">
                  <a:pos x="531" y="94"/>
                </a:cxn>
                <a:cxn ang="0">
                  <a:pos x="499" y="64"/>
                </a:cxn>
                <a:cxn ang="0">
                  <a:pos x="462" y="40"/>
                </a:cxn>
                <a:cxn ang="0">
                  <a:pos x="421" y="20"/>
                </a:cxn>
                <a:cxn ang="0">
                  <a:pos x="378" y="8"/>
                </a:cxn>
                <a:cxn ang="0">
                  <a:pos x="333" y="1"/>
                </a:cxn>
                <a:cxn ang="0">
                  <a:pos x="277" y="1"/>
                </a:cxn>
                <a:cxn ang="0">
                  <a:pos x="216" y="14"/>
                </a:cxn>
                <a:cxn ang="0">
                  <a:pos x="161" y="37"/>
                </a:cxn>
                <a:cxn ang="0">
                  <a:pos x="112" y="70"/>
                </a:cxn>
                <a:cxn ang="0">
                  <a:pos x="70" y="113"/>
                </a:cxn>
                <a:cxn ang="0">
                  <a:pos x="36" y="161"/>
                </a:cxn>
                <a:cxn ang="0">
                  <a:pos x="13" y="216"/>
                </a:cxn>
                <a:cxn ang="0">
                  <a:pos x="1" y="277"/>
                </a:cxn>
                <a:cxn ang="0">
                  <a:pos x="1" y="340"/>
                </a:cxn>
                <a:cxn ang="0">
                  <a:pos x="13" y="401"/>
                </a:cxn>
                <a:cxn ang="0">
                  <a:pos x="36" y="456"/>
                </a:cxn>
                <a:cxn ang="0">
                  <a:pos x="70" y="504"/>
                </a:cxn>
                <a:cxn ang="0">
                  <a:pos x="112" y="547"/>
                </a:cxn>
                <a:cxn ang="0">
                  <a:pos x="161" y="580"/>
                </a:cxn>
                <a:cxn ang="0">
                  <a:pos x="216" y="603"/>
                </a:cxn>
                <a:cxn ang="0">
                  <a:pos x="277" y="616"/>
                </a:cxn>
                <a:cxn ang="0">
                  <a:pos x="331" y="616"/>
                </a:cxn>
                <a:cxn ang="0">
                  <a:pos x="375" y="610"/>
                </a:cxn>
                <a:cxn ang="0">
                  <a:pos x="417" y="598"/>
                </a:cxn>
                <a:cxn ang="0">
                  <a:pos x="455" y="580"/>
                </a:cxn>
                <a:cxn ang="0">
                  <a:pos x="490" y="557"/>
                </a:cxn>
                <a:cxn ang="0">
                  <a:pos x="523" y="531"/>
                </a:cxn>
                <a:cxn ang="0">
                  <a:pos x="552" y="499"/>
                </a:cxn>
                <a:cxn ang="0">
                  <a:pos x="575" y="464"/>
                </a:cxn>
                <a:cxn ang="0">
                  <a:pos x="587" y="446"/>
                </a:cxn>
                <a:cxn ang="0">
                  <a:pos x="592" y="447"/>
                </a:cxn>
                <a:cxn ang="0">
                  <a:pos x="615" y="444"/>
                </a:cxn>
                <a:cxn ang="0">
                  <a:pos x="651" y="425"/>
                </a:cxn>
                <a:cxn ang="0">
                  <a:pos x="677" y="389"/>
                </a:cxn>
                <a:cxn ang="0">
                  <a:pos x="692" y="343"/>
                </a:cxn>
                <a:cxn ang="0">
                  <a:pos x="692" y="290"/>
                </a:cxn>
                <a:cxn ang="0">
                  <a:pos x="677" y="243"/>
                </a:cxn>
                <a:cxn ang="0">
                  <a:pos x="651" y="207"/>
                </a:cxn>
                <a:cxn ang="0">
                  <a:pos x="615" y="188"/>
                </a:cxn>
              </a:cxnLst>
              <a:rect l="0" t="0" r="r" b="b"/>
              <a:pathLst>
                <a:path w="694" h="617">
                  <a:moveTo>
                    <a:pt x="594" y="185"/>
                  </a:moveTo>
                  <a:lnTo>
                    <a:pt x="593" y="185"/>
                  </a:lnTo>
                  <a:lnTo>
                    <a:pt x="593" y="185"/>
                  </a:lnTo>
                  <a:lnTo>
                    <a:pt x="592" y="186"/>
                  </a:lnTo>
                  <a:lnTo>
                    <a:pt x="592" y="186"/>
                  </a:lnTo>
                  <a:lnTo>
                    <a:pt x="583" y="166"/>
                  </a:lnTo>
                  <a:lnTo>
                    <a:pt x="571" y="146"/>
                  </a:lnTo>
                  <a:lnTo>
                    <a:pt x="560" y="128"/>
                  </a:lnTo>
                  <a:lnTo>
                    <a:pt x="546" y="110"/>
                  </a:lnTo>
                  <a:lnTo>
                    <a:pt x="531" y="94"/>
                  </a:lnTo>
                  <a:lnTo>
                    <a:pt x="515" y="79"/>
                  </a:lnTo>
                  <a:lnTo>
                    <a:pt x="499" y="64"/>
                  </a:lnTo>
                  <a:lnTo>
                    <a:pt x="480" y="52"/>
                  </a:lnTo>
                  <a:lnTo>
                    <a:pt x="462" y="40"/>
                  </a:lnTo>
                  <a:lnTo>
                    <a:pt x="442" y="30"/>
                  </a:lnTo>
                  <a:lnTo>
                    <a:pt x="421" y="20"/>
                  </a:lnTo>
                  <a:lnTo>
                    <a:pt x="401" y="14"/>
                  </a:lnTo>
                  <a:lnTo>
                    <a:pt x="378" y="8"/>
                  </a:lnTo>
                  <a:lnTo>
                    <a:pt x="356" y="3"/>
                  </a:lnTo>
                  <a:lnTo>
                    <a:pt x="333" y="1"/>
                  </a:lnTo>
                  <a:lnTo>
                    <a:pt x="308" y="0"/>
                  </a:lnTo>
                  <a:lnTo>
                    <a:pt x="277" y="1"/>
                  </a:lnTo>
                  <a:lnTo>
                    <a:pt x="246" y="5"/>
                  </a:lnTo>
                  <a:lnTo>
                    <a:pt x="216" y="14"/>
                  </a:lnTo>
                  <a:lnTo>
                    <a:pt x="189" y="24"/>
                  </a:lnTo>
                  <a:lnTo>
                    <a:pt x="161" y="37"/>
                  </a:lnTo>
                  <a:lnTo>
                    <a:pt x="136" y="53"/>
                  </a:lnTo>
                  <a:lnTo>
                    <a:pt x="112" y="70"/>
                  </a:lnTo>
                  <a:lnTo>
                    <a:pt x="91" y="90"/>
                  </a:lnTo>
                  <a:lnTo>
                    <a:pt x="70" y="113"/>
                  </a:lnTo>
                  <a:lnTo>
                    <a:pt x="53" y="136"/>
                  </a:lnTo>
                  <a:lnTo>
                    <a:pt x="36" y="161"/>
                  </a:lnTo>
                  <a:lnTo>
                    <a:pt x="24" y="189"/>
                  </a:lnTo>
                  <a:lnTo>
                    <a:pt x="13" y="216"/>
                  </a:lnTo>
                  <a:lnTo>
                    <a:pt x="5" y="246"/>
                  </a:lnTo>
                  <a:lnTo>
                    <a:pt x="1" y="277"/>
                  </a:lnTo>
                  <a:lnTo>
                    <a:pt x="0" y="308"/>
                  </a:lnTo>
                  <a:lnTo>
                    <a:pt x="1" y="340"/>
                  </a:lnTo>
                  <a:lnTo>
                    <a:pt x="5" y="371"/>
                  </a:lnTo>
                  <a:lnTo>
                    <a:pt x="13" y="401"/>
                  </a:lnTo>
                  <a:lnTo>
                    <a:pt x="24" y="428"/>
                  </a:lnTo>
                  <a:lnTo>
                    <a:pt x="36" y="456"/>
                  </a:lnTo>
                  <a:lnTo>
                    <a:pt x="53" y="481"/>
                  </a:lnTo>
                  <a:lnTo>
                    <a:pt x="70" y="504"/>
                  </a:lnTo>
                  <a:lnTo>
                    <a:pt x="91" y="526"/>
                  </a:lnTo>
                  <a:lnTo>
                    <a:pt x="112" y="547"/>
                  </a:lnTo>
                  <a:lnTo>
                    <a:pt x="136" y="564"/>
                  </a:lnTo>
                  <a:lnTo>
                    <a:pt x="161" y="580"/>
                  </a:lnTo>
                  <a:lnTo>
                    <a:pt x="189" y="593"/>
                  </a:lnTo>
                  <a:lnTo>
                    <a:pt x="216" y="603"/>
                  </a:lnTo>
                  <a:lnTo>
                    <a:pt x="246" y="611"/>
                  </a:lnTo>
                  <a:lnTo>
                    <a:pt x="277" y="616"/>
                  </a:lnTo>
                  <a:lnTo>
                    <a:pt x="308" y="617"/>
                  </a:lnTo>
                  <a:lnTo>
                    <a:pt x="331" y="616"/>
                  </a:lnTo>
                  <a:lnTo>
                    <a:pt x="353" y="614"/>
                  </a:lnTo>
                  <a:lnTo>
                    <a:pt x="375" y="610"/>
                  </a:lnTo>
                  <a:lnTo>
                    <a:pt x="396" y="605"/>
                  </a:lnTo>
                  <a:lnTo>
                    <a:pt x="417" y="598"/>
                  </a:lnTo>
                  <a:lnTo>
                    <a:pt x="436" y="590"/>
                  </a:lnTo>
                  <a:lnTo>
                    <a:pt x="455" y="580"/>
                  </a:lnTo>
                  <a:lnTo>
                    <a:pt x="473" y="569"/>
                  </a:lnTo>
                  <a:lnTo>
                    <a:pt x="490" y="557"/>
                  </a:lnTo>
                  <a:lnTo>
                    <a:pt x="508" y="545"/>
                  </a:lnTo>
                  <a:lnTo>
                    <a:pt x="523" y="531"/>
                  </a:lnTo>
                  <a:lnTo>
                    <a:pt x="538" y="515"/>
                  </a:lnTo>
                  <a:lnTo>
                    <a:pt x="552" y="499"/>
                  </a:lnTo>
                  <a:lnTo>
                    <a:pt x="563" y="482"/>
                  </a:lnTo>
                  <a:lnTo>
                    <a:pt x="575" y="464"/>
                  </a:lnTo>
                  <a:lnTo>
                    <a:pt x="585" y="446"/>
                  </a:lnTo>
                  <a:lnTo>
                    <a:pt x="587" y="446"/>
                  </a:lnTo>
                  <a:lnTo>
                    <a:pt x="590" y="446"/>
                  </a:lnTo>
                  <a:lnTo>
                    <a:pt x="592" y="447"/>
                  </a:lnTo>
                  <a:lnTo>
                    <a:pt x="594" y="447"/>
                  </a:lnTo>
                  <a:lnTo>
                    <a:pt x="615" y="444"/>
                  </a:lnTo>
                  <a:lnTo>
                    <a:pt x="633" y="436"/>
                  </a:lnTo>
                  <a:lnTo>
                    <a:pt x="651" y="425"/>
                  </a:lnTo>
                  <a:lnTo>
                    <a:pt x="666" y="409"/>
                  </a:lnTo>
                  <a:lnTo>
                    <a:pt x="677" y="389"/>
                  </a:lnTo>
                  <a:lnTo>
                    <a:pt x="686" y="367"/>
                  </a:lnTo>
                  <a:lnTo>
                    <a:pt x="692" y="343"/>
                  </a:lnTo>
                  <a:lnTo>
                    <a:pt x="694" y="317"/>
                  </a:lnTo>
                  <a:lnTo>
                    <a:pt x="692" y="290"/>
                  </a:lnTo>
                  <a:lnTo>
                    <a:pt x="686" y="266"/>
                  </a:lnTo>
                  <a:lnTo>
                    <a:pt x="677" y="243"/>
                  </a:lnTo>
                  <a:lnTo>
                    <a:pt x="666" y="223"/>
                  </a:lnTo>
                  <a:lnTo>
                    <a:pt x="651" y="207"/>
                  </a:lnTo>
                  <a:lnTo>
                    <a:pt x="633" y="196"/>
                  </a:lnTo>
                  <a:lnTo>
                    <a:pt x="615" y="188"/>
                  </a:lnTo>
                  <a:lnTo>
                    <a:pt x="594" y="185"/>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1" name="Freeform 27"/>
            <p:cNvSpPr>
              <a:spLocks/>
            </p:cNvSpPr>
            <p:nvPr/>
          </p:nvSpPr>
          <p:spPr bwMode="auto">
            <a:xfrm>
              <a:off x="2951" y="253"/>
              <a:ext cx="305" cy="260"/>
            </a:xfrm>
            <a:custGeom>
              <a:avLst/>
              <a:gdLst/>
              <a:ahLst/>
              <a:cxnLst>
                <a:cxn ang="0">
                  <a:pos x="547" y="198"/>
                </a:cxn>
                <a:cxn ang="0">
                  <a:pos x="537" y="201"/>
                </a:cxn>
                <a:cxn ang="0">
                  <a:pos x="528" y="205"/>
                </a:cxn>
                <a:cxn ang="0">
                  <a:pos x="518" y="211"/>
                </a:cxn>
                <a:cxn ang="0">
                  <a:pos x="510" y="191"/>
                </a:cxn>
                <a:cxn ang="0">
                  <a:pos x="494" y="149"/>
                </a:cxn>
                <a:cxn ang="0">
                  <a:pos x="472" y="111"/>
                </a:cxn>
                <a:cxn ang="0">
                  <a:pos x="443" y="76"/>
                </a:cxn>
                <a:cxn ang="0">
                  <a:pos x="410" y="47"/>
                </a:cxn>
                <a:cxn ang="0">
                  <a:pos x="372" y="25"/>
                </a:cxn>
                <a:cxn ang="0">
                  <a:pos x="329" y="9"/>
                </a:cxn>
                <a:cxn ang="0">
                  <a:pos x="284" y="1"/>
                </a:cxn>
                <a:cxn ang="0">
                  <a:pos x="234" y="1"/>
                </a:cxn>
                <a:cxn ang="0">
                  <a:pos x="183" y="12"/>
                </a:cxn>
                <a:cxn ang="0">
                  <a:pos x="136" y="31"/>
                </a:cxn>
                <a:cxn ang="0">
                  <a:pos x="94" y="60"/>
                </a:cxn>
                <a:cxn ang="0">
                  <a:pos x="60" y="95"/>
                </a:cxn>
                <a:cxn ang="0">
                  <a:pos x="31" y="136"/>
                </a:cxn>
                <a:cxn ang="0">
                  <a:pos x="11" y="183"/>
                </a:cxn>
                <a:cxn ang="0">
                  <a:pos x="1" y="234"/>
                </a:cxn>
                <a:cxn ang="0">
                  <a:pos x="1" y="287"/>
                </a:cxn>
                <a:cxn ang="0">
                  <a:pos x="11" y="338"/>
                </a:cxn>
                <a:cxn ang="0">
                  <a:pos x="31" y="385"/>
                </a:cxn>
                <a:cxn ang="0">
                  <a:pos x="60" y="426"/>
                </a:cxn>
                <a:cxn ang="0">
                  <a:pos x="94" y="461"/>
                </a:cxn>
                <a:cxn ang="0">
                  <a:pos x="136" y="490"/>
                </a:cxn>
                <a:cxn ang="0">
                  <a:pos x="183" y="509"/>
                </a:cxn>
                <a:cxn ang="0">
                  <a:pos x="234" y="520"/>
                </a:cxn>
                <a:cxn ang="0">
                  <a:pos x="282" y="520"/>
                </a:cxn>
                <a:cxn ang="0">
                  <a:pos x="325" y="513"/>
                </a:cxn>
                <a:cxn ang="0">
                  <a:pos x="365" y="499"/>
                </a:cxn>
                <a:cxn ang="0">
                  <a:pos x="402" y="478"/>
                </a:cxn>
                <a:cxn ang="0">
                  <a:pos x="435" y="453"/>
                </a:cxn>
                <a:cxn ang="0">
                  <a:pos x="463" y="422"/>
                </a:cxn>
                <a:cxn ang="0">
                  <a:pos x="486" y="387"/>
                </a:cxn>
                <a:cxn ang="0">
                  <a:pos x="503" y="349"/>
                </a:cxn>
                <a:cxn ang="0">
                  <a:pos x="515" y="333"/>
                </a:cxn>
                <a:cxn ang="0">
                  <a:pos x="524" y="341"/>
                </a:cxn>
                <a:cxn ang="0">
                  <a:pos x="534" y="347"/>
                </a:cxn>
                <a:cxn ang="0">
                  <a:pos x="546" y="350"/>
                </a:cxn>
                <a:cxn ang="0">
                  <a:pos x="563" y="349"/>
                </a:cxn>
                <a:cxn ang="0">
                  <a:pos x="584" y="338"/>
                </a:cxn>
                <a:cxn ang="0">
                  <a:pos x="600" y="317"/>
                </a:cxn>
                <a:cxn ang="0">
                  <a:pos x="608" y="289"/>
                </a:cxn>
                <a:cxn ang="0">
                  <a:pos x="608" y="259"/>
                </a:cxn>
                <a:cxn ang="0">
                  <a:pos x="600" y="232"/>
                </a:cxn>
                <a:cxn ang="0">
                  <a:pos x="584" y="211"/>
                </a:cxn>
                <a:cxn ang="0">
                  <a:pos x="563" y="199"/>
                </a:cxn>
              </a:cxnLst>
              <a:rect l="0" t="0" r="r" b="b"/>
              <a:pathLst>
                <a:path w="609" h="521">
                  <a:moveTo>
                    <a:pt x="552" y="198"/>
                  </a:moveTo>
                  <a:lnTo>
                    <a:pt x="547" y="198"/>
                  </a:lnTo>
                  <a:lnTo>
                    <a:pt x="541" y="199"/>
                  </a:lnTo>
                  <a:lnTo>
                    <a:pt x="537" y="201"/>
                  </a:lnTo>
                  <a:lnTo>
                    <a:pt x="532" y="203"/>
                  </a:lnTo>
                  <a:lnTo>
                    <a:pt x="528" y="205"/>
                  </a:lnTo>
                  <a:lnTo>
                    <a:pt x="523" y="207"/>
                  </a:lnTo>
                  <a:lnTo>
                    <a:pt x="518" y="211"/>
                  </a:lnTo>
                  <a:lnTo>
                    <a:pt x="515" y="214"/>
                  </a:lnTo>
                  <a:lnTo>
                    <a:pt x="510" y="191"/>
                  </a:lnTo>
                  <a:lnTo>
                    <a:pt x="503" y="171"/>
                  </a:lnTo>
                  <a:lnTo>
                    <a:pt x="494" y="149"/>
                  </a:lnTo>
                  <a:lnTo>
                    <a:pt x="484" y="129"/>
                  </a:lnTo>
                  <a:lnTo>
                    <a:pt x="472" y="111"/>
                  </a:lnTo>
                  <a:lnTo>
                    <a:pt x="458" y="93"/>
                  </a:lnTo>
                  <a:lnTo>
                    <a:pt x="443" y="76"/>
                  </a:lnTo>
                  <a:lnTo>
                    <a:pt x="427" y="61"/>
                  </a:lnTo>
                  <a:lnTo>
                    <a:pt x="410" y="47"/>
                  </a:lnTo>
                  <a:lnTo>
                    <a:pt x="392" y="36"/>
                  </a:lnTo>
                  <a:lnTo>
                    <a:pt x="372" y="25"/>
                  </a:lnTo>
                  <a:lnTo>
                    <a:pt x="351" y="16"/>
                  </a:lnTo>
                  <a:lnTo>
                    <a:pt x="329" y="9"/>
                  </a:lnTo>
                  <a:lnTo>
                    <a:pt x="307" y="5"/>
                  </a:lnTo>
                  <a:lnTo>
                    <a:pt x="284" y="1"/>
                  </a:lnTo>
                  <a:lnTo>
                    <a:pt x="260" y="0"/>
                  </a:lnTo>
                  <a:lnTo>
                    <a:pt x="234" y="1"/>
                  </a:lnTo>
                  <a:lnTo>
                    <a:pt x="207" y="6"/>
                  </a:lnTo>
                  <a:lnTo>
                    <a:pt x="183" y="12"/>
                  </a:lnTo>
                  <a:lnTo>
                    <a:pt x="159" y="21"/>
                  </a:lnTo>
                  <a:lnTo>
                    <a:pt x="136" y="31"/>
                  </a:lnTo>
                  <a:lnTo>
                    <a:pt x="115" y="45"/>
                  </a:lnTo>
                  <a:lnTo>
                    <a:pt x="94" y="60"/>
                  </a:lnTo>
                  <a:lnTo>
                    <a:pt x="76" y="76"/>
                  </a:lnTo>
                  <a:lnTo>
                    <a:pt x="60" y="95"/>
                  </a:lnTo>
                  <a:lnTo>
                    <a:pt x="45" y="115"/>
                  </a:lnTo>
                  <a:lnTo>
                    <a:pt x="31" y="136"/>
                  </a:lnTo>
                  <a:lnTo>
                    <a:pt x="21" y="159"/>
                  </a:lnTo>
                  <a:lnTo>
                    <a:pt x="11" y="183"/>
                  </a:lnTo>
                  <a:lnTo>
                    <a:pt x="6" y="207"/>
                  </a:lnTo>
                  <a:lnTo>
                    <a:pt x="1" y="234"/>
                  </a:lnTo>
                  <a:lnTo>
                    <a:pt x="0" y="260"/>
                  </a:lnTo>
                  <a:lnTo>
                    <a:pt x="1" y="287"/>
                  </a:lnTo>
                  <a:lnTo>
                    <a:pt x="6" y="313"/>
                  </a:lnTo>
                  <a:lnTo>
                    <a:pt x="11" y="338"/>
                  </a:lnTo>
                  <a:lnTo>
                    <a:pt x="21" y="362"/>
                  </a:lnTo>
                  <a:lnTo>
                    <a:pt x="31" y="385"/>
                  </a:lnTo>
                  <a:lnTo>
                    <a:pt x="45" y="406"/>
                  </a:lnTo>
                  <a:lnTo>
                    <a:pt x="60" y="426"/>
                  </a:lnTo>
                  <a:lnTo>
                    <a:pt x="76" y="445"/>
                  </a:lnTo>
                  <a:lnTo>
                    <a:pt x="94" y="461"/>
                  </a:lnTo>
                  <a:lnTo>
                    <a:pt x="115" y="476"/>
                  </a:lnTo>
                  <a:lnTo>
                    <a:pt x="136" y="490"/>
                  </a:lnTo>
                  <a:lnTo>
                    <a:pt x="159" y="500"/>
                  </a:lnTo>
                  <a:lnTo>
                    <a:pt x="183" y="509"/>
                  </a:lnTo>
                  <a:lnTo>
                    <a:pt x="207" y="515"/>
                  </a:lnTo>
                  <a:lnTo>
                    <a:pt x="234" y="520"/>
                  </a:lnTo>
                  <a:lnTo>
                    <a:pt x="260" y="521"/>
                  </a:lnTo>
                  <a:lnTo>
                    <a:pt x="282" y="520"/>
                  </a:lnTo>
                  <a:lnTo>
                    <a:pt x="304" y="517"/>
                  </a:lnTo>
                  <a:lnTo>
                    <a:pt x="325" y="513"/>
                  </a:lnTo>
                  <a:lnTo>
                    <a:pt x="345" y="506"/>
                  </a:lnTo>
                  <a:lnTo>
                    <a:pt x="365" y="499"/>
                  </a:lnTo>
                  <a:lnTo>
                    <a:pt x="385" y="489"/>
                  </a:lnTo>
                  <a:lnTo>
                    <a:pt x="402" y="478"/>
                  </a:lnTo>
                  <a:lnTo>
                    <a:pt x="419" y="466"/>
                  </a:lnTo>
                  <a:lnTo>
                    <a:pt x="435" y="453"/>
                  </a:lnTo>
                  <a:lnTo>
                    <a:pt x="449" y="438"/>
                  </a:lnTo>
                  <a:lnTo>
                    <a:pt x="463" y="422"/>
                  </a:lnTo>
                  <a:lnTo>
                    <a:pt x="476" y="406"/>
                  </a:lnTo>
                  <a:lnTo>
                    <a:pt x="486" y="387"/>
                  </a:lnTo>
                  <a:lnTo>
                    <a:pt x="495" y="369"/>
                  </a:lnTo>
                  <a:lnTo>
                    <a:pt x="503" y="349"/>
                  </a:lnTo>
                  <a:lnTo>
                    <a:pt x="510" y="328"/>
                  </a:lnTo>
                  <a:lnTo>
                    <a:pt x="515" y="333"/>
                  </a:lnTo>
                  <a:lnTo>
                    <a:pt x="518" y="338"/>
                  </a:lnTo>
                  <a:lnTo>
                    <a:pt x="524" y="341"/>
                  </a:lnTo>
                  <a:lnTo>
                    <a:pt x="529" y="345"/>
                  </a:lnTo>
                  <a:lnTo>
                    <a:pt x="534" y="347"/>
                  </a:lnTo>
                  <a:lnTo>
                    <a:pt x="540" y="349"/>
                  </a:lnTo>
                  <a:lnTo>
                    <a:pt x="546" y="350"/>
                  </a:lnTo>
                  <a:lnTo>
                    <a:pt x="552" y="350"/>
                  </a:lnTo>
                  <a:lnTo>
                    <a:pt x="563" y="349"/>
                  </a:lnTo>
                  <a:lnTo>
                    <a:pt x="575" y="345"/>
                  </a:lnTo>
                  <a:lnTo>
                    <a:pt x="584" y="338"/>
                  </a:lnTo>
                  <a:lnTo>
                    <a:pt x="593" y="327"/>
                  </a:lnTo>
                  <a:lnTo>
                    <a:pt x="600" y="317"/>
                  </a:lnTo>
                  <a:lnTo>
                    <a:pt x="605" y="303"/>
                  </a:lnTo>
                  <a:lnTo>
                    <a:pt x="608" y="289"/>
                  </a:lnTo>
                  <a:lnTo>
                    <a:pt x="609" y="274"/>
                  </a:lnTo>
                  <a:lnTo>
                    <a:pt x="608" y="259"/>
                  </a:lnTo>
                  <a:lnTo>
                    <a:pt x="605" y="244"/>
                  </a:lnTo>
                  <a:lnTo>
                    <a:pt x="600" y="232"/>
                  </a:lnTo>
                  <a:lnTo>
                    <a:pt x="593" y="220"/>
                  </a:lnTo>
                  <a:lnTo>
                    <a:pt x="584" y="211"/>
                  </a:lnTo>
                  <a:lnTo>
                    <a:pt x="575" y="204"/>
                  </a:lnTo>
                  <a:lnTo>
                    <a:pt x="563" y="199"/>
                  </a:lnTo>
                  <a:lnTo>
                    <a:pt x="552" y="198"/>
                  </a:lnTo>
                  <a:close/>
                </a:path>
              </a:pathLst>
            </a:custGeom>
            <a:solidFill>
              <a:srgbClr val="FFFFFF"/>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2" name="Freeform 28"/>
            <p:cNvSpPr>
              <a:spLocks/>
            </p:cNvSpPr>
            <p:nvPr/>
          </p:nvSpPr>
          <p:spPr bwMode="auto">
            <a:xfrm>
              <a:off x="3016" y="433"/>
              <a:ext cx="124" cy="44"/>
            </a:xfrm>
            <a:custGeom>
              <a:avLst/>
              <a:gdLst/>
              <a:ahLst/>
              <a:cxnLst>
                <a:cxn ang="0">
                  <a:pos x="0" y="0"/>
                </a:cxn>
                <a:cxn ang="0">
                  <a:pos x="2" y="8"/>
                </a:cxn>
                <a:cxn ang="0">
                  <a:pos x="5" y="17"/>
                </a:cxn>
                <a:cxn ang="0">
                  <a:pos x="8" y="25"/>
                </a:cxn>
                <a:cxn ang="0">
                  <a:pos x="13" y="34"/>
                </a:cxn>
                <a:cxn ang="0">
                  <a:pos x="17" y="44"/>
                </a:cxn>
                <a:cxn ang="0">
                  <a:pos x="24" y="52"/>
                </a:cxn>
                <a:cxn ang="0">
                  <a:pos x="33" y="61"/>
                </a:cxn>
                <a:cxn ang="0">
                  <a:pos x="45" y="69"/>
                </a:cxn>
                <a:cxn ang="0">
                  <a:pos x="60" y="77"/>
                </a:cxn>
                <a:cxn ang="0">
                  <a:pos x="76" y="82"/>
                </a:cxn>
                <a:cxn ang="0">
                  <a:pos x="93" y="85"/>
                </a:cxn>
                <a:cxn ang="0">
                  <a:pos x="108" y="86"/>
                </a:cxn>
                <a:cxn ang="0">
                  <a:pos x="121" y="86"/>
                </a:cxn>
                <a:cxn ang="0">
                  <a:pos x="133" y="85"/>
                </a:cxn>
                <a:cxn ang="0">
                  <a:pos x="139" y="84"/>
                </a:cxn>
                <a:cxn ang="0">
                  <a:pos x="142" y="84"/>
                </a:cxn>
                <a:cxn ang="0">
                  <a:pos x="249" y="0"/>
                </a:cxn>
                <a:cxn ang="0">
                  <a:pos x="0" y="0"/>
                </a:cxn>
              </a:cxnLst>
              <a:rect l="0" t="0" r="r" b="b"/>
              <a:pathLst>
                <a:path w="249" h="86">
                  <a:moveTo>
                    <a:pt x="0" y="0"/>
                  </a:moveTo>
                  <a:lnTo>
                    <a:pt x="2" y="8"/>
                  </a:lnTo>
                  <a:lnTo>
                    <a:pt x="5" y="17"/>
                  </a:lnTo>
                  <a:lnTo>
                    <a:pt x="8" y="25"/>
                  </a:lnTo>
                  <a:lnTo>
                    <a:pt x="13" y="34"/>
                  </a:lnTo>
                  <a:lnTo>
                    <a:pt x="17" y="44"/>
                  </a:lnTo>
                  <a:lnTo>
                    <a:pt x="24" y="52"/>
                  </a:lnTo>
                  <a:lnTo>
                    <a:pt x="33" y="61"/>
                  </a:lnTo>
                  <a:lnTo>
                    <a:pt x="45" y="69"/>
                  </a:lnTo>
                  <a:lnTo>
                    <a:pt x="60" y="77"/>
                  </a:lnTo>
                  <a:lnTo>
                    <a:pt x="76" y="82"/>
                  </a:lnTo>
                  <a:lnTo>
                    <a:pt x="93" y="85"/>
                  </a:lnTo>
                  <a:lnTo>
                    <a:pt x="108" y="86"/>
                  </a:lnTo>
                  <a:lnTo>
                    <a:pt x="121" y="86"/>
                  </a:lnTo>
                  <a:lnTo>
                    <a:pt x="133" y="85"/>
                  </a:lnTo>
                  <a:lnTo>
                    <a:pt x="139" y="84"/>
                  </a:lnTo>
                  <a:lnTo>
                    <a:pt x="142" y="84"/>
                  </a:lnTo>
                  <a:lnTo>
                    <a:pt x="249" y="0"/>
                  </a:lnTo>
                  <a:lnTo>
                    <a:pt x="0" y="0"/>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3" name="Freeform 29"/>
            <p:cNvSpPr>
              <a:spLocks/>
            </p:cNvSpPr>
            <p:nvPr/>
          </p:nvSpPr>
          <p:spPr bwMode="auto">
            <a:xfrm>
              <a:off x="3033" y="443"/>
              <a:ext cx="73" cy="13"/>
            </a:xfrm>
            <a:custGeom>
              <a:avLst/>
              <a:gdLst/>
              <a:ahLst/>
              <a:cxnLst>
                <a:cxn ang="0">
                  <a:pos x="0" y="0"/>
                </a:cxn>
                <a:cxn ang="0">
                  <a:pos x="12" y="26"/>
                </a:cxn>
                <a:cxn ang="0">
                  <a:pos x="111" y="26"/>
                </a:cxn>
                <a:cxn ang="0">
                  <a:pos x="147" y="0"/>
                </a:cxn>
                <a:cxn ang="0">
                  <a:pos x="0" y="0"/>
                </a:cxn>
              </a:cxnLst>
              <a:rect l="0" t="0" r="r" b="b"/>
              <a:pathLst>
                <a:path w="147" h="26">
                  <a:moveTo>
                    <a:pt x="0" y="0"/>
                  </a:moveTo>
                  <a:lnTo>
                    <a:pt x="12" y="26"/>
                  </a:lnTo>
                  <a:lnTo>
                    <a:pt x="111" y="26"/>
                  </a:lnTo>
                  <a:lnTo>
                    <a:pt x="147" y="0"/>
                  </a:lnTo>
                  <a:lnTo>
                    <a:pt x="0" y="0"/>
                  </a:lnTo>
                  <a:close/>
                </a:path>
              </a:pathLst>
            </a:custGeom>
            <a:solidFill>
              <a:srgbClr val="FFFFFF"/>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4" name="Freeform 30"/>
            <p:cNvSpPr>
              <a:spLocks/>
            </p:cNvSpPr>
            <p:nvPr/>
          </p:nvSpPr>
          <p:spPr bwMode="auto">
            <a:xfrm>
              <a:off x="2739" y="647"/>
              <a:ext cx="63" cy="63"/>
            </a:xfrm>
            <a:custGeom>
              <a:avLst/>
              <a:gdLst/>
              <a:ahLst/>
              <a:cxnLst>
                <a:cxn ang="0">
                  <a:pos x="14" y="126"/>
                </a:cxn>
                <a:cxn ang="0">
                  <a:pos x="25" y="127"/>
                </a:cxn>
                <a:cxn ang="0">
                  <a:pos x="37" y="127"/>
                </a:cxn>
                <a:cxn ang="0">
                  <a:pos x="47" y="127"/>
                </a:cxn>
                <a:cxn ang="0">
                  <a:pos x="59" y="127"/>
                </a:cxn>
                <a:cxn ang="0">
                  <a:pos x="68" y="127"/>
                </a:cxn>
                <a:cxn ang="0">
                  <a:pos x="75" y="126"/>
                </a:cxn>
                <a:cxn ang="0">
                  <a:pos x="82" y="126"/>
                </a:cxn>
                <a:cxn ang="0">
                  <a:pos x="85" y="126"/>
                </a:cxn>
                <a:cxn ang="0">
                  <a:pos x="93" y="125"/>
                </a:cxn>
                <a:cxn ang="0">
                  <a:pos x="100" y="123"/>
                </a:cxn>
                <a:cxn ang="0">
                  <a:pos x="107" y="120"/>
                </a:cxn>
                <a:cxn ang="0">
                  <a:pos x="113" y="116"/>
                </a:cxn>
                <a:cxn ang="0">
                  <a:pos x="117" y="111"/>
                </a:cxn>
                <a:cxn ang="0">
                  <a:pos x="121" y="105"/>
                </a:cxn>
                <a:cxn ang="0">
                  <a:pos x="123" y="98"/>
                </a:cxn>
                <a:cxn ang="0">
                  <a:pos x="124" y="90"/>
                </a:cxn>
                <a:cxn ang="0">
                  <a:pos x="122" y="82"/>
                </a:cxn>
                <a:cxn ang="0">
                  <a:pos x="116" y="70"/>
                </a:cxn>
                <a:cxn ang="0">
                  <a:pos x="108" y="54"/>
                </a:cxn>
                <a:cxn ang="0">
                  <a:pos x="98" y="38"/>
                </a:cxn>
                <a:cxn ang="0">
                  <a:pos x="87" y="23"/>
                </a:cxn>
                <a:cxn ang="0">
                  <a:pos x="77" y="10"/>
                </a:cxn>
                <a:cxn ang="0">
                  <a:pos x="69" y="2"/>
                </a:cxn>
                <a:cxn ang="0">
                  <a:pos x="63" y="0"/>
                </a:cxn>
                <a:cxn ang="0">
                  <a:pos x="62" y="10"/>
                </a:cxn>
                <a:cxn ang="0">
                  <a:pos x="68" y="30"/>
                </a:cxn>
                <a:cxn ang="0">
                  <a:pos x="75" y="49"/>
                </a:cxn>
                <a:cxn ang="0">
                  <a:pos x="78" y="57"/>
                </a:cxn>
                <a:cxn ang="0">
                  <a:pos x="71" y="57"/>
                </a:cxn>
                <a:cxn ang="0">
                  <a:pos x="62" y="58"/>
                </a:cxn>
                <a:cxn ang="0">
                  <a:pos x="52" y="58"/>
                </a:cxn>
                <a:cxn ang="0">
                  <a:pos x="41" y="58"/>
                </a:cxn>
                <a:cxn ang="0">
                  <a:pos x="31" y="58"/>
                </a:cxn>
                <a:cxn ang="0">
                  <a:pos x="19" y="58"/>
                </a:cxn>
                <a:cxn ang="0">
                  <a:pos x="9" y="58"/>
                </a:cxn>
                <a:cxn ang="0">
                  <a:pos x="0" y="58"/>
                </a:cxn>
                <a:cxn ang="0">
                  <a:pos x="14" y="126"/>
                </a:cxn>
              </a:cxnLst>
              <a:rect l="0" t="0" r="r" b="b"/>
              <a:pathLst>
                <a:path w="124" h="127">
                  <a:moveTo>
                    <a:pt x="14" y="126"/>
                  </a:moveTo>
                  <a:lnTo>
                    <a:pt x="25" y="127"/>
                  </a:lnTo>
                  <a:lnTo>
                    <a:pt x="37" y="127"/>
                  </a:lnTo>
                  <a:lnTo>
                    <a:pt x="47" y="127"/>
                  </a:lnTo>
                  <a:lnTo>
                    <a:pt x="59" y="127"/>
                  </a:lnTo>
                  <a:lnTo>
                    <a:pt x="68" y="127"/>
                  </a:lnTo>
                  <a:lnTo>
                    <a:pt x="75" y="126"/>
                  </a:lnTo>
                  <a:lnTo>
                    <a:pt x="82" y="126"/>
                  </a:lnTo>
                  <a:lnTo>
                    <a:pt x="85" y="126"/>
                  </a:lnTo>
                  <a:lnTo>
                    <a:pt x="93" y="125"/>
                  </a:lnTo>
                  <a:lnTo>
                    <a:pt x="100" y="123"/>
                  </a:lnTo>
                  <a:lnTo>
                    <a:pt x="107" y="120"/>
                  </a:lnTo>
                  <a:lnTo>
                    <a:pt x="113" y="116"/>
                  </a:lnTo>
                  <a:lnTo>
                    <a:pt x="117" y="111"/>
                  </a:lnTo>
                  <a:lnTo>
                    <a:pt x="121" y="105"/>
                  </a:lnTo>
                  <a:lnTo>
                    <a:pt x="123" y="98"/>
                  </a:lnTo>
                  <a:lnTo>
                    <a:pt x="124" y="90"/>
                  </a:lnTo>
                  <a:lnTo>
                    <a:pt x="122" y="82"/>
                  </a:lnTo>
                  <a:lnTo>
                    <a:pt x="116" y="70"/>
                  </a:lnTo>
                  <a:lnTo>
                    <a:pt x="108" y="54"/>
                  </a:lnTo>
                  <a:lnTo>
                    <a:pt x="98" y="38"/>
                  </a:lnTo>
                  <a:lnTo>
                    <a:pt x="87" y="23"/>
                  </a:lnTo>
                  <a:lnTo>
                    <a:pt x="77" y="10"/>
                  </a:lnTo>
                  <a:lnTo>
                    <a:pt x="69" y="2"/>
                  </a:lnTo>
                  <a:lnTo>
                    <a:pt x="63" y="0"/>
                  </a:lnTo>
                  <a:lnTo>
                    <a:pt x="62" y="10"/>
                  </a:lnTo>
                  <a:lnTo>
                    <a:pt x="68" y="30"/>
                  </a:lnTo>
                  <a:lnTo>
                    <a:pt x="75" y="49"/>
                  </a:lnTo>
                  <a:lnTo>
                    <a:pt x="78" y="57"/>
                  </a:lnTo>
                  <a:lnTo>
                    <a:pt x="71" y="57"/>
                  </a:lnTo>
                  <a:lnTo>
                    <a:pt x="62" y="58"/>
                  </a:lnTo>
                  <a:lnTo>
                    <a:pt x="52" y="58"/>
                  </a:lnTo>
                  <a:lnTo>
                    <a:pt x="41" y="58"/>
                  </a:lnTo>
                  <a:lnTo>
                    <a:pt x="31" y="58"/>
                  </a:lnTo>
                  <a:lnTo>
                    <a:pt x="19" y="58"/>
                  </a:lnTo>
                  <a:lnTo>
                    <a:pt x="9" y="58"/>
                  </a:lnTo>
                  <a:lnTo>
                    <a:pt x="0" y="58"/>
                  </a:lnTo>
                  <a:lnTo>
                    <a:pt x="14" y="126"/>
                  </a:lnTo>
                  <a:close/>
                </a:path>
              </a:pathLst>
            </a:custGeom>
            <a:solidFill>
              <a:srgbClr val="FFFFFF"/>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5" name="Freeform 31"/>
            <p:cNvSpPr>
              <a:spLocks/>
            </p:cNvSpPr>
            <p:nvPr/>
          </p:nvSpPr>
          <p:spPr bwMode="auto">
            <a:xfrm>
              <a:off x="2996" y="305"/>
              <a:ext cx="32" cy="32"/>
            </a:xfrm>
            <a:custGeom>
              <a:avLst/>
              <a:gdLst/>
              <a:ahLst/>
              <a:cxnLst>
                <a:cxn ang="0">
                  <a:pos x="32" y="63"/>
                </a:cxn>
                <a:cxn ang="0">
                  <a:pos x="45" y="61"/>
                </a:cxn>
                <a:cxn ang="0">
                  <a:pos x="55" y="54"/>
                </a:cxn>
                <a:cxn ang="0">
                  <a:pos x="62" y="44"/>
                </a:cxn>
                <a:cxn ang="0">
                  <a:pos x="64" y="31"/>
                </a:cxn>
                <a:cxn ang="0">
                  <a:pos x="62" y="18"/>
                </a:cxn>
                <a:cxn ang="0">
                  <a:pos x="55" y="9"/>
                </a:cxn>
                <a:cxn ang="0">
                  <a:pos x="45" y="2"/>
                </a:cxn>
                <a:cxn ang="0">
                  <a:pos x="32" y="0"/>
                </a:cxn>
                <a:cxn ang="0">
                  <a:pos x="19" y="2"/>
                </a:cxn>
                <a:cxn ang="0">
                  <a:pos x="9" y="9"/>
                </a:cxn>
                <a:cxn ang="0">
                  <a:pos x="2" y="18"/>
                </a:cxn>
                <a:cxn ang="0">
                  <a:pos x="0" y="31"/>
                </a:cxn>
                <a:cxn ang="0">
                  <a:pos x="2" y="44"/>
                </a:cxn>
                <a:cxn ang="0">
                  <a:pos x="9" y="54"/>
                </a:cxn>
                <a:cxn ang="0">
                  <a:pos x="19" y="61"/>
                </a:cxn>
                <a:cxn ang="0">
                  <a:pos x="32" y="63"/>
                </a:cxn>
              </a:cxnLst>
              <a:rect l="0" t="0" r="r" b="b"/>
              <a:pathLst>
                <a:path w="64" h="63">
                  <a:moveTo>
                    <a:pt x="32" y="63"/>
                  </a:moveTo>
                  <a:lnTo>
                    <a:pt x="45" y="61"/>
                  </a:lnTo>
                  <a:lnTo>
                    <a:pt x="55" y="54"/>
                  </a:lnTo>
                  <a:lnTo>
                    <a:pt x="62" y="44"/>
                  </a:lnTo>
                  <a:lnTo>
                    <a:pt x="64" y="31"/>
                  </a:lnTo>
                  <a:lnTo>
                    <a:pt x="62" y="18"/>
                  </a:lnTo>
                  <a:lnTo>
                    <a:pt x="55" y="9"/>
                  </a:lnTo>
                  <a:lnTo>
                    <a:pt x="45" y="2"/>
                  </a:lnTo>
                  <a:lnTo>
                    <a:pt x="32" y="0"/>
                  </a:lnTo>
                  <a:lnTo>
                    <a:pt x="19" y="2"/>
                  </a:lnTo>
                  <a:lnTo>
                    <a:pt x="9" y="9"/>
                  </a:lnTo>
                  <a:lnTo>
                    <a:pt x="2" y="18"/>
                  </a:lnTo>
                  <a:lnTo>
                    <a:pt x="0" y="31"/>
                  </a:lnTo>
                  <a:lnTo>
                    <a:pt x="2" y="44"/>
                  </a:lnTo>
                  <a:lnTo>
                    <a:pt x="9" y="54"/>
                  </a:lnTo>
                  <a:lnTo>
                    <a:pt x="19" y="61"/>
                  </a:lnTo>
                  <a:lnTo>
                    <a:pt x="32" y="63"/>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6" name="Freeform 32"/>
            <p:cNvSpPr>
              <a:spLocks/>
            </p:cNvSpPr>
            <p:nvPr/>
          </p:nvSpPr>
          <p:spPr bwMode="auto">
            <a:xfrm>
              <a:off x="3098" y="306"/>
              <a:ext cx="37" cy="37"/>
            </a:xfrm>
            <a:custGeom>
              <a:avLst/>
              <a:gdLst/>
              <a:ahLst/>
              <a:cxnLst>
                <a:cxn ang="0">
                  <a:pos x="37" y="75"/>
                </a:cxn>
                <a:cxn ang="0">
                  <a:pos x="45" y="74"/>
                </a:cxn>
                <a:cxn ang="0">
                  <a:pos x="51" y="73"/>
                </a:cxn>
                <a:cxn ang="0">
                  <a:pos x="57" y="69"/>
                </a:cxn>
                <a:cxn ang="0">
                  <a:pos x="63" y="65"/>
                </a:cxn>
                <a:cxn ang="0">
                  <a:pos x="68" y="59"/>
                </a:cxn>
                <a:cxn ang="0">
                  <a:pos x="71" y="53"/>
                </a:cxn>
                <a:cxn ang="0">
                  <a:pos x="73" y="46"/>
                </a:cxn>
                <a:cxn ang="0">
                  <a:pos x="75" y="38"/>
                </a:cxn>
                <a:cxn ang="0">
                  <a:pos x="73" y="30"/>
                </a:cxn>
                <a:cxn ang="0">
                  <a:pos x="71" y="23"/>
                </a:cxn>
                <a:cxn ang="0">
                  <a:pos x="68" y="17"/>
                </a:cxn>
                <a:cxn ang="0">
                  <a:pos x="63" y="12"/>
                </a:cxn>
                <a:cxn ang="0">
                  <a:pos x="57" y="7"/>
                </a:cxn>
                <a:cxn ang="0">
                  <a:pos x="51" y="4"/>
                </a:cxn>
                <a:cxn ang="0">
                  <a:pos x="45" y="1"/>
                </a:cxn>
                <a:cxn ang="0">
                  <a:pos x="37" y="0"/>
                </a:cxn>
                <a:cxn ang="0">
                  <a:pos x="28" y="1"/>
                </a:cxn>
                <a:cxn ang="0">
                  <a:pos x="22" y="4"/>
                </a:cxn>
                <a:cxn ang="0">
                  <a:pos x="16" y="7"/>
                </a:cxn>
                <a:cxn ang="0">
                  <a:pos x="10" y="12"/>
                </a:cxn>
                <a:cxn ang="0">
                  <a:pos x="5" y="17"/>
                </a:cxn>
                <a:cxn ang="0">
                  <a:pos x="2" y="23"/>
                </a:cxn>
                <a:cxn ang="0">
                  <a:pos x="1" y="30"/>
                </a:cxn>
                <a:cxn ang="0">
                  <a:pos x="0" y="38"/>
                </a:cxn>
                <a:cxn ang="0">
                  <a:pos x="1" y="46"/>
                </a:cxn>
                <a:cxn ang="0">
                  <a:pos x="2" y="53"/>
                </a:cxn>
                <a:cxn ang="0">
                  <a:pos x="5" y="59"/>
                </a:cxn>
                <a:cxn ang="0">
                  <a:pos x="10" y="65"/>
                </a:cxn>
                <a:cxn ang="0">
                  <a:pos x="16" y="69"/>
                </a:cxn>
                <a:cxn ang="0">
                  <a:pos x="22" y="73"/>
                </a:cxn>
                <a:cxn ang="0">
                  <a:pos x="28" y="74"/>
                </a:cxn>
                <a:cxn ang="0">
                  <a:pos x="37" y="75"/>
                </a:cxn>
              </a:cxnLst>
              <a:rect l="0" t="0" r="r" b="b"/>
              <a:pathLst>
                <a:path w="75" h="75">
                  <a:moveTo>
                    <a:pt x="37" y="75"/>
                  </a:moveTo>
                  <a:lnTo>
                    <a:pt x="45" y="74"/>
                  </a:lnTo>
                  <a:lnTo>
                    <a:pt x="51" y="73"/>
                  </a:lnTo>
                  <a:lnTo>
                    <a:pt x="57" y="69"/>
                  </a:lnTo>
                  <a:lnTo>
                    <a:pt x="63" y="65"/>
                  </a:lnTo>
                  <a:lnTo>
                    <a:pt x="68" y="59"/>
                  </a:lnTo>
                  <a:lnTo>
                    <a:pt x="71" y="53"/>
                  </a:lnTo>
                  <a:lnTo>
                    <a:pt x="73" y="46"/>
                  </a:lnTo>
                  <a:lnTo>
                    <a:pt x="75" y="38"/>
                  </a:lnTo>
                  <a:lnTo>
                    <a:pt x="73" y="30"/>
                  </a:lnTo>
                  <a:lnTo>
                    <a:pt x="71" y="23"/>
                  </a:lnTo>
                  <a:lnTo>
                    <a:pt x="68" y="17"/>
                  </a:lnTo>
                  <a:lnTo>
                    <a:pt x="63" y="12"/>
                  </a:lnTo>
                  <a:lnTo>
                    <a:pt x="57" y="7"/>
                  </a:lnTo>
                  <a:lnTo>
                    <a:pt x="51" y="4"/>
                  </a:lnTo>
                  <a:lnTo>
                    <a:pt x="45" y="1"/>
                  </a:lnTo>
                  <a:lnTo>
                    <a:pt x="37" y="0"/>
                  </a:lnTo>
                  <a:lnTo>
                    <a:pt x="28" y="1"/>
                  </a:lnTo>
                  <a:lnTo>
                    <a:pt x="22" y="4"/>
                  </a:lnTo>
                  <a:lnTo>
                    <a:pt x="16" y="7"/>
                  </a:lnTo>
                  <a:lnTo>
                    <a:pt x="10" y="12"/>
                  </a:lnTo>
                  <a:lnTo>
                    <a:pt x="5" y="17"/>
                  </a:lnTo>
                  <a:lnTo>
                    <a:pt x="2" y="23"/>
                  </a:lnTo>
                  <a:lnTo>
                    <a:pt x="1" y="30"/>
                  </a:lnTo>
                  <a:lnTo>
                    <a:pt x="0" y="38"/>
                  </a:lnTo>
                  <a:lnTo>
                    <a:pt x="1" y="46"/>
                  </a:lnTo>
                  <a:lnTo>
                    <a:pt x="2" y="53"/>
                  </a:lnTo>
                  <a:lnTo>
                    <a:pt x="5" y="59"/>
                  </a:lnTo>
                  <a:lnTo>
                    <a:pt x="10" y="65"/>
                  </a:lnTo>
                  <a:lnTo>
                    <a:pt x="16" y="69"/>
                  </a:lnTo>
                  <a:lnTo>
                    <a:pt x="22" y="73"/>
                  </a:lnTo>
                  <a:lnTo>
                    <a:pt x="28" y="74"/>
                  </a:lnTo>
                  <a:lnTo>
                    <a:pt x="37" y="75"/>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7" name="Freeform 33"/>
            <p:cNvSpPr>
              <a:spLocks/>
            </p:cNvSpPr>
            <p:nvPr/>
          </p:nvSpPr>
          <p:spPr bwMode="auto">
            <a:xfrm>
              <a:off x="3008" y="308"/>
              <a:ext cx="74" cy="92"/>
            </a:xfrm>
            <a:custGeom>
              <a:avLst/>
              <a:gdLst/>
              <a:ahLst/>
              <a:cxnLst>
                <a:cxn ang="0">
                  <a:pos x="40" y="159"/>
                </a:cxn>
                <a:cxn ang="0">
                  <a:pos x="105" y="44"/>
                </a:cxn>
                <a:cxn ang="0">
                  <a:pos x="105" y="0"/>
                </a:cxn>
                <a:cxn ang="0">
                  <a:pos x="0" y="183"/>
                </a:cxn>
                <a:cxn ang="0">
                  <a:pos x="147" y="183"/>
                </a:cxn>
                <a:cxn ang="0">
                  <a:pos x="147" y="160"/>
                </a:cxn>
                <a:cxn ang="0">
                  <a:pos x="40" y="159"/>
                </a:cxn>
              </a:cxnLst>
              <a:rect l="0" t="0" r="r" b="b"/>
              <a:pathLst>
                <a:path w="147" h="183">
                  <a:moveTo>
                    <a:pt x="40" y="159"/>
                  </a:moveTo>
                  <a:lnTo>
                    <a:pt x="105" y="44"/>
                  </a:lnTo>
                  <a:lnTo>
                    <a:pt x="105" y="0"/>
                  </a:lnTo>
                  <a:lnTo>
                    <a:pt x="0" y="183"/>
                  </a:lnTo>
                  <a:lnTo>
                    <a:pt x="147" y="183"/>
                  </a:lnTo>
                  <a:lnTo>
                    <a:pt x="147" y="160"/>
                  </a:lnTo>
                  <a:lnTo>
                    <a:pt x="40" y="159"/>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8" name="Freeform 34"/>
            <p:cNvSpPr>
              <a:spLocks/>
            </p:cNvSpPr>
            <p:nvPr/>
          </p:nvSpPr>
          <p:spPr bwMode="auto">
            <a:xfrm>
              <a:off x="2715" y="660"/>
              <a:ext cx="43" cy="66"/>
            </a:xfrm>
            <a:custGeom>
              <a:avLst/>
              <a:gdLst/>
              <a:ahLst/>
              <a:cxnLst>
                <a:cxn ang="0">
                  <a:pos x="0" y="2"/>
                </a:cxn>
                <a:cxn ang="0">
                  <a:pos x="13" y="0"/>
                </a:cxn>
                <a:cxn ang="0">
                  <a:pos x="26" y="1"/>
                </a:cxn>
                <a:cxn ang="0">
                  <a:pos x="40" y="3"/>
                </a:cxn>
                <a:cxn ang="0">
                  <a:pos x="52" y="8"/>
                </a:cxn>
                <a:cxn ang="0">
                  <a:pos x="64" y="15"/>
                </a:cxn>
                <a:cxn ang="0">
                  <a:pos x="74" y="23"/>
                </a:cxn>
                <a:cxn ang="0">
                  <a:pos x="81" y="32"/>
                </a:cxn>
                <a:cxn ang="0">
                  <a:pos x="86" y="42"/>
                </a:cxn>
                <a:cxn ang="0">
                  <a:pos x="87" y="55"/>
                </a:cxn>
                <a:cxn ang="0">
                  <a:pos x="85" y="68"/>
                </a:cxn>
                <a:cxn ang="0">
                  <a:pos x="81" y="83"/>
                </a:cxn>
                <a:cxn ang="0">
                  <a:pos x="74" y="95"/>
                </a:cxn>
                <a:cxn ang="0">
                  <a:pos x="66" y="109"/>
                </a:cxn>
                <a:cxn ang="0">
                  <a:pos x="57" y="119"/>
                </a:cxn>
                <a:cxn ang="0">
                  <a:pos x="47" y="127"/>
                </a:cxn>
                <a:cxn ang="0">
                  <a:pos x="35" y="132"/>
                </a:cxn>
                <a:cxn ang="0">
                  <a:pos x="0" y="2"/>
                </a:cxn>
              </a:cxnLst>
              <a:rect l="0" t="0" r="r" b="b"/>
              <a:pathLst>
                <a:path w="87" h="132">
                  <a:moveTo>
                    <a:pt x="0" y="2"/>
                  </a:moveTo>
                  <a:lnTo>
                    <a:pt x="13" y="0"/>
                  </a:lnTo>
                  <a:lnTo>
                    <a:pt x="26" y="1"/>
                  </a:lnTo>
                  <a:lnTo>
                    <a:pt x="40" y="3"/>
                  </a:lnTo>
                  <a:lnTo>
                    <a:pt x="52" y="8"/>
                  </a:lnTo>
                  <a:lnTo>
                    <a:pt x="64" y="15"/>
                  </a:lnTo>
                  <a:lnTo>
                    <a:pt x="74" y="23"/>
                  </a:lnTo>
                  <a:lnTo>
                    <a:pt x="81" y="32"/>
                  </a:lnTo>
                  <a:lnTo>
                    <a:pt x="86" y="42"/>
                  </a:lnTo>
                  <a:lnTo>
                    <a:pt x="87" y="55"/>
                  </a:lnTo>
                  <a:lnTo>
                    <a:pt x="85" y="68"/>
                  </a:lnTo>
                  <a:lnTo>
                    <a:pt x="81" y="83"/>
                  </a:lnTo>
                  <a:lnTo>
                    <a:pt x="74" y="95"/>
                  </a:lnTo>
                  <a:lnTo>
                    <a:pt x="66" y="109"/>
                  </a:lnTo>
                  <a:lnTo>
                    <a:pt x="57" y="119"/>
                  </a:lnTo>
                  <a:lnTo>
                    <a:pt x="47" y="127"/>
                  </a:lnTo>
                  <a:lnTo>
                    <a:pt x="35" y="132"/>
                  </a:lnTo>
                  <a:lnTo>
                    <a:pt x="0" y="2"/>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19" name="Freeform 35"/>
            <p:cNvSpPr>
              <a:spLocks/>
            </p:cNvSpPr>
            <p:nvPr/>
          </p:nvSpPr>
          <p:spPr bwMode="auto">
            <a:xfrm>
              <a:off x="3342" y="837"/>
              <a:ext cx="74" cy="73"/>
            </a:xfrm>
            <a:custGeom>
              <a:avLst/>
              <a:gdLst/>
              <a:ahLst/>
              <a:cxnLst>
                <a:cxn ang="0">
                  <a:pos x="148" y="147"/>
                </a:cxn>
                <a:cxn ang="0">
                  <a:pos x="147" y="142"/>
                </a:cxn>
                <a:cxn ang="0">
                  <a:pos x="144" y="128"/>
                </a:cxn>
                <a:cxn ang="0">
                  <a:pos x="141" y="108"/>
                </a:cxn>
                <a:cxn ang="0">
                  <a:pos x="135" y="85"/>
                </a:cxn>
                <a:cxn ang="0">
                  <a:pos x="129" y="62"/>
                </a:cxn>
                <a:cxn ang="0">
                  <a:pos x="122" y="40"/>
                </a:cxn>
                <a:cxn ang="0">
                  <a:pos x="115" y="22"/>
                </a:cxn>
                <a:cxn ang="0">
                  <a:pos x="109" y="12"/>
                </a:cxn>
                <a:cxn ang="0">
                  <a:pos x="99" y="6"/>
                </a:cxn>
                <a:cxn ang="0">
                  <a:pos x="89" y="3"/>
                </a:cxn>
                <a:cxn ang="0">
                  <a:pos x="77" y="0"/>
                </a:cxn>
                <a:cxn ang="0">
                  <a:pos x="67" y="2"/>
                </a:cxn>
                <a:cxn ang="0">
                  <a:pos x="56" y="4"/>
                </a:cxn>
                <a:cxn ang="0">
                  <a:pos x="47" y="7"/>
                </a:cxn>
                <a:cxn ang="0">
                  <a:pos x="39" y="13"/>
                </a:cxn>
                <a:cxn ang="0">
                  <a:pos x="35" y="20"/>
                </a:cxn>
                <a:cxn ang="0">
                  <a:pos x="0" y="106"/>
                </a:cxn>
                <a:cxn ang="0">
                  <a:pos x="1" y="110"/>
                </a:cxn>
                <a:cxn ang="0">
                  <a:pos x="6" y="113"/>
                </a:cxn>
                <a:cxn ang="0">
                  <a:pos x="11" y="115"/>
                </a:cxn>
                <a:cxn ang="0">
                  <a:pos x="16" y="113"/>
                </a:cxn>
                <a:cxn ang="0">
                  <a:pos x="21" y="110"/>
                </a:cxn>
                <a:cxn ang="0">
                  <a:pos x="27" y="103"/>
                </a:cxn>
                <a:cxn ang="0">
                  <a:pos x="34" y="95"/>
                </a:cxn>
                <a:cxn ang="0">
                  <a:pos x="41" y="87"/>
                </a:cxn>
                <a:cxn ang="0">
                  <a:pos x="49" y="79"/>
                </a:cxn>
                <a:cxn ang="0">
                  <a:pos x="54" y="72"/>
                </a:cxn>
                <a:cxn ang="0">
                  <a:pos x="60" y="70"/>
                </a:cxn>
                <a:cxn ang="0">
                  <a:pos x="64" y="71"/>
                </a:cxn>
                <a:cxn ang="0">
                  <a:pos x="68" y="87"/>
                </a:cxn>
                <a:cxn ang="0">
                  <a:pos x="74" y="112"/>
                </a:cxn>
                <a:cxn ang="0">
                  <a:pos x="79" y="136"/>
                </a:cxn>
                <a:cxn ang="0">
                  <a:pos x="81" y="147"/>
                </a:cxn>
                <a:cxn ang="0">
                  <a:pos x="148" y="147"/>
                </a:cxn>
              </a:cxnLst>
              <a:rect l="0" t="0" r="r" b="b"/>
              <a:pathLst>
                <a:path w="148" h="147">
                  <a:moveTo>
                    <a:pt x="148" y="147"/>
                  </a:moveTo>
                  <a:lnTo>
                    <a:pt x="147" y="142"/>
                  </a:lnTo>
                  <a:lnTo>
                    <a:pt x="144" y="128"/>
                  </a:lnTo>
                  <a:lnTo>
                    <a:pt x="141" y="108"/>
                  </a:lnTo>
                  <a:lnTo>
                    <a:pt x="135" y="85"/>
                  </a:lnTo>
                  <a:lnTo>
                    <a:pt x="129" y="62"/>
                  </a:lnTo>
                  <a:lnTo>
                    <a:pt x="122" y="40"/>
                  </a:lnTo>
                  <a:lnTo>
                    <a:pt x="115" y="22"/>
                  </a:lnTo>
                  <a:lnTo>
                    <a:pt x="109" y="12"/>
                  </a:lnTo>
                  <a:lnTo>
                    <a:pt x="99" y="6"/>
                  </a:lnTo>
                  <a:lnTo>
                    <a:pt x="89" y="3"/>
                  </a:lnTo>
                  <a:lnTo>
                    <a:pt x="77" y="0"/>
                  </a:lnTo>
                  <a:lnTo>
                    <a:pt x="67" y="2"/>
                  </a:lnTo>
                  <a:lnTo>
                    <a:pt x="56" y="4"/>
                  </a:lnTo>
                  <a:lnTo>
                    <a:pt x="47" y="7"/>
                  </a:lnTo>
                  <a:lnTo>
                    <a:pt x="39" y="13"/>
                  </a:lnTo>
                  <a:lnTo>
                    <a:pt x="35" y="20"/>
                  </a:lnTo>
                  <a:lnTo>
                    <a:pt x="0" y="106"/>
                  </a:lnTo>
                  <a:lnTo>
                    <a:pt x="1" y="110"/>
                  </a:lnTo>
                  <a:lnTo>
                    <a:pt x="6" y="113"/>
                  </a:lnTo>
                  <a:lnTo>
                    <a:pt x="11" y="115"/>
                  </a:lnTo>
                  <a:lnTo>
                    <a:pt x="16" y="113"/>
                  </a:lnTo>
                  <a:lnTo>
                    <a:pt x="21" y="110"/>
                  </a:lnTo>
                  <a:lnTo>
                    <a:pt x="27" y="103"/>
                  </a:lnTo>
                  <a:lnTo>
                    <a:pt x="34" y="95"/>
                  </a:lnTo>
                  <a:lnTo>
                    <a:pt x="41" y="87"/>
                  </a:lnTo>
                  <a:lnTo>
                    <a:pt x="49" y="79"/>
                  </a:lnTo>
                  <a:lnTo>
                    <a:pt x="54" y="72"/>
                  </a:lnTo>
                  <a:lnTo>
                    <a:pt x="60" y="70"/>
                  </a:lnTo>
                  <a:lnTo>
                    <a:pt x="64" y="71"/>
                  </a:lnTo>
                  <a:lnTo>
                    <a:pt x="68" y="87"/>
                  </a:lnTo>
                  <a:lnTo>
                    <a:pt x="74" y="112"/>
                  </a:lnTo>
                  <a:lnTo>
                    <a:pt x="79" y="136"/>
                  </a:lnTo>
                  <a:lnTo>
                    <a:pt x="81" y="147"/>
                  </a:lnTo>
                  <a:lnTo>
                    <a:pt x="148" y="147"/>
                  </a:lnTo>
                  <a:close/>
                </a:path>
              </a:pathLst>
            </a:custGeom>
            <a:solidFill>
              <a:srgbClr val="FFFFFF"/>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0" name="Freeform 36"/>
            <p:cNvSpPr>
              <a:spLocks/>
            </p:cNvSpPr>
            <p:nvPr/>
          </p:nvSpPr>
          <p:spPr bwMode="auto">
            <a:xfrm>
              <a:off x="2875" y="113"/>
              <a:ext cx="365" cy="194"/>
            </a:xfrm>
            <a:custGeom>
              <a:avLst/>
              <a:gdLst/>
              <a:ahLst/>
              <a:cxnLst>
                <a:cxn ang="0">
                  <a:pos x="727" y="251"/>
                </a:cxn>
                <a:cxn ang="0">
                  <a:pos x="726" y="187"/>
                </a:cxn>
                <a:cxn ang="0">
                  <a:pos x="710" y="124"/>
                </a:cxn>
                <a:cxn ang="0">
                  <a:pos x="666" y="68"/>
                </a:cxn>
                <a:cxn ang="0">
                  <a:pos x="614" y="37"/>
                </a:cxn>
                <a:cxn ang="0">
                  <a:pos x="577" y="23"/>
                </a:cxn>
                <a:cxn ang="0">
                  <a:pos x="533" y="13"/>
                </a:cxn>
                <a:cxn ang="0">
                  <a:pos x="482" y="5"/>
                </a:cxn>
                <a:cxn ang="0">
                  <a:pos x="434" y="0"/>
                </a:cxn>
                <a:cxn ang="0">
                  <a:pos x="396" y="1"/>
                </a:cxn>
                <a:cxn ang="0">
                  <a:pos x="357" y="6"/>
                </a:cxn>
                <a:cxn ang="0">
                  <a:pos x="318" y="13"/>
                </a:cxn>
                <a:cxn ang="0">
                  <a:pos x="288" y="21"/>
                </a:cxn>
                <a:cxn ang="0">
                  <a:pos x="266" y="28"/>
                </a:cxn>
                <a:cxn ang="0">
                  <a:pos x="246" y="37"/>
                </a:cxn>
                <a:cxn ang="0">
                  <a:pos x="229" y="48"/>
                </a:cxn>
                <a:cxn ang="0">
                  <a:pos x="131" y="218"/>
                </a:cxn>
                <a:cxn ang="0">
                  <a:pos x="85" y="233"/>
                </a:cxn>
                <a:cxn ang="0">
                  <a:pos x="44" y="255"/>
                </a:cxn>
                <a:cxn ang="0">
                  <a:pos x="13" y="279"/>
                </a:cxn>
                <a:cxn ang="0">
                  <a:pos x="0" y="300"/>
                </a:cxn>
                <a:cxn ang="0">
                  <a:pos x="6" y="316"/>
                </a:cxn>
                <a:cxn ang="0">
                  <a:pos x="23" y="331"/>
                </a:cxn>
                <a:cxn ang="0">
                  <a:pos x="51" y="345"/>
                </a:cxn>
                <a:cxn ang="0">
                  <a:pos x="89" y="356"/>
                </a:cxn>
                <a:cxn ang="0">
                  <a:pos x="134" y="367"/>
                </a:cxn>
                <a:cxn ang="0">
                  <a:pos x="185" y="375"/>
                </a:cxn>
                <a:cxn ang="0">
                  <a:pos x="242" y="382"/>
                </a:cxn>
                <a:cxn ang="0">
                  <a:pos x="304" y="386"/>
                </a:cxn>
                <a:cxn ang="0">
                  <a:pos x="385" y="387"/>
                </a:cxn>
                <a:cxn ang="0">
                  <a:pos x="461" y="383"/>
                </a:cxn>
                <a:cxn ang="0">
                  <a:pos x="532" y="372"/>
                </a:cxn>
                <a:cxn ang="0">
                  <a:pos x="596" y="359"/>
                </a:cxn>
                <a:cxn ang="0">
                  <a:pos x="649" y="342"/>
                </a:cxn>
                <a:cxn ang="0">
                  <a:pos x="690" y="323"/>
                </a:cxn>
                <a:cxn ang="0">
                  <a:pos x="717" y="303"/>
                </a:cxn>
                <a:cxn ang="0">
                  <a:pos x="726" y="283"/>
                </a:cxn>
              </a:cxnLst>
              <a:rect l="0" t="0" r="r" b="b"/>
              <a:pathLst>
                <a:path w="728" h="387">
                  <a:moveTo>
                    <a:pt x="726" y="283"/>
                  </a:moveTo>
                  <a:lnTo>
                    <a:pt x="727" y="251"/>
                  </a:lnTo>
                  <a:lnTo>
                    <a:pt x="728" y="219"/>
                  </a:lnTo>
                  <a:lnTo>
                    <a:pt x="726" y="187"/>
                  </a:lnTo>
                  <a:lnTo>
                    <a:pt x="720" y="155"/>
                  </a:lnTo>
                  <a:lnTo>
                    <a:pt x="710" y="124"/>
                  </a:lnTo>
                  <a:lnTo>
                    <a:pt x="691" y="95"/>
                  </a:lnTo>
                  <a:lnTo>
                    <a:pt x="666" y="68"/>
                  </a:lnTo>
                  <a:lnTo>
                    <a:pt x="630" y="45"/>
                  </a:lnTo>
                  <a:lnTo>
                    <a:pt x="614" y="37"/>
                  </a:lnTo>
                  <a:lnTo>
                    <a:pt x="597" y="30"/>
                  </a:lnTo>
                  <a:lnTo>
                    <a:pt x="577" y="23"/>
                  </a:lnTo>
                  <a:lnTo>
                    <a:pt x="556" y="18"/>
                  </a:lnTo>
                  <a:lnTo>
                    <a:pt x="533" y="13"/>
                  </a:lnTo>
                  <a:lnTo>
                    <a:pt x="508" y="8"/>
                  </a:lnTo>
                  <a:lnTo>
                    <a:pt x="482" y="5"/>
                  </a:lnTo>
                  <a:lnTo>
                    <a:pt x="452" y="1"/>
                  </a:lnTo>
                  <a:lnTo>
                    <a:pt x="434" y="0"/>
                  </a:lnTo>
                  <a:lnTo>
                    <a:pt x="415" y="0"/>
                  </a:lnTo>
                  <a:lnTo>
                    <a:pt x="396" y="1"/>
                  </a:lnTo>
                  <a:lnTo>
                    <a:pt x="377" y="3"/>
                  </a:lnTo>
                  <a:lnTo>
                    <a:pt x="357" y="6"/>
                  </a:lnTo>
                  <a:lnTo>
                    <a:pt x="337" y="8"/>
                  </a:lnTo>
                  <a:lnTo>
                    <a:pt x="318" y="13"/>
                  </a:lnTo>
                  <a:lnTo>
                    <a:pt x="299" y="18"/>
                  </a:lnTo>
                  <a:lnTo>
                    <a:pt x="288" y="21"/>
                  </a:lnTo>
                  <a:lnTo>
                    <a:pt x="276" y="24"/>
                  </a:lnTo>
                  <a:lnTo>
                    <a:pt x="266" y="28"/>
                  </a:lnTo>
                  <a:lnTo>
                    <a:pt x="256" y="33"/>
                  </a:lnTo>
                  <a:lnTo>
                    <a:pt x="246" y="37"/>
                  </a:lnTo>
                  <a:lnTo>
                    <a:pt x="237" y="43"/>
                  </a:lnTo>
                  <a:lnTo>
                    <a:pt x="229" y="48"/>
                  </a:lnTo>
                  <a:lnTo>
                    <a:pt x="222" y="53"/>
                  </a:lnTo>
                  <a:lnTo>
                    <a:pt x="131" y="218"/>
                  </a:lnTo>
                  <a:lnTo>
                    <a:pt x="108" y="224"/>
                  </a:lnTo>
                  <a:lnTo>
                    <a:pt x="85" y="233"/>
                  </a:lnTo>
                  <a:lnTo>
                    <a:pt x="63" y="243"/>
                  </a:lnTo>
                  <a:lnTo>
                    <a:pt x="44" y="255"/>
                  </a:lnTo>
                  <a:lnTo>
                    <a:pt x="26" y="268"/>
                  </a:lnTo>
                  <a:lnTo>
                    <a:pt x="13" y="279"/>
                  </a:lnTo>
                  <a:lnTo>
                    <a:pt x="3" y="291"/>
                  </a:lnTo>
                  <a:lnTo>
                    <a:pt x="0" y="300"/>
                  </a:lnTo>
                  <a:lnTo>
                    <a:pt x="1" y="308"/>
                  </a:lnTo>
                  <a:lnTo>
                    <a:pt x="6" y="316"/>
                  </a:lnTo>
                  <a:lnTo>
                    <a:pt x="13" y="324"/>
                  </a:lnTo>
                  <a:lnTo>
                    <a:pt x="23" y="331"/>
                  </a:lnTo>
                  <a:lnTo>
                    <a:pt x="36" y="338"/>
                  </a:lnTo>
                  <a:lnTo>
                    <a:pt x="51" y="345"/>
                  </a:lnTo>
                  <a:lnTo>
                    <a:pt x="68" y="351"/>
                  </a:lnTo>
                  <a:lnTo>
                    <a:pt x="89" y="356"/>
                  </a:lnTo>
                  <a:lnTo>
                    <a:pt x="109" y="362"/>
                  </a:lnTo>
                  <a:lnTo>
                    <a:pt x="134" y="367"/>
                  </a:lnTo>
                  <a:lnTo>
                    <a:pt x="158" y="371"/>
                  </a:lnTo>
                  <a:lnTo>
                    <a:pt x="185" y="375"/>
                  </a:lnTo>
                  <a:lnTo>
                    <a:pt x="213" y="378"/>
                  </a:lnTo>
                  <a:lnTo>
                    <a:pt x="242" y="382"/>
                  </a:lnTo>
                  <a:lnTo>
                    <a:pt x="273" y="384"/>
                  </a:lnTo>
                  <a:lnTo>
                    <a:pt x="304" y="386"/>
                  </a:lnTo>
                  <a:lnTo>
                    <a:pt x="344" y="387"/>
                  </a:lnTo>
                  <a:lnTo>
                    <a:pt x="385" y="387"/>
                  </a:lnTo>
                  <a:lnTo>
                    <a:pt x="424" y="386"/>
                  </a:lnTo>
                  <a:lnTo>
                    <a:pt x="461" y="383"/>
                  </a:lnTo>
                  <a:lnTo>
                    <a:pt x="498" y="378"/>
                  </a:lnTo>
                  <a:lnTo>
                    <a:pt x="532" y="372"/>
                  </a:lnTo>
                  <a:lnTo>
                    <a:pt x="566" y="367"/>
                  </a:lnTo>
                  <a:lnTo>
                    <a:pt x="596" y="359"/>
                  </a:lnTo>
                  <a:lnTo>
                    <a:pt x="623" y="351"/>
                  </a:lnTo>
                  <a:lnTo>
                    <a:pt x="649" y="342"/>
                  </a:lnTo>
                  <a:lnTo>
                    <a:pt x="672" y="332"/>
                  </a:lnTo>
                  <a:lnTo>
                    <a:pt x="690" y="323"/>
                  </a:lnTo>
                  <a:lnTo>
                    <a:pt x="705" y="313"/>
                  </a:lnTo>
                  <a:lnTo>
                    <a:pt x="717" y="303"/>
                  </a:lnTo>
                  <a:lnTo>
                    <a:pt x="724" y="293"/>
                  </a:lnTo>
                  <a:lnTo>
                    <a:pt x="726" y="283"/>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1" name="Freeform 37"/>
            <p:cNvSpPr>
              <a:spLocks/>
            </p:cNvSpPr>
            <p:nvPr/>
          </p:nvSpPr>
          <p:spPr bwMode="auto">
            <a:xfrm>
              <a:off x="2901" y="130"/>
              <a:ext cx="321" cy="159"/>
            </a:xfrm>
            <a:custGeom>
              <a:avLst/>
              <a:gdLst/>
              <a:ahLst/>
              <a:cxnLst>
                <a:cxn ang="0">
                  <a:pos x="642" y="208"/>
                </a:cxn>
                <a:cxn ang="0">
                  <a:pos x="638" y="159"/>
                </a:cxn>
                <a:cxn ang="0">
                  <a:pos x="623" y="112"/>
                </a:cxn>
                <a:cxn ang="0">
                  <a:pos x="586" y="68"/>
                </a:cxn>
                <a:cxn ang="0">
                  <a:pos x="542" y="41"/>
                </a:cxn>
                <a:cxn ang="0">
                  <a:pos x="508" y="28"/>
                </a:cxn>
                <a:cxn ang="0">
                  <a:pos x="466" y="16"/>
                </a:cxn>
                <a:cxn ang="0">
                  <a:pos x="416" y="6"/>
                </a:cxn>
                <a:cxn ang="0">
                  <a:pos x="375" y="1"/>
                </a:cxn>
                <a:cxn ang="0">
                  <a:pos x="350" y="0"/>
                </a:cxn>
                <a:cxn ang="0">
                  <a:pos x="325" y="3"/>
                </a:cxn>
                <a:cxn ang="0">
                  <a:pos x="298" y="8"/>
                </a:cxn>
                <a:cxn ang="0">
                  <a:pos x="273" y="15"/>
                </a:cxn>
                <a:cxn ang="0">
                  <a:pos x="250" y="23"/>
                </a:cxn>
                <a:cxn ang="0">
                  <a:pos x="228" y="33"/>
                </a:cxn>
                <a:cxn ang="0">
                  <a:pos x="209" y="44"/>
                </a:cxn>
                <a:cxn ang="0">
                  <a:pos x="107" y="213"/>
                </a:cxn>
                <a:cxn ang="0">
                  <a:pos x="69" y="219"/>
                </a:cxn>
                <a:cxn ang="0">
                  <a:pos x="33" y="230"/>
                </a:cxn>
                <a:cxn ang="0">
                  <a:pos x="8" y="245"/>
                </a:cxn>
                <a:cxn ang="0">
                  <a:pos x="0" y="259"/>
                </a:cxn>
                <a:cxn ang="0">
                  <a:pos x="9" y="271"/>
                </a:cxn>
                <a:cxn ang="0">
                  <a:pos x="27" y="281"/>
                </a:cxn>
                <a:cxn ang="0">
                  <a:pos x="55" y="290"/>
                </a:cxn>
                <a:cxn ang="0">
                  <a:pos x="91" y="298"/>
                </a:cxn>
                <a:cxn ang="0">
                  <a:pos x="132" y="305"/>
                </a:cxn>
                <a:cxn ang="0">
                  <a:pos x="178" y="311"/>
                </a:cxn>
                <a:cxn ang="0">
                  <a:pos x="229" y="314"/>
                </a:cxn>
                <a:cxn ang="0">
                  <a:pos x="282" y="317"/>
                </a:cxn>
                <a:cxn ang="0">
                  <a:pos x="336" y="316"/>
                </a:cxn>
                <a:cxn ang="0">
                  <a:pos x="395" y="311"/>
                </a:cxn>
                <a:cxn ang="0">
                  <a:pos x="455" y="303"/>
                </a:cxn>
                <a:cxn ang="0">
                  <a:pos x="511" y="291"/>
                </a:cxn>
                <a:cxn ang="0">
                  <a:pos x="562" y="279"/>
                </a:cxn>
                <a:cxn ang="0">
                  <a:pos x="602" y="264"/>
                </a:cxn>
                <a:cxn ang="0">
                  <a:pos x="630" y="249"/>
                </a:cxn>
                <a:cxn ang="0">
                  <a:pos x="640" y="233"/>
                </a:cxn>
              </a:cxnLst>
              <a:rect l="0" t="0" r="r" b="b"/>
              <a:pathLst>
                <a:path w="642" h="317">
                  <a:moveTo>
                    <a:pt x="640" y="233"/>
                  </a:moveTo>
                  <a:lnTo>
                    <a:pt x="642" y="208"/>
                  </a:lnTo>
                  <a:lnTo>
                    <a:pt x="640" y="183"/>
                  </a:lnTo>
                  <a:lnTo>
                    <a:pt x="638" y="159"/>
                  </a:lnTo>
                  <a:lnTo>
                    <a:pt x="633" y="135"/>
                  </a:lnTo>
                  <a:lnTo>
                    <a:pt x="623" y="112"/>
                  </a:lnTo>
                  <a:lnTo>
                    <a:pt x="608" y="89"/>
                  </a:lnTo>
                  <a:lnTo>
                    <a:pt x="586" y="68"/>
                  </a:lnTo>
                  <a:lnTo>
                    <a:pt x="557" y="48"/>
                  </a:lnTo>
                  <a:lnTo>
                    <a:pt x="542" y="41"/>
                  </a:lnTo>
                  <a:lnTo>
                    <a:pt x="526" y="34"/>
                  </a:lnTo>
                  <a:lnTo>
                    <a:pt x="508" y="28"/>
                  </a:lnTo>
                  <a:lnTo>
                    <a:pt x="488" y="22"/>
                  </a:lnTo>
                  <a:lnTo>
                    <a:pt x="466" y="16"/>
                  </a:lnTo>
                  <a:lnTo>
                    <a:pt x="442" y="10"/>
                  </a:lnTo>
                  <a:lnTo>
                    <a:pt x="416" y="6"/>
                  </a:lnTo>
                  <a:lnTo>
                    <a:pt x="388" y="2"/>
                  </a:lnTo>
                  <a:lnTo>
                    <a:pt x="375" y="1"/>
                  </a:lnTo>
                  <a:lnTo>
                    <a:pt x="363" y="0"/>
                  </a:lnTo>
                  <a:lnTo>
                    <a:pt x="350" y="0"/>
                  </a:lnTo>
                  <a:lnTo>
                    <a:pt x="337" y="1"/>
                  </a:lnTo>
                  <a:lnTo>
                    <a:pt x="325" y="3"/>
                  </a:lnTo>
                  <a:lnTo>
                    <a:pt x="311" y="4"/>
                  </a:lnTo>
                  <a:lnTo>
                    <a:pt x="298" y="8"/>
                  </a:lnTo>
                  <a:lnTo>
                    <a:pt x="285" y="10"/>
                  </a:lnTo>
                  <a:lnTo>
                    <a:pt x="273" y="15"/>
                  </a:lnTo>
                  <a:lnTo>
                    <a:pt x="261" y="18"/>
                  </a:lnTo>
                  <a:lnTo>
                    <a:pt x="250" y="23"/>
                  </a:lnTo>
                  <a:lnTo>
                    <a:pt x="238" y="28"/>
                  </a:lnTo>
                  <a:lnTo>
                    <a:pt x="228" y="33"/>
                  </a:lnTo>
                  <a:lnTo>
                    <a:pt x="219" y="38"/>
                  </a:lnTo>
                  <a:lnTo>
                    <a:pt x="209" y="44"/>
                  </a:lnTo>
                  <a:lnTo>
                    <a:pt x="201" y="49"/>
                  </a:lnTo>
                  <a:lnTo>
                    <a:pt x="107" y="213"/>
                  </a:lnTo>
                  <a:lnTo>
                    <a:pt x="88" y="215"/>
                  </a:lnTo>
                  <a:lnTo>
                    <a:pt x="69" y="219"/>
                  </a:lnTo>
                  <a:lnTo>
                    <a:pt x="50" y="225"/>
                  </a:lnTo>
                  <a:lnTo>
                    <a:pt x="33" y="230"/>
                  </a:lnTo>
                  <a:lnTo>
                    <a:pt x="18" y="237"/>
                  </a:lnTo>
                  <a:lnTo>
                    <a:pt x="8" y="245"/>
                  </a:lnTo>
                  <a:lnTo>
                    <a:pt x="1" y="252"/>
                  </a:lnTo>
                  <a:lnTo>
                    <a:pt x="0" y="259"/>
                  </a:lnTo>
                  <a:lnTo>
                    <a:pt x="3" y="265"/>
                  </a:lnTo>
                  <a:lnTo>
                    <a:pt x="9" y="271"/>
                  </a:lnTo>
                  <a:lnTo>
                    <a:pt x="17" y="276"/>
                  </a:lnTo>
                  <a:lnTo>
                    <a:pt x="27" y="281"/>
                  </a:lnTo>
                  <a:lnTo>
                    <a:pt x="40" y="286"/>
                  </a:lnTo>
                  <a:lnTo>
                    <a:pt x="55" y="290"/>
                  </a:lnTo>
                  <a:lnTo>
                    <a:pt x="72" y="295"/>
                  </a:lnTo>
                  <a:lnTo>
                    <a:pt x="91" y="298"/>
                  </a:lnTo>
                  <a:lnTo>
                    <a:pt x="110" y="302"/>
                  </a:lnTo>
                  <a:lnTo>
                    <a:pt x="132" y="305"/>
                  </a:lnTo>
                  <a:lnTo>
                    <a:pt x="154" y="309"/>
                  </a:lnTo>
                  <a:lnTo>
                    <a:pt x="178" y="311"/>
                  </a:lnTo>
                  <a:lnTo>
                    <a:pt x="204" y="313"/>
                  </a:lnTo>
                  <a:lnTo>
                    <a:pt x="229" y="314"/>
                  </a:lnTo>
                  <a:lnTo>
                    <a:pt x="256" y="316"/>
                  </a:lnTo>
                  <a:lnTo>
                    <a:pt x="282" y="317"/>
                  </a:lnTo>
                  <a:lnTo>
                    <a:pt x="309" y="317"/>
                  </a:lnTo>
                  <a:lnTo>
                    <a:pt x="336" y="316"/>
                  </a:lnTo>
                  <a:lnTo>
                    <a:pt x="365" y="313"/>
                  </a:lnTo>
                  <a:lnTo>
                    <a:pt x="395" y="311"/>
                  </a:lnTo>
                  <a:lnTo>
                    <a:pt x="425" y="306"/>
                  </a:lnTo>
                  <a:lnTo>
                    <a:pt x="455" y="303"/>
                  </a:lnTo>
                  <a:lnTo>
                    <a:pt x="484" y="297"/>
                  </a:lnTo>
                  <a:lnTo>
                    <a:pt x="511" y="291"/>
                  </a:lnTo>
                  <a:lnTo>
                    <a:pt x="538" y="286"/>
                  </a:lnTo>
                  <a:lnTo>
                    <a:pt x="562" y="279"/>
                  </a:lnTo>
                  <a:lnTo>
                    <a:pt x="584" y="272"/>
                  </a:lnTo>
                  <a:lnTo>
                    <a:pt x="602" y="264"/>
                  </a:lnTo>
                  <a:lnTo>
                    <a:pt x="618" y="257"/>
                  </a:lnTo>
                  <a:lnTo>
                    <a:pt x="630" y="249"/>
                  </a:lnTo>
                  <a:lnTo>
                    <a:pt x="638" y="241"/>
                  </a:lnTo>
                  <a:lnTo>
                    <a:pt x="640" y="233"/>
                  </a:lnTo>
                  <a:close/>
                </a:path>
              </a:pathLst>
            </a:custGeom>
            <a:solidFill>
              <a:srgbClr val="FFCC33"/>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2" name="Freeform 38"/>
            <p:cNvSpPr>
              <a:spLocks/>
            </p:cNvSpPr>
            <p:nvPr/>
          </p:nvSpPr>
          <p:spPr bwMode="auto">
            <a:xfrm>
              <a:off x="2921" y="148"/>
              <a:ext cx="313" cy="99"/>
            </a:xfrm>
            <a:custGeom>
              <a:avLst/>
              <a:gdLst/>
              <a:ahLst/>
              <a:cxnLst>
                <a:cxn ang="0">
                  <a:pos x="596" y="86"/>
                </a:cxn>
                <a:cxn ang="0">
                  <a:pos x="555" y="100"/>
                </a:cxn>
                <a:cxn ang="0">
                  <a:pos x="501" y="114"/>
                </a:cxn>
                <a:cxn ang="0">
                  <a:pos x="448" y="124"/>
                </a:cxn>
                <a:cxn ang="0">
                  <a:pos x="411" y="127"/>
                </a:cxn>
                <a:cxn ang="0">
                  <a:pos x="371" y="130"/>
                </a:cxn>
                <a:cxn ang="0">
                  <a:pos x="325" y="133"/>
                </a:cxn>
                <a:cxn ang="0">
                  <a:pos x="279" y="133"/>
                </a:cxn>
                <a:cxn ang="0">
                  <a:pos x="258" y="112"/>
                </a:cxn>
                <a:cxn ang="0">
                  <a:pos x="253" y="69"/>
                </a:cxn>
                <a:cxn ang="0">
                  <a:pos x="234" y="31"/>
                </a:cxn>
                <a:cxn ang="0">
                  <a:pos x="197" y="5"/>
                </a:cxn>
                <a:cxn ang="0">
                  <a:pos x="83" y="3"/>
                </a:cxn>
                <a:cxn ang="0">
                  <a:pos x="49" y="12"/>
                </a:cxn>
                <a:cxn ang="0">
                  <a:pos x="23" y="35"/>
                </a:cxn>
                <a:cxn ang="0">
                  <a:pos x="6" y="68"/>
                </a:cxn>
                <a:cxn ang="0">
                  <a:pos x="0" y="106"/>
                </a:cxn>
                <a:cxn ang="0">
                  <a:pos x="8" y="142"/>
                </a:cxn>
                <a:cxn ang="0">
                  <a:pos x="28" y="170"/>
                </a:cxn>
                <a:cxn ang="0">
                  <a:pos x="57" y="189"/>
                </a:cxn>
                <a:cxn ang="0">
                  <a:pos x="98" y="197"/>
                </a:cxn>
                <a:cxn ang="0">
                  <a:pos x="223" y="189"/>
                </a:cxn>
                <a:cxn ang="0">
                  <a:pos x="236" y="178"/>
                </a:cxn>
                <a:cxn ang="0">
                  <a:pos x="259" y="171"/>
                </a:cxn>
                <a:cxn ang="0">
                  <a:pos x="295" y="171"/>
                </a:cxn>
                <a:cxn ang="0">
                  <a:pos x="336" y="169"/>
                </a:cxn>
                <a:cxn ang="0">
                  <a:pos x="385" y="165"/>
                </a:cxn>
                <a:cxn ang="0">
                  <a:pos x="433" y="162"/>
                </a:cxn>
                <a:cxn ang="0">
                  <a:pos x="471" y="157"/>
                </a:cxn>
                <a:cxn ang="0">
                  <a:pos x="506" y="152"/>
                </a:cxn>
                <a:cxn ang="0">
                  <a:pos x="537" y="146"/>
                </a:cxn>
                <a:cxn ang="0">
                  <a:pos x="563" y="140"/>
                </a:cxn>
                <a:cxn ang="0">
                  <a:pos x="586" y="133"/>
                </a:cxn>
                <a:cxn ang="0">
                  <a:pos x="604" y="126"/>
                </a:cxn>
                <a:cxn ang="0">
                  <a:pos x="618" y="119"/>
                </a:cxn>
                <a:cxn ang="0">
                  <a:pos x="626" y="104"/>
                </a:cxn>
                <a:cxn ang="0">
                  <a:pos x="615" y="80"/>
                </a:cxn>
              </a:cxnLst>
              <a:rect l="0" t="0" r="r" b="b"/>
              <a:pathLst>
                <a:path w="626" h="197">
                  <a:moveTo>
                    <a:pt x="606" y="81"/>
                  </a:moveTo>
                  <a:lnTo>
                    <a:pt x="596" y="86"/>
                  </a:lnTo>
                  <a:lnTo>
                    <a:pt x="578" y="93"/>
                  </a:lnTo>
                  <a:lnTo>
                    <a:pt x="555" y="100"/>
                  </a:lnTo>
                  <a:lnTo>
                    <a:pt x="529" y="107"/>
                  </a:lnTo>
                  <a:lnTo>
                    <a:pt x="501" y="114"/>
                  </a:lnTo>
                  <a:lnTo>
                    <a:pt x="473" y="119"/>
                  </a:lnTo>
                  <a:lnTo>
                    <a:pt x="448" y="124"/>
                  </a:lnTo>
                  <a:lnTo>
                    <a:pt x="427" y="126"/>
                  </a:lnTo>
                  <a:lnTo>
                    <a:pt x="411" y="127"/>
                  </a:lnTo>
                  <a:lnTo>
                    <a:pt x="392" y="129"/>
                  </a:lnTo>
                  <a:lnTo>
                    <a:pt x="371" y="130"/>
                  </a:lnTo>
                  <a:lnTo>
                    <a:pt x="349" y="131"/>
                  </a:lnTo>
                  <a:lnTo>
                    <a:pt x="325" y="133"/>
                  </a:lnTo>
                  <a:lnTo>
                    <a:pt x="302" y="133"/>
                  </a:lnTo>
                  <a:lnTo>
                    <a:pt x="279" y="133"/>
                  </a:lnTo>
                  <a:lnTo>
                    <a:pt x="256" y="133"/>
                  </a:lnTo>
                  <a:lnTo>
                    <a:pt x="258" y="112"/>
                  </a:lnTo>
                  <a:lnTo>
                    <a:pt x="258" y="91"/>
                  </a:lnTo>
                  <a:lnTo>
                    <a:pt x="253" y="69"/>
                  </a:lnTo>
                  <a:lnTo>
                    <a:pt x="246" y="49"/>
                  </a:lnTo>
                  <a:lnTo>
                    <a:pt x="234" y="31"/>
                  </a:lnTo>
                  <a:lnTo>
                    <a:pt x="218" y="16"/>
                  </a:lnTo>
                  <a:lnTo>
                    <a:pt x="197" y="5"/>
                  </a:lnTo>
                  <a:lnTo>
                    <a:pt x="170" y="0"/>
                  </a:lnTo>
                  <a:lnTo>
                    <a:pt x="83" y="3"/>
                  </a:lnTo>
                  <a:lnTo>
                    <a:pt x="66" y="5"/>
                  </a:lnTo>
                  <a:lnTo>
                    <a:pt x="49" y="12"/>
                  </a:lnTo>
                  <a:lnTo>
                    <a:pt x="34" y="23"/>
                  </a:lnTo>
                  <a:lnTo>
                    <a:pt x="23" y="35"/>
                  </a:lnTo>
                  <a:lnTo>
                    <a:pt x="13" y="50"/>
                  </a:lnTo>
                  <a:lnTo>
                    <a:pt x="6" y="68"/>
                  </a:lnTo>
                  <a:lnTo>
                    <a:pt x="1" y="86"/>
                  </a:lnTo>
                  <a:lnTo>
                    <a:pt x="0" y="106"/>
                  </a:lnTo>
                  <a:lnTo>
                    <a:pt x="2" y="125"/>
                  </a:lnTo>
                  <a:lnTo>
                    <a:pt x="8" y="142"/>
                  </a:lnTo>
                  <a:lnTo>
                    <a:pt x="16" y="157"/>
                  </a:lnTo>
                  <a:lnTo>
                    <a:pt x="28" y="170"/>
                  </a:lnTo>
                  <a:lnTo>
                    <a:pt x="41" y="180"/>
                  </a:lnTo>
                  <a:lnTo>
                    <a:pt x="57" y="189"/>
                  </a:lnTo>
                  <a:lnTo>
                    <a:pt x="76" y="193"/>
                  </a:lnTo>
                  <a:lnTo>
                    <a:pt x="98" y="197"/>
                  </a:lnTo>
                  <a:lnTo>
                    <a:pt x="217" y="191"/>
                  </a:lnTo>
                  <a:lnTo>
                    <a:pt x="223" y="189"/>
                  </a:lnTo>
                  <a:lnTo>
                    <a:pt x="230" y="184"/>
                  </a:lnTo>
                  <a:lnTo>
                    <a:pt x="236" y="178"/>
                  </a:lnTo>
                  <a:lnTo>
                    <a:pt x="242" y="170"/>
                  </a:lnTo>
                  <a:lnTo>
                    <a:pt x="259" y="171"/>
                  </a:lnTo>
                  <a:lnTo>
                    <a:pt x="276" y="171"/>
                  </a:lnTo>
                  <a:lnTo>
                    <a:pt x="295" y="171"/>
                  </a:lnTo>
                  <a:lnTo>
                    <a:pt x="316" y="170"/>
                  </a:lnTo>
                  <a:lnTo>
                    <a:pt x="336" y="169"/>
                  </a:lnTo>
                  <a:lnTo>
                    <a:pt x="359" y="167"/>
                  </a:lnTo>
                  <a:lnTo>
                    <a:pt x="385" y="165"/>
                  </a:lnTo>
                  <a:lnTo>
                    <a:pt x="412" y="163"/>
                  </a:lnTo>
                  <a:lnTo>
                    <a:pt x="433" y="162"/>
                  </a:lnTo>
                  <a:lnTo>
                    <a:pt x="453" y="160"/>
                  </a:lnTo>
                  <a:lnTo>
                    <a:pt x="471" y="157"/>
                  </a:lnTo>
                  <a:lnTo>
                    <a:pt x="488" y="155"/>
                  </a:lnTo>
                  <a:lnTo>
                    <a:pt x="506" y="152"/>
                  </a:lnTo>
                  <a:lnTo>
                    <a:pt x="522" y="149"/>
                  </a:lnTo>
                  <a:lnTo>
                    <a:pt x="537" y="146"/>
                  </a:lnTo>
                  <a:lnTo>
                    <a:pt x="551" y="142"/>
                  </a:lnTo>
                  <a:lnTo>
                    <a:pt x="563" y="140"/>
                  </a:lnTo>
                  <a:lnTo>
                    <a:pt x="575" y="137"/>
                  </a:lnTo>
                  <a:lnTo>
                    <a:pt x="586" y="133"/>
                  </a:lnTo>
                  <a:lnTo>
                    <a:pt x="596" y="130"/>
                  </a:lnTo>
                  <a:lnTo>
                    <a:pt x="604" y="126"/>
                  </a:lnTo>
                  <a:lnTo>
                    <a:pt x="612" y="123"/>
                  </a:lnTo>
                  <a:lnTo>
                    <a:pt x="618" y="119"/>
                  </a:lnTo>
                  <a:lnTo>
                    <a:pt x="622" y="116"/>
                  </a:lnTo>
                  <a:lnTo>
                    <a:pt x="626" y="104"/>
                  </a:lnTo>
                  <a:lnTo>
                    <a:pt x="623" y="89"/>
                  </a:lnTo>
                  <a:lnTo>
                    <a:pt x="615" y="80"/>
                  </a:lnTo>
                  <a:lnTo>
                    <a:pt x="606" y="81"/>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3" name="Freeform 39"/>
            <p:cNvSpPr>
              <a:spLocks/>
            </p:cNvSpPr>
            <p:nvPr/>
          </p:nvSpPr>
          <p:spPr bwMode="auto">
            <a:xfrm>
              <a:off x="2935" y="162"/>
              <a:ext cx="63" cy="71"/>
            </a:xfrm>
            <a:custGeom>
              <a:avLst/>
              <a:gdLst/>
              <a:ahLst/>
              <a:cxnLst>
                <a:cxn ang="0">
                  <a:pos x="65" y="142"/>
                </a:cxn>
                <a:cxn ang="0">
                  <a:pos x="78" y="140"/>
                </a:cxn>
                <a:cxn ang="0">
                  <a:pos x="90" y="135"/>
                </a:cxn>
                <a:cxn ang="0">
                  <a:pos x="100" y="128"/>
                </a:cxn>
                <a:cxn ang="0">
                  <a:pos x="108" y="119"/>
                </a:cxn>
                <a:cxn ang="0">
                  <a:pos x="115" y="109"/>
                </a:cxn>
                <a:cxn ang="0">
                  <a:pos x="121" y="96"/>
                </a:cxn>
                <a:cxn ang="0">
                  <a:pos x="123" y="82"/>
                </a:cxn>
                <a:cxn ang="0">
                  <a:pos x="124" y="68"/>
                </a:cxn>
                <a:cxn ang="0">
                  <a:pos x="122" y="54"/>
                </a:cxn>
                <a:cxn ang="0">
                  <a:pos x="117" y="41"/>
                </a:cxn>
                <a:cxn ang="0">
                  <a:pos x="111" y="29"/>
                </a:cxn>
                <a:cxn ang="0">
                  <a:pos x="103" y="19"/>
                </a:cxn>
                <a:cxn ang="0">
                  <a:pos x="94" y="11"/>
                </a:cxn>
                <a:cxn ang="0">
                  <a:pos x="83" y="5"/>
                </a:cxn>
                <a:cxn ang="0">
                  <a:pos x="71" y="1"/>
                </a:cxn>
                <a:cxn ang="0">
                  <a:pos x="58" y="0"/>
                </a:cxn>
                <a:cxn ang="0">
                  <a:pos x="46" y="3"/>
                </a:cxn>
                <a:cxn ang="0">
                  <a:pos x="34" y="7"/>
                </a:cxn>
                <a:cxn ang="0">
                  <a:pos x="24" y="14"/>
                </a:cxn>
                <a:cxn ang="0">
                  <a:pos x="16" y="23"/>
                </a:cxn>
                <a:cxn ang="0">
                  <a:pos x="8" y="34"/>
                </a:cxn>
                <a:cxn ang="0">
                  <a:pos x="3" y="46"/>
                </a:cxn>
                <a:cxn ang="0">
                  <a:pos x="0" y="60"/>
                </a:cxn>
                <a:cxn ang="0">
                  <a:pos x="0" y="74"/>
                </a:cxn>
                <a:cxn ang="0">
                  <a:pos x="2" y="88"/>
                </a:cxn>
                <a:cxn ang="0">
                  <a:pos x="5" y="102"/>
                </a:cxn>
                <a:cxn ang="0">
                  <a:pos x="12" y="113"/>
                </a:cxn>
                <a:cxn ang="0">
                  <a:pos x="20" y="124"/>
                </a:cxn>
                <a:cxn ang="0">
                  <a:pos x="30" y="132"/>
                </a:cxn>
                <a:cxn ang="0">
                  <a:pos x="41" y="137"/>
                </a:cxn>
                <a:cxn ang="0">
                  <a:pos x="53" y="141"/>
                </a:cxn>
                <a:cxn ang="0">
                  <a:pos x="65" y="142"/>
                </a:cxn>
              </a:cxnLst>
              <a:rect l="0" t="0" r="r" b="b"/>
              <a:pathLst>
                <a:path w="124" h="142">
                  <a:moveTo>
                    <a:pt x="65" y="142"/>
                  </a:moveTo>
                  <a:lnTo>
                    <a:pt x="78" y="140"/>
                  </a:lnTo>
                  <a:lnTo>
                    <a:pt x="90" y="135"/>
                  </a:lnTo>
                  <a:lnTo>
                    <a:pt x="100" y="128"/>
                  </a:lnTo>
                  <a:lnTo>
                    <a:pt x="108" y="119"/>
                  </a:lnTo>
                  <a:lnTo>
                    <a:pt x="115" y="109"/>
                  </a:lnTo>
                  <a:lnTo>
                    <a:pt x="121" y="96"/>
                  </a:lnTo>
                  <a:lnTo>
                    <a:pt x="123" y="82"/>
                  </a:lnTo>
                  <a:lnTo>
                    <a:pt x="124" y="68"/>
                  </a:lnTo>
                  <a:lnTo>
                    <a:pt x="122" y="54"/>
                  </a:lnTo>
                  <a:lnTo>
                    <a:pt x="117" y="41"/>
                  </a:lnTo>
                  <a:lnTo>
                    <a:pt x="111" y="29"/>
                  </a:lnTo>
                  <a:lnTo>
                    <a:pt x="103" y="19"/>
                  </a:lnTo>
                  <a:lnTo>
                    <a:pt x="94" y="11"/>
                  </a:lnTo>
                  <a:lnTo>
                    <a:pt x="83" y="5"/>
                  </a:lnTo>
                  <a:lnTo>
                    <a:pt x="71" y="1"/>
                  </a:lnTo>
                  <a:lnTo>
                    <a:pt x="58" y="0"/>
                  </a:lnTo>
                  <a:lnTo>
                    <a:pt x="46" y="3"/>
                  </a:lnTo>
                  <a:lnTo>
                    <a:pt x="34" y="7"/>
                  </a:lnTo>
                  <a:lnTo>
                    <a:pt x="24" y="14"/>
                  </a:lnTo>
                  <a:lnTo>
                    <a:pt x="16" y="23"/>
                  </a:lnTo>
                  <a:lnTo>
                    <a:pt x="8" y="34"/>
                  </a:lnTo>
                  <a:lnTo>
                    <a:pt x="3" y="46"/>
                  </a:lnTo>
                  <a:lnTo>
                    <a:pt x="0" y="60"/>
                  </a:lnTo>
                  <a:lnTo>
                    <a:pt x="0" y="74"/>
                  </a:lnTo>
                  <a:lnTo>
                    <a:pt x="2" y="88"/>
                  </a:lnTo>
                  <a:lnTo>
                    <a:pt x="5" y="102"/>
                  </a:lnTo>
                  <a:lnTo>
                    <a:pt x="12" y="113"/>
                  </a:lnTo>
                  <a:lnTo>
                    <a:pt x="20" y="124"/>
                  </a:lnTo>
                  <a:lnTo>
                    <a:pt x="30" y="132"/>
                  </a:lnTo>
                  <a:lnTo>
                    <a:pt x="41" y="137"/>
                  </a:lnTo>
                  <a:lnTo>
                    <a:pt x="53" y="141"/>
                  </a:lnTo>
                  <a:lnTo>
                    <a:pt x="65" y="142"/>
                  </a:lnTo>
                  <a:close/>
                </a:path>
              </a:pathLst>
            </a:custGeom>
            <a:solidFill>
              <a:srgbClr val="FFFFA3"/>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4" name="Freeform 40"/>
            <p:cNvSpPr>
              <a:spLocks/>
            </p:cNvSpPr>
            <p:nvPr/>
          </p:nvSpPr>
          <p:spPr bwMode="auto">
            <a:xfrm>
              <a:off x="2987" y="808"/>
              <a:ext cx="268" cy="36"/>
            </a:xfrm>
            <a:custGeom>
              <a:avLst/>
              <a:gdLst/>
              <a:ahLst/>
              <a:cxnLst>
                <a:cxn ang="0">
                  <a:pos x="535" y="70"/>
                </a:cxn>
                <a:cxn ang="0">
                  <a:pos x="527" y="0"/>
                </a:cxn>
                <a:cxn ang="0">
                  <a:pos x="11" y="0"/>
                </a:cxn>
                <a:cxn ang="0">
                  <a:pos x="0" y="70"/>
                </a:cxn>
                <a:cxn ang="0">
                  <a:pos x="535" y="70"/>
                </a:cxn>
              </a:cxnLst>
              <a:rect l="0" t="0" r="r" b="b"/>
              <a:pathLst>
                <a:path w="535" h="70">
                  <a:moveTo>
                    <a:pt x="535" y="70"/>
                  </a:moveTo>
                  <a:lnTo>
                    <a:pt x="527" y="0"/>
                  </a:lnTo>
                  <a:lnTo>
                    <a:pt x="11" y="0"/>
                  </a:lnTo>
                  <a:lnTo>
                    <a:pt x="0" y="70"/>
                  </a:lnTo>
                  <a:lnTo>
                    <a:pt x="535" y="70"/>
                  </a:lnTo>
                  <a:close/>
                </a:path>
              </a:pathLst>
            </a:custGeom>
            <a:solidFill>
              <a:srgbClr val="727272"/>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5" name="Freeform 41"/>
            <p:cNvSpPr>
              <a:spLocks/>
            </p:cNvSpPr>
            <p:nvPr/>
          </p:nvSpPr>
          <p:spPr bwMode="auto">
            <a:xfrm>
              <a:off x="3002" y="527"/>
              <a:ext cx="83" cy="49"/>
            </a:xfrm>
            <a:custGeom>
              <a:avLst/>
              <a:gdLst/>
              <a:ahLst/>
              <a:cxnLst>
                <a:cxn ang="0">
                  <a:pos x="0" y="0"/>
                </a:cxn>
                <a:cxn ang="0">
                  <a:pos x="133" y="38"/>
                </a:cxn>
                <a:cxn ang="0">
                  <a:pos x="166" y="98"/>
                </a:cxn>
                <a:cxn ang="0">
                  <a:pos x="16" y="92"/>
                </a:cxn>
                <a:cxn ang="0">
                  <a:pos x="0" y="0"/>
                </a:cxn>
              </a:cxnLst>
              <a:rect l="0" t="0" r="r" b="b"/>
              <a:pathLst>
                <a:path w="166" h="98">
                  <a:moveTo>
                    <a:pt x="0" y="0"/>
                  </a:moveTo>
                  <a:lnTo>
                    <a:pt x="133" y="38"/>
                  </a:lnTo>
                  <a:lnTo>
                    <a:pt x="166" y="98"/>
                  </a:lnTo>
                  <a:lnTo>
                    <a:pt x="16" y="92"/>
                  </a:lnTo>
                  <a:lnTo>
                    <a:pt x="0" y="0"/>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6" name="Freeform 42"/>
            <p:cNvSpPr>
              <a:spLocks/>
            </p:cNvSpPr>
            <p:nvPr/>
          </p:nvSpPr>
          <p:spPr bwMode="auto">
            <a:xfrm>
              <a:off x="3079" y="511"/>
              <a:ext cx="159" cy="70"/>
            </a:xfrm>
            <a:custGeom>
              <a:avLst/>
              <a:gdLst/>
              <a:ahLst/>
              <a:cxnLst>
                <a:cxn ang="0">
                  <a:pos x="74" y="65"/>
                </a:cxn>
                <a:cxn ang="0">
                  <a:pos x="0" y="141"/>
                </a:cxn>
                <a:cxn ang="0">
                  <a:pos x="290" y="111"/>
                </a:cxn>
                <a:cxn ang="0">
                  <a:pos x="317" y="0"/>
                </a:cxn>
                <a:cxn ang="0">
                  <a:pos x="74" y="65"/>
                </a:cxn>
              </a:cxnLst>
              <a:rect l="0" t="0" r="r" b="b"/>
              <a:pathLst>
                <a:path w="317" h="141">
                  <a:moveTo>
                    <a:pt x="74" y="65"/>
                  </a:moveTo>
                  <a:lnTo>
                    <a:pt x="0" y="141"/>
                  </a:lnTo>
                  <a:lnTo>
                    <a:pt x="290" y="111"/>
                  </a:lnTo>
                  <a:lnTo>
                    <a:pt x="317" y="0"/>
                  </a:lnTo>
                  <a:lnTo>
                    <a:pt x="74" y="65"/>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7" name="Freeform 43"/>
            <p:cNvSpPr>
              <a:spLocks/>
            </p:cNvSpPr>
            <p:nvPr/>
          </p:nvSpPr>
          <p:spPr bwMode="auto">
            <a:xfrm>
              <a:off x="2913" y="860"/>
              <a:ext cx="416" cy="352"/>
            </a:xfrm>
            <a:custGeom>
              <a:avLst/>
              <a:gdLst/>
              <a:ahLst/>
              <a:cxnLst>
                <a:cxn ang="0">
                  <a:pos x="138" y="0"/>
                </a:cxn>
                <a:cxn ang="0">
                  <a:pos x="100" y="79"/>
                </a:cxn>
                <a:cxn ang="0">
                  <a:pos x="63" y="161"/>
                </a:cxn>
                <a:cxn ang="0">
                  <a:pos x="31" y="239"/>
                </a:cxn>
                <a:cxn ang="0">
                  <a:pos x="11" y="302"/>
                </a:cxn>
                <a:cxn ang="0">
                  <a:pos x="2" y="360"/>
                </a:cxn>
                <a:cxn ang="0">
                  <a:pos x="1" y="417"/>
                </a:cxn>
                <a:cxn ang="0">
                  <a:pos x="9" y="475"/>
                </a:cxn>
                <a:cxn ang="0">
                  <a:pos x="31" y="533"/>
                </a:cxn>
                <a:cxn ang="0">
                  <a:pos x="75" y="597"/>
                </a:cxn>
                <a:cxn ang="0">
                  <a:pos x="123" y="647"/>
                </a:cxn>
                <a:cxn ang="0">
                  <a:pos x="162" y="680"/>
                </a:cxn>
                <a:cxn ang="0">
                  <a:pos x="179" y="692"/>
                </a:cxn>
                <a:cxn ang="0">
                  <a:pos x="218" y="687"/>
                </a:cxn>
                <a:cxn ang="0">
                  <a:pos x="206" y="639"/>
                </a:cxn>
                <a:cxn ang="0">
                  <a:pos x="193" y="565"/>
                </a:cxn>
                <a:cxn ang="0">
                  <a:pos x="190" y="484"/>
                </a:cxn>
                <a:cxn ang="0">
                  <a:pos x="199" y="434"/>
                </a:cxn>
                <a:cxn ang="0">
                  <a:pos x="208" y="398"/>
                </a:cxn>
                <a:cxn ang="0">
                  <a:pos x="220" y="362"/>
                </a:cxn>
                <a:cxn ang="0">
                  <a:pos x="237" y="326"/>
                </a:cxn>
                <a:cxn ang="0">
                  <a:pos x="258" y="294"/>
                </a:cxn>
                <a:cxn ang="0">
                  <a:pos x="287" y="265"/>
                </a:cxn>
                <a:cxn ang="0">
                  <a:pos x="321" y="242"/>
                </a:cxn>
                <a:cxn ang="0">
                  <a:pos x="366" y="227"/>
                </a:cxn>
                <a:cxn ang="0">
                  <a:pos x="419" y="222"/>
                </a:cxn>
                <a:cxn ang="0">
                  <a:pos x="467" y="228"/>
                </a:cxn>
                <a:cxn ang="0">
                  <a:pos x="506" y="247"/>
                </a:cxn>
                <a:cxn ang="0">
                  <a:pos x="538" y="273"/>
                </a:cxn>
                <a:cxn ang="0">
                  <a:pos x="563" y="308"/>
                </a:cxn>
                <a:cxn ang="0">
                  <a:pos x="583" y="347"/>
                </a:cxn>
                <a:cxn ang="0">
                  <a:pos x="597" y="390"/>
                </a:cxn>
                <a:cxn ang="0">
                  <a:pos x="607" y="432"/>
                </a:cxn>
                <a:cxn ang="0">
                  <a:pos x="613" y="491"/>
                </a:cxn>
                <a:cxn ang="0">
                  <a:pos x="608" y="573"/>
                </a:cxn>
                <a:cxn ang="0">
                  <a:pos x="597" y="648"/>
                </a:cxn>
                <a:cxn ang="0">
                  <a:pos x="588" y="695"/>
                </a:cxn>
                <a:cxn ang="0">
                  <a:pos x="620" y="704"/>
                </a:cxn>
                <a:cxn ang="0">
                  <a:pos x="626" y="701"/>
                </a:cxn>
                <a:cxn ang="0">
                  <a:pos x="642" y="692"/>
                </a:cxn>
                <a:cxn ang="0">
                  <a:pos x="666" y="675"/>
                </a:cxn>
                <a:cxn ang="0">
                  <a:pos x="695" y="655"/>
                </a:cxn>
                <a:cxn ang="0">
                  <a:pos x="726" y="629"/>
                </a:cxn>
                <a:cxn ang="0">
                  <a:pos x="757" y="598"/>
                </a:cxn>
                <a:cxn ang="0">
                  <a:pos x="783" y="565"/>
                </a:cxn>
                <a:cxn ang="0">
                  <a:pos x="805" y="527"/>
                </a:cxn>
                <a:cxn ang="0">
                  <a:pos x="825" y="470"/>
                </a:cxn>
                <a:cxn ang="0">
                  <a:pos x="832" y="405"/>
                </a:cxn>
                <a:cxn ang="0">
                  <a:pos x="822" y="326"/>
                </a:cxn>
                <a:cxn ang="0">
                  <a:pos x="790" y="231"/>
                </a:cxn>
                <a:cxn ang="0">
                  <a:pos x="772" y="185"/>
                </a:cxn>
                <a:cxn ang="0">
                  <a:pos x="748" y="128"/>
                </a:cxn>
                <a:cxn ang="0">
                  <a:pos x="721" y="65"/>
                </a:cxn>
                <a:cxn ang="0">
                  <a:pos x="694" y="0"/>
                </a:cxn>
              </a:cxnLst>
              <a:rect l="0" t="0" r="r" b="b"/>
              <a:pathLst>
                <a:path w="832" h="704">
                  <a:moveTo>
                    <a:pt x="694" y="0"/>
                  </a:moveTo>
                  <a:lnTo>
                    <a:pt x="138" y="0"/>
                  </a:lnTo>
                  <a:lnTo>
                    <a:pt x="120" y="38"/>
                  </a:lnTo>
                  <a:lnTo>
                    <a:pt x="100" y="79"/>
                  </a:lnTo>
                  <a:lnTo>
                    <a:pt x="82" y="119"/>
                  </a:lnTo>
                  <a:lnTo>
                    <a:pt x="63" y="161"/>
                  </a:lnTo>
                  <a:lnTo>
                    <a:pt x="46" y="201"/>
                  </a:lnTo>
                  <a:lnTo>
                    <a:pt x="31" y="239"/>
                  </a:lnTo>
                  <a:lnTo>
                    <a:pt x="19" y="272"/>
                  </a:lnTo>
                  <a:lnTo>
                    <a:pt x="11" y="302"/>
                  </a:lnTo>
                  <a:lnTo>
                    <a:pt x="6" y="331"/>
                  </a:lnTo>
                  <a:lnTo>
                    <a:pt x="2" y="360"/>
                  </a:lnTo>
                  <a:lnTo>
                    <a:pt x="0" y="389"/>
                  </a:lnTo>
                  <a:lnTo>
                    <a:pt x="1" y="417"/>
                  </a:lnTo>
                  <a:lnTo>
                    <a:pt x="3" y="446"/>
                  </a:lnTo>
                  <a:lnTo>
                    <a:pt x="9" y="475"/>
                  </a:lnTo>
                  <a:lnTo>
                    <a:pt x="18" y="504"/>
                  </a:lnTo>
                  <a:lnTo>
                    <a:pt x="31" y="533"/>
                  </a:lnTo>
                  <a:lnTo>
                    <a:pt x="52" y="566"/>
                  </a:lnTo>
                  <a:lnTo>
                    <a:pt x="75" y="597"/>
                  </a:lnTo>
                  <a:lnTo>
                    <a:pt x="99" y="624"/>
                  </a:lnTo>
                  <a:lnTo>
                    <a:pt x="123" y="647"/>
                  </a:lnTo>
                  <a:lnTo>
                    <a:pt x="145" y="666"/>
                  </a:lnTo>
                  <a:lnTo>
                    <a:pt x="162" y="680"/>
                  </a:lnTo>
                  <a:lnTo>
                    <a:pt x="174" y="688"/>
                  </a:lnTo>
                  <a:lnTo>
                    <a:pt x="179" y="692"/>
                  </a:lnTo>
                  <a:lnTo>
                    <a:pt x="220" y="694"/>
                  </a:lnTo>
                  <a:lnTo>
                    <a:pt x="218" y="687"/>
                  </a:lnTo>
                  <a:lnTo>
                    <a:pt x="213" y="667"/>
                  </a:lnTo>
                  <a:lnTo>
                    <a:pt x="206" y="639"/>
                  </a:lnTo>
                  <a:lnTo>
                    <a:pt x="199" y="604"/>
                  </a:lnTo>
                  <a:lnTo>
                    <a:pt x="193" y="565"/>
                  </a:lnTo>
                  <a:lnTo>
                    <a:pt x="190" y="523"/>
                  </a:lnTo>
                  <a:lnTo>
                    <a:pt x="190" y="484"/>
                  </a:lnTo>
                  <a:lnTo>
                    <a:pt x="195" y="450"/>
                  </a:lnTo>
                  <a:lnTo>
                    <a:pt x="199" y="434"/>
                  </a:lnTo>
                  <a:lnTo>
                    <a:pt x="203" y="416"/>
                  </a:lnTo>
                  <a:lnTo>
                    <a:pt x="208" y="398"/>
                  </a:lnTo>
                  <a:lnTo>
                    <a:pt x="214" y="381"/>
                  </a:lnTo>
                  <a:lnTo>
                    <a:pt x="220" y="362"/>
                  </a:lnTo>
                  <a:lnTo>
                    <a:pt x="228" y="344"/>
                  </a:lnTo>
                  <a:lnTo>
                    <a:pt x="237" y="326"/>
                  </a:lnTo>
                  <a:lnTo>
                    <a:pt x="246" y="310"/>
                  </a:lnTo>
                  <a:lnTo>
                    <a:pt x="258" y="294"/>
                  </a:lnTo>
                  <a:lnTo>
                    <a:pt x="272" y="279"/>
                  </a:lnTo>
                  <a:lnTo>
                    <a:pt x="287" y="265"/>
                  </a:lnTo>
                  <a:lnTo>
                    <a:pt x="303" y="253"/>
                  </a:lnTo>
                  <a:lnTo>
                    <a:pt x="321" y="242"/>
                  </a:lnTo>
                  <a:lnTo>
                    <a:pt x="343" y="233"/>
                  </a:lnTo>
                  <a:lnTo>
                    <a:pt x="366" y="227"/>
                  </a:lnTo>
                  <a:lnTo>
                    <a:pt x="392" y="223"/>
                  </a:lnTo>
                  <a:lnTo>
                    <a:pt x="419" y="222"/>
                  </a:lnTo>
                  <a:lnTo>
                    <a:pt x="444" y="224"/>
                  </a:lnTo>
                  <a:lnTo>
                    <a:pt x="467" y="228"/>
                  </a:lnTo>
                  <a:lnTo>
                    <a:pt x="487" y="237"/>
                  </a:lnTo>
                  <a:lnTo>
                    <a:pt x="506" y="247"/>
                  </a:lnTo>
                  <a:lnTo>
                    <a:pt x="523" y="260"/>
                  </a:lnTo>
                  <a:lnTo>
                    <a:pt x="538" y="273"/>
                  </a:lnTo>
                  <a:lnTo>
                    <a:pt x="552" y="290"/>
                  </a:lnTo>
                  <a:lnTo>
                    <a:pt x="563" y="308"/>
                  </a:lnTo>
                  <a:lnTo>
                    <a:pt x="574" y="328"/>
                  </a:lnTo>
                  <a:lnTo>
                    <a:pt x="583" y="347"/>
                  </a:lnTo>
                  <a:lnTo>
                    <a:pt x="591" y="368"/>
                  </a:lnTo>
                  <a:lnTo>
                    <a:pt x="597" y="390"/>
                  </a:lnTo>
                  <a:lnTo>
                    <a:pt x="603" y="412"/>
                  </a:lnTo>
                  <a:lnTo>
                    <a:pt x="607" y="432"/>
                  </a:lnTo>
                  <a:lnTo>
                    <a:pt x="611" y="454"/>
                  </a:lnTo>
                  <a:lnTo>
                    <a:pt x="613" y="491"/>
                  </a:lnTo>
                  <a:lnTo>
                    <a:pt x="612" y="531"/>
                  </a:lnTo>
                  <a:lnTo>
                    <a:pt x="608" y="573"/>
                  </a:lnTo>
                  <a:lnTo>
                    <a:pt x="603" y="612"/>
                  </a:lnTo>
                  <a:lnTo>
                    <a:pt x="597" y="648"/>
                  </a:lnTo>
                  <a:lnTo>
                    <a:pt x="592" y="677"/>
                  </a:lnTo>
                  <a:lnTo>
                    <a:pt x="588" y="695"/>
                  </a:lnTo>
                  <a:lnTo>
                    <a:pt x="586" y="702"/>
                  </a:lnTo>
                  <a:lnTo>
                    <a:pt x="620" y="704"/>
                  </a:lnTo>
                  <a:lnTo>
                    <a:pt x="621" y="703"/>
                  </a:lnTo>
                  <a:lnTo>
                    <a:pt x="626" y="701"/>
                  </a:lnTo>
                  <a:lnTo>
                    <a:pt x="633" y="697"/>
                  </a:lnTo>
                  <a:lnTo>
                    <a:pt x="642" y="692"/>
                  </a:lnTo>
                  <a:lnTo>
                    <a:pt x="653" y="685"/>
                  </a:lnTo>
                  <a:lnTo>
                    <a:pt x="666" y="675"/>
                  </a:lnTo>
                  <a:lnTo>
                    <a:pt x="680" y="666"/>
                  </a:lnTo>
                  <a:lnTo>
                    <a:pt x="695" y="655"/>
                  </a:lnTo>
                  <a:lnTo>
                    <a:pt x="710" y="642"/>
                  </a:lnTo>
                  <a:lnTo>
                    <a:pt x="726" y="629"/>
                  </a:lnTo>
                  <a:lnTo>
                    <a:pt x="741" y="614"/>
                  </a:lnTo>
                  <a:lnTo>
                    <a:pt x="757" y="598"/>
                  </a:lnTo>
                  <a:lnTo>
                    <a:pt x="771" y="582"/>
                  </a:lnTo>
                  <a:lnTo>
                    <a:pt x="783" y="565"/>
                  </a:lnTo>
                  <a:lnTo>
                    <a:pt x="795" y="546"/>
                  </a:lnTo>
                  <a:lnTo>
                    <a:pt x="805" y="527"/>
                  </a:lnTo>
                  <a:lnTo>
                    <a:pt x="816" y="499"/>
                  </a:lnTo>
                  <a:lnTo>
                    <a:pt x="825" y="470"/>
                  </a:lnTo>
                  <a:lnTo>
                    <a:pt x="830" y="439"/>
                  </a:lnTo>
                  <a:lnTo>
                    <a:pt x="832" y="405"/>
                  </a:lnTo>
                  <a:lnTo>
                    <a:pt x="830" y="367"/>
                  </a:lnTo>
                  <a:lnTo>
                    <a:pt x="822" y="326"/>
                  </a:lnTo>
                  <a:lnTo>
                    <a:pt x="809" y="280"/>
                  </a:lnTo>
                  <a:lnTo>
                    <a:pt x="790" y="231"/>
                  </a:lnTo>
                  <a:lnTo>
                    <a:pt x="781" y="210"/>
                  </a:lnTo>
                  <a:lnTo>
                    <a:pt x="772" y="185"/>
                  </a:lnTo>
                  <a:lnTo>
                    <a:pt x="760" y="158"/>
                  </a:lnTo>
                  <a:lnTo>
                    <a:pt x="748" y="128"/>
                  </a:lnTo>
                  <a:lnTo>
                    <a:pt x="734" y="97"/>
                  </a:lnTo>
                  <a:lnTo>
                    <a:pt x="721" y="65"/>
                  </a:lnTo>
                  <a:lnTo>
                    <a:pt x="707" y="33"/>
                  </a:lnTo>
                  <a:lnTo>
                    <a:pt x="694" y="0"/>
                  </a:lnTo>
                  <a:close/>
                </a:path>
              </a:pathLst>
            </a:custGeom>
            <a:solidFill>
              <a:srgbClr val="727272"/>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8" name="Freeform 44"/>
            <p:cNvSpPr>
              <a:spLocks/>
            </p:cNvSpPr>
            <p:nvPr/>
          </p:nvSpPr>
          <p:spPr bwMode="auto">
            <a:xfrm>
              <a:off x="2820" y="535"/>
              <a:ext cx="571" cy="269"/>
            </a:xfrm>
            <a:custGeom>
              <a:avLst/>
              <a:gdLst/>
              <a:ahLst/>
              <a:cxnLst>
                <a:cxn ang="0">
                  <a:pos x="1036" y="229"/>
                </a:cxn>
                <a:cxn ang="0">
                  <a:pos x="1001" y="192"/>
                </a:cxn>
                <a:cxn ang="0">
                  <a:pos x="963" y="155"/>
                </a:cxn>
                <a:cxn ang="0">
                  <a:pos x="928" y="124"/>
                </a:cxn>
                <a:cxn ang="0">
                  <a:pos x="890" y="99"/>
                </a:cxn>
                <a:cxn ang="0">
                  <a:pos x="848" y="82"/>
                </a:cxn>
                <a:cxn ang="0">
                  <a:pos x="812" y="72"/>
                </a:cxn>
                <a:cxn ang="0">
                  <a:pos x="792" y="69"/>
                </a:cxn>
                <a:cxn ang="0">
                  <a:pos x="796" y="0"/>
                </a:cxn>
                <a:cxn ang="0">
                  <a:pos x="531" y="131"/>
                </a:cxn>
                <a:cxn ang="0">
                  <a:pos x="398" y="24"/>
                </a:cxn>
                <a:cxn ang="0">
                  <a:pos x="395" y="73"/>
                </a:cxn>
                <a:cxn ang="0">
                  <a:pos x="386" y="75"/>
                </a:cxn>
                <a:cxn ang="0">
                  <a:pos x="362" y="83"/>
                </a:cxn>
                <a:cxn ang="0">
                  <a:pos x="328" y="103"/>
                </a:cxn>
                <a:cxn ang="0">
                  <a:pos x="292" y="144"/>
                </a:cxn>
                <a:cxn ang="0">
                  <a:pos x="264" y="185"/>
                </a:cxn>
                <a:cxn ang="0">
                  <a:pos x="227" y="246"/>
                </a:cxn>
                <a:cxn ang="0">
                  <a:pos x="194" y="302"/>
                </a:cxn>
                <a:cxn ang="0">
                  <a:pos x="180" y="326"/>
                </a:cxn>
                <a:cxn ang="0">
                  <a:pos x="0" y="383"/>
                </a:cxn>
                <a:cxn ang="0">
                  <a:pos x="17" y="388"/>
                </a:cxn>
                <a:cxn ang="0">
                  <a:pos x="60" y="398"/>
                </a:cxn>
                <a:cxn ang="0">
                  <a:pos x="108" y="411"/>
                </a:cxn>
                <a:cxn ang="0">
                  <a:pos x="148" y="418"/>
                </a:cxn>
                <a:cxn ang="0">
                  <a:pos x="182" y="418"/>
                </a:cxn>
                <a:cxn ang="0">
                  <a:pos x="212" y="412"/>
                </a:cxn>
                <a:cxn ang="0">
                  <a:pos x="239" y="400"/>
                </a:cxn>
                <a:cxn ang="0">
                  <a:pos x="264" y="378"/>
                </a:cxn>
                <a:cxn ang="0">
                  <a:pos x="281" y="356"/>
                </a:cxn>
                <a:cxn ang="0">
                  <a:pos x="309" y="318"/>
                </a:cxn>
                <a:cxn ang="0">
                  <a:pos x="340" y="275"/>
                </a:cxn>
                <a:cxn ang="0">
                  <a:pos x="368" y="241"/>
                </a:cxn>
                <a:cxn ang="0">
                  <a:pos x="864" y="518"/>
                </a:cxn>
                <a:cxn ang="0">
                  <a:pos x="854" y="247"/>
                </a:cxn>
                <a:cxn ang="0">
                  <a:pos x="893" y="266"/>
                </a:cxn>
                <a:cxn ang="0">
                  <a:pos x="937" y="294"/>
                </a:cxn>
                <a:cxn ang="0">
                  <a:pos x="980" y="327"/>
                </a:cxn>
                <a:cxn ang="0">
                  <a:pos x="1013" y="367"/>
                </a:cxn>
                <a:cxn ang="0">
                  <a:pos x="1035" y="427"/>
                </a:cxn>
                <a:cxn ang="0">
                  <a:pos x="1046" y="489"/>
                </a:cxn>
                <a:cxn ang="0">
                  <a:pos x="1052" y="532"/>
                </a:cxn>
                <a:cxn ang="0">
                  <a:pos x="1142" y="538"/>
                </a:cxn>
                <a:cxn ang="0">
                  <a:pos x="1139" y="504"/>
                </a:cxn>
                <a:cxn ang="0">
                  <a:pos x="1125" y="425"/>
                </a:cxn>
                <a:cxn ang="0">
                  <a:pos x="1097" y="329"/>
                </a:cxn>
                <a:cxn ang="0">
                  <a:pos x="1052" y="247"/>
                </a:cxn>
              </a:cxnLst>
              <a:rect l="0" t="0" r="r" b="b"/>
              <a:pathLst>
                <a:path w="1142" h="538">
                  <a:moveTo>
                    <a:pt x="1052" y="247"/>
                  </a:moveTo>
                  <a:lnTo>
                    <a:pt x="1036" y="229"/>
                  </a:lnTo>
                  <a:lnTo>
                    <a:pt x="1020" y="211"/>
                  </a:lnTo>
                  <a:lnTo>
                    <a:pt x="1001" y="192"/>
                  </a:lnTo>
                  <a:lnTo>
                    <a:pt x="983" y="173"/>
                  </a:lnTo>
                  <a:lnTo>
                    <a:pt x="963" y="155"/>
                  </a:lnTo>
                  <a:lnTo>
                    <a:pt x="945" y="138"/>
                  </a:lnTo>
                  <a:lnTo>
                    <a:pt x="928" y="124"/>
                  </a:lnTo>
                  <a:lnTo>
                    <a:pt x="910" y="112"/>
                  </a:lnTo>
                  <a:lnTo>
                    <a:pt x="890" y="99"/>
                  </a:lnTo>
                  <a:lnTo>
                    <a:pt x="869" y="88"/>
                  </a:lnTo>
                  <a:lnTo>
                    <a:pt x="848" y="82"/>
                  </a:lnTo>
                  <a:lnTo>
                    <a:pt x="829" y="76"/>
                  </a:lnTo>
                  <a:lnTo>
                    <a:pt x="812" y="72"/>
                  </a:lnTo>
                  <a:lnTo>
                    <a:pt x="800" y="70"/>
                  </a:lnTo>
                  <a:lnTo>
                    <a:pt x="792" y="69"/>
                  </a:lnTo>
                  <a:lnTo>
                    <a:pt x="788" y="69"/>
                  </a:lnTo>
                  <a:lnTo>
                    <a:pt x="796" y="0"/>
                  </a:lnTo>
                  <a:lnTo>
                    <a:pt x="610" y="38"/>
                  </a:lnTo>
                  <a:lnTo>
                    <a:pt x="531" y="131"/>
                  </a:lnTo>
                  <a:lnTo>
                    <a:pt x="482" y="46"/>
                  </a:lnTo>
                  <a:lnTo>
                    <a:pt x="398" y="24"/>
                  </a:lnTo>
                  <a:lnTo>
                    <a:pt x="408" y="76"/>
                  </a:lnTo>
                  <a:lnTo>
                    <a:pt x="395" y="73"/>
                  </a:lnTo>
                  <a:lnTo>
                    <a:pt x="393" y="73"/>
                  </a:lnTo>
                  <a:lnTo>
                    <a:pt x="386" y="75"/>
                  </a:lnTo>
                  <a:lnTo>
                    <a:pt x="376" y="77"/>
                  </a:lnTo>
                  <a:lnTo>
                    <a:pt x="362" y="83"/>
                  </a:lnTo>
                  <a:lnTo>
                    <a:pt x="346" y="91"/>
                  </a:lnTo>
                  <a:lnTo>
                    <a:pt x="328" y="103"/>
                  </a:lnTo>
                  <a:lnTo>
                    <a:pt x="310" y="121"/>
                  </a:lnTo>
                  <a:lnTo>
                    <a:pt x="292" y="144"/>
                  </a:lnTo>
                  <a:lnTo>
                    <a:pt x="280" y="161"/>
                  </a:lnTo>
                  <a:lnTo>
                    <a:pt x="264" y="185"/>
                  </a:lnTo>
                  <a:lnTo>
                    <a:pt x="247" y="215"/>
                  </a:lnTo>
                  <a:lnTo>
                    <a:pt x="227" y="246"/>
                  </a:lnTo>
                  <a:lnTo>
                    <a:pt x="209" y="276"/>
                  </a:lnTo>
                  <a:lnTo>
                    <a:pt x="194" y="302"/>
                  </a:lnTo>
                  <a:lnTo>
                    <a:pt x="183" y="319"/>
                  </a:lnTo>
                  <a:lnTo>
                    <a:pt x="180" y="326"/>
                  </a:lnTo>
                  <a:lnTo>
                    <a:pt x="14" y="291"/>
                  </a:lnTo>
                  <a:lnTo>
                    <a:pt x="0" y="383"/>
                  </a:lnTo>
                  <a:lnTo>
                    <a:pt x="5" y="385"/>
                  </a:lnTo>
                  <a:lnTo>
                    <a:pt x="17" y="388"/>
                  </a:lnTo>
                  <a:lnTo>
                    <a:pt x="37" y="393"/>
                  </a:lnTo>
                  <a:lnTo>
                    <a:pt x="60" y="398"/>
                  </a:lnTo>
                  <a:lnTo>
                    <a:pt x="84" y="405"/>
                  </a:lnTo>
                  <a:lnTo>
                    <a:pt x="108" y="411"/>
                  </a:lnTo>
                  <a:lnTo>
                    <a:pt x="130" y="416"/>
                  </a:lnTo>
                  <a:lnTo>
                    <a:pt x="148" y="418"/>
                  </a:lnTo>
                  <a:lnTo>
                    <a:pt x="165" y="419"/>
                  </a:lnTo>
                  <a:lnTo>
                    <a:pt x="182" y="418"/>
                  </a:lnTo>
                  <a:lnTo>
                    <a:pt x="197" y="417"/>
                  </a:lnTo>
                  <a:lnTo>
                    <a:pt x="212" y="412"/>
                  </a:lnTo>
                  <a:lnTo>
                    <a:pt x="226" y="406"/>
                  </a:lnTo>
                  <a:lnTo>
                    <a:pt x="239" y="400"/>
                  </a:lnTo>
                  <a:lnTo>
                    <a:pt x="251" y="389"/>
                  </a:lnTo>
                  <a:lnTo>
                    <a:pt x="264" y="378"/>
                  </a:lnTo>
                  <a:lnTo>
                    <a:pt x="271" y="370"/>
                  </a:lnTo>
                  <a:lnTo>
                    <a:pt x="281" y="356"/>
                  </a:lnTo>
                  <a:lnTo>
                    <a:pt x="294" y="337"/>
                  </a:lnTo>
                  <a:lnTo>
                    <a:pt x="309" y="318"/>
                  </a:lnTo>
                  <a:lnTo>
                    <a:pt x="325" y="296"/>
                  </a:lnTo>
                  <a:lnTo>
                    <a:pt x="340" y="275"/>
                  </a:lnTo>
                  <a:lnTo>
                    <a:pt x="355" y="256"/>
                  </a:lnTo>
                  <a:lnTo>
                    <a:pt x="368" y="241"/>
                  </a:lnTo>
                  <a:lnTo>
                    <a:pt x="350" y="518"/>
                  </a:lnTo>
                  <a:lnTo>
                    <a:pt x="864" y="518"/>
                  </a:lnTo>
                  <a:lnTo>
                    <a:pt x="838" y="243"/>
                  </a:lnTo>
                  <a:lnTo>
                    <a:pt x="854" y="247"/>
                  </a:lnTo>
                  <a:lnTo>
                    <a:pt x="872" y="256"/>
                  </a:lnTo>
                  <a:lnTo>
                    <a:pt x="893" y="266"/>
                  </a:lnTo>
                  <a:lnTo>
                    <a:pt x="915" y="279"/>
                  </a:lnTo>
                  <a:lnTo>
                    <a:pt x="937" y="294"/>
                  </a:lnTo>
                  <a:lnTo>
                    <a:pt x="959" y="310"/>
                  </a:lnTo>
                  <a:lnTo>
                    <a:pt x="980" y="327"/>
                  </a:lnTo>
                  <a:lnTo>
                    <a:pt x="998" y="345"/>
                  </a:lnTo>
                  <a:lnTo>
                    <a:pt x="1013" y="367"/>
                  </a:lnTo>
                  <a:lnTo>
                    <a:pt x="1024" y="395"/>
                  </a:lnTo>
                  <a:lnTo>
                    <a:pt x="1035" y="427"/>
                  </a:lnTo>
                  <a:lnTo>
                    <a:pt x="1042" y="459"/>
                  </a:lnTo>
                  <a:lnTo>
                    <a:pt x="1046" y="489"/>
                  </a:lnTo>
                  <a:lnTo>
                    <a:pt x="1050" y="515"/>
                  </a:lnTo>
                  <a:lnTo>
                    <a:pt x="1052" y="532"/>
                  </a:lnTo>
                  <a:lnTo>
                    <a:pt x="1052" y="538"/>
                  </a:lnTo>
                  <a:lnTo>
                    <a:pt x="1142" y="538"/>
                  </a:lnTo>
                  <a:lnTo>
                    <a:pt x="1141" y="529"/>
                  </a:lnTo>
                  <a:lnTo>
                    <a:pt x="1139" y="504"/>
                  </a:lnTo>
                  <a:lnTo>
                    <a:pt x="1133" y="469"/>
                  </a:lnTo>
                  <a:lnTo>
                    <a:pt x="1125" y="425"/>
                  </a:lnTo>
                  <a:lnTo>
                    <a:pt x="1113" y="378"/>
                  </a:lnTo>
                  <a:lnTo>
                    <a:pt x="1097" y="329"/>
                  </a:lnTo>
                  <a:lnTo>
                    <a:pt x="1077" y="285"/>
                  </a:lnTo>
                  <a:lnTo>
                    <a:pt x="1052" y="247"/>
                  </a:lnTo>
                  <a:close/>
                </a:path>
              </a:pathLst>
            </a:custGeom>
            <a:solidFill>
              <a:srgbClr val="727272"/>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29" name="Freeform 45"/>
            <p:cNvSpPr>
              <a:spLocks/>
            </p:cNvSpPr>
            <p:nvPr/>
          </p:nvSpPr>
          <p:spPr bwMode="auto">
            <a:xfrm>
              <a:off x="3182" y="878"/>
              <a:ext cx="93" cy="40"/>
            </a:xfrm>
            <a:custGeom>
              <a:avLst/>
              <a:gdLst/>
              <a:ahLst/>
              <a:cxnLst>
                <a:cxn ang="0">
                  <a:pos x="178" y="80"/>
                </a:cxn>
                <a:cxn ang="0">
                  <a:pos x="187" y="47"/>
                </a:cxn>
                <a:cxn ang="0">
                  <a:pos x="8" y="0"/>
                </a:cxn>
                <a:cxn ang="0">
                  <a:pos x="0" y="33"/>
                </a:cxn>
                <a:cxn ang="0">
                  <a:pos x="178" y="80"/>
                </a:cxn>
              </a:cxnLst>
              <a:rect l="0" t="0" r="r" b="b"/>
              <a:pathLst>
                <a:path w="187" h="80">
                  <a:moveTo>
                    <a:pt x="178" y="80"/>
                  </a:moveTo>
                  <a:lnTo>
                    <a:pt x="187" y="47"/>
                  </a:lnTo>
                  <a:lnTo>
                    <a:pt x="8" y="0"/>
                  </a:lnTo>
                  <a:lnTo>
                    <a:pt x="0" y="33"/>
                  </a:lnTo>
                  <a:lnTo>
                    <a:pt x="178" y="80"/>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30" name="Freeform 46"/>
            <p:cNvSpPr>
              <a:spLocks/>
            </p:cNvSpPr>
            <p:nvPr/>
          </p:nvSpPr>
          <p:spPr bwMode="auto">
            <a:xfrm>
              <a:off x="2938" y="884"/>
              <a:ext cx="93" cy="39"/>
            </a:xfrm>
            <a:custGeom>
              <a:avLst/>
              <a:gdLst/>
              <a:ahLst/>
              <a:cxnLst>
                <a:cxn ang="0">
                  <a:pos x="8" y="78"/>
                </a:cxn>
                <a:cxn ang="0">
                  <a:pos x="0" y="47"/>
                </a:cxn>
                <a:cxn ang="0">
                  <a:pos x="179" y="0"/>
                </a:cxn>
                <a:cxn ang="0">
                  <a:pos x="187" y="31"/>
                </a:cxn>
                <a:cxn ang="0">
                  <a:pos x="8" y="78"/>
                </a:cxn>
              </a:cxnLst>
              <a:rect l="0" t="0" r="r" b="b"/>
              <a:pathLst>
                <a:path w="187" h="78">
                  <a:moveTo>
                    <a:pt x="8" y="78"/>
                  </a:moveTo>
                  <a:lnTo>
                    <a:pt x="0" y="47"/>
                  </a:lnTo>
                  <a:lnTo>
                    <a:pt x="179" y="0"/>
                  </a:lnTo>
                  <a:lnTo>
                    <a:pt x="187" y="31"/>
                  </a:lnTo>
                  <a:lnTo>
                    <a:pt x="8" y="78"/>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31" name="Rectangle 47"/>
            <p:cNvSpPr>
              <a:spLocks noChangeArrowheads="1"/>
            </p:cNvSpPr>
            <p:nvPr/>
          </p:nvSpPr>
          <p:spPr bwMode="auto">
            <a:xfrm>
              <a:off x="3082" y="580"/>
              <a:ext cx="19" cy="223"/>
            </a:xfrm>
            <a:prstGeom prst="rect">
              <a:avLst/>
            </a:prstGeom>
            <a:solidFill>
              <a:srgbClr val="000000"/>
            </a:solidFill>
            <a:ln w="9525">
              <a:noFill/>
              <a:miter lim="800000"/>
              <a:headEnd/>
              <a:tailEnd/>
            </a:ln>
          </p:spPr>
          <p:txBody>
            <a:bodyPr/>
            <a:lstStyle/>
            <a:p>
              <a:endParaRPr lang="en-GB" sz="2400" i="1">
                <a:solidFill>
                  <a:srgbClr val="000000"/>
                </a:solidFill>
                <a:latin typeface="Times New Roman" pitchFamily="18" charset="0"/>
                <a:cs typeface="Times New Roman"/>
              </a:endParaRPr>
            </a:p>
          </p:txBody>
        </p:sp>
        <p:sp>
          <p:nvSpPr>
            <p:cNvPr id="272432" name="Freeform 48"/>
            <p:cNvSpPr>
              <a:spLocks/>
            </p:cNvSpPr>
            <p:nvPr/>
          </p:nvSpPr>
          <p:spPr bwMode="auto">
            <a:xfrm>
              <a:off x="2706" y="630"/>
              <a:ext cx="71" cy="60"/>
            </a:xfrm>
            <a:custGeom>
              <a:avLst/>
              <a:gdLst/>
              <a:ahLst/>
              <a:cxnLst>
                <a:cxn ang="0">
                  <a:pos x="88" y="14"/>
                </a:cxn>
                <a:cxn ang="0">
                  <a:pos x="84" y="8"/>
                </a:cxn>
                <a:cxn ang="0">
                  <a:pos x="78" y="3"/>
                </a:cxn>
                <a:cxn ang="0">
                  <a:pos x="71" y="1"/>
                </a:cxn>
                <a:cxn ang="0">
                  <a:pos x="65" y="0"/>
                </a:cxn>
                <a:cxn ang="0">
                  <a:pos x="57" y="1"/>
                </a:cxn>
                <a:cxn ang="0">
                  <a:pos x="50" y="2"/>
                </a:cxn>
                <a:cxn ang="0">
                  <a:pos x="44" y="6"/>
                </a:cxn>
                <a:cxn ang="0">
                  <a:pos x="40" y="11"/>
                </a:cxn>
                <a:cxn ang="0">
                  <a:pos x="32" y="13"/>
                </a:cxn>
                <a:cxn ang="0">
                  <a:pos x="25" y="15"/>
                </a:cxn>
                <a:cxn ang="0">
                  <a:pos x="18" y="19"/>
                </a:cxn>
                <a:cxn ang="0">
                  <a:pos x="12" y="24"/>
                </a:cxn>
                <a:cxn ang="0">
                  <a:pos x="7" y="31"/>
                </a:cxn>
                <a:cxn ang="0">
                  <a:pos x="4" y="37"/>
                </a:cxn>
                <a:cxn ang="0">
                  <a:pos x="1" y="45"/>
                </a:cxn>
                <a:cxn ang="0">
                  <a:pos x="0" y="53"/>
                </a:cxn>
                <a:cxn ang="0">
                  <a:pos x="1" y="61"/>
                </a:cxn>
                <a:cxn ang="0">
                  <a:pos x="4" y="68"/>
                </a:cxn>
                <a:cxn ang="0">
                  <a:pos x="7" y="74"/>
                </a:cxn>
                <a:cxn ang="0">
                  <a:pos x="12" y="79"/>
                </a:cxn>
                <a:cxn ang="0">
                  <a:pos x="17" y="85"/>
                </a:cxn>
                <a:cxn ang="0">
                  <a:pos x="23" y="89"/>
                </a:cxn>
                <a:cxn ang="0">
                  <a:pos x="30" y="92"/>
                </a:cxn>
                <a:cxn ang="0">
                  <a:pos x="38" y="93"/>
                </a:cxn>
                <a:cxn ang="0">
                  <a:pos x="42" y="100"/>
                </a:cxn>
                <a:cxn ang="0">
                  <a:pos x="46" y="106"/>
                </a:cxn>
                <a:cxn ang="0">
                  <a:pos x="52" y="110"/>
                </a:cxn>
                <a:cxn ang="0">
                  <a:pos x="58" y="114"/>
                </a:cxn>
                <a:cxn ang="0">
                  <a:pos x="65" y="117"/>
                </a:cxn>
                <a:cxn ang="0">
                  <a:pos x="69" y="119"/>
                </a:cxn>
                <a:cxn ang="0">
                  <a:pos x="74" y="120"/>
                </a:cxn>
                <a:cxn ang="0">
                  <a:pos x="76" y="119"/>
                </a:cxn>
                <a:cxn ang="0">
                  <a:pos x="81" y="120"/>
                </a:cxn>
                <a:cxn ang="0">
                  <a:pos x="89" y="119"/>
                </a:cxn>
                <a:cxn ang="0">
                  <a:pos x="100" y="115"/>
                </a:cxn>
                <a:cxn ang="0">
                  <a:pos x="112" y="109"/>
                </a:cxn>
                <a:cxn ang="0">
                  <a:pos x="123" y="102"/>
                </a:cxn>
                <a:cxn ang="0">
                  <a:pos x="133" y="93"/>
                </a:cxn>
                <a:cxn ang="0">
                  <a:pos x="139" y="82"/>
                </a:cxn>
                <a:cxn ang="0">
                  <a:pos x="142" y="70"/>
                </a:cxn>
                <a:cxn ang="0">
                  <a:pos x="139" y="57"/>
                </a:cxn>
                <a:cxn ang="0">
                  <a:pos x="134" y="47"/>
                </a:cxn>
                <a:cxn ang="0">
                  <a:pos x="126" y="37"/>
                </a:cxn>
                <a:cxn ang="0">
                  <a:pos x="116" y="29"/>
                </a:cxn>
                <a:cxn ang="0">
                  <a:pos x="107" y="22"/>
                </a:cxn>
                <a:cxn ang="0">
                  <a:pos x="98" y="17"/>
                </a:cxn>
                <a:cxn ang="0">
                  <a:pos x="91" y="14"/>
                </a:cxn>
                <a:cxn ang="0">
                  <a:pos x="88" y="14"/>
                </a:cxn>
              </a:cxnLst>
              <a:rect l="0" t="0" r="r" b="b"/>
              <a:pathLst>
                <a:path w="142" h="120">
                  <a:moveTo>
                    <a:pt x="88" y="14"/>
                  </a:moveTo>
                  <a:lnTo>
                    <a:pt x="84" y="8"/>
                  </a:lnTo>
                  <a:lnTo>
                    <a:pt x="78" y="3"/>
                  </a:lnTo>
                  <a:lnTo>
                    <a:pt x="71" y="1"/>
                  </a:lnTo>
                  <a:lnTo>
                    <a:pt x="65" y="0"/>
                  </a:lnTo>
                  <a:lnTo>
                    <a:pt x="57" y="1"/>
                  </a:lnTo>
                  <a:lnTo>
                    <a:pt x="50" y="2"/>
                  </a:lnTo>
                  <a:lnTo>
                    <a:pt x="44" y="6"/>
                  </a:lnTo>
                  <a:lnTo>
                    <a:pt x="40" y="11"/>
                  </a:lnTo>
                  <a:lnTo>
                    <a:pt x="32" y="13"/>
                  </a:lnTo>
                  <a:lnTo>
                    <a:pt x="25" y="15"/>
                  </a:lnTo>
                  <a:lnTo>
                    <a:pt x="18" y="19"/>
                  </a:lnTo>
                  <a:lnTo>
                    <a:pt x="12" y="24"/>
                  </a:lnTo>
                  <a:lnTo>
                    <a:pt x="7" y="31"/>
                  </a:lnTo>
                  <a:lnTo>
                    <a:pt x="4" y="37"/>
                  </a:lnTo>
                  <a:lnTo>
                    <a:pt x="1" y="45"/>
                  </a:lnTo>
                  <a:lnTo>
                    <a:pt x="0" y="53"/>
                  </a:lnTo>
                  <a:lnTo>
                    <a:pt x="1" y="61"/>
                  </a:lnTo>
                  <a:lnTo>
                    <a:pt x="4" y="68"/>
                  </a:lnTo>
                  <a:lnTo>
                    <a:pt x="7" y="74"/>
                  </a:lnTo>
                  <a:lnTo>
                    <a:pt x="12" y="79"/>
                  </a:lnTo>
                  <a:lnTo>
                    <a:pt x="17" y="85"/>
                  </a:lnTo>
                  <a:lnTo>
                    <a:pt x="23" y="89"/>
                  </a:lnTo>
                  <a:lnTo>
                    <a:pt x="30" y="92"/>
                  </a:lnTo>
                  <a:lnTo>
                    <a:pt x="38" y="93"/>
                  </a:lnTo>
                  <a:lnTo>
                    <a:pt x="42" y="100"/>
                  </a:lnTo>
                  <a:lnTo>
                    <a:pt x="46" y="106"/>
                  </a:lnTo>
                  <a:lnTo>
                    <a:pt x="52" y="110"/>
                  </a:lnTo>
                  <a:lnTo>
                    <a:pt x="58" y="114"/>
                  </a:lnTo>
                  <a:lnTo>
                    <a:pt x="65" y="117"/>
                  </a:lnTo>
                  <a:lnTo>
                    <a:pt x="69" y="119"/>
                  </a:lnTo>
                  <a:lnTo>
                    <a:pt x="74" y="120"/>
                  </a:lnTo>
                  <a:lnTo>
                    <a:pt x="76" y="119"/>
                  </a:lnTo>
                  <a:lnTo>
                    <a:pt x="81" y="120"/>
                  </a:lnTo>
                  <a:lnTo>
                    <a:pt x="89" y="119"/>
                  </a:lnTo>
                  <a:lnTo>
                    <a:pt x="100" y="115"/>
                  </a:lnTo>
                  <a:lnTo>
                    <a:pt x="112" y="109"/>
                  </a:lnTo>
                  <a:lnTo>
                    <a:pt x="123" y="102"/>
                  </a:lnTo>
                  <a:lnTo>
                    <a:pt x="133" y="93"/>
                  </a:lnTo>
                  <a:lnTo>
                    <a:pt x="139" y="82"/>
                  </a:lnTo>
                  <a:lnTo>
                    <a:pt x="142" y="70"/>
                  </a:lnTo>
                  <a:lnTo>
                    <a:pt x="139" y="57"/>
                  </a:lnTo>
                  <a:lnTo>
                    <a:pt x="134" y="47"/>
                  </a:lnTo>
                  <a:lnTo>
                    <a:pt x="126" y="37"/>
                  </a:lnTo>
                  <a:lnTo>
                    <a:pt x="116" y="29"/>
                  </a:lnTo>
                  <a:lnTo>
                    <a:pt x="107" y="22"/>
                  </a:lnTo>
                  <a:lnTo>
                    <a:pt x="98" y="17"/>
                  </a:lnTo>
                  <a:lnTo>
                    <a:pt x="91" y="14"/>
                  </a:lnTo>
                  <a:lnTo>
                    <a:pt x="88" y="14"/>
                  </a:lnTo>
                  <a:close/>
                </a:path>
              </a:pathLst>
            </a:custGeom>
            <a:solidFill>
              <a:srgbClr val="000000"/>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33" name="Freeform 49"/>
            <p:cNvSpPr>
              <a:spLocks/>
            </p:cNvSpPr>
            <p:nvPr/>
          </p:nvSpPr>
          <p:spPr bwMode="auto">
            <a:xfrm>
              <a:off x="2725" y="675"/>
              <a:ext cx="23" cy="36"/>
            </a:xfrm>
            <a:custGeom>
              <a:avLst/>
              <a:gdLst/>
              <a:ahLst/>
              <a:cxnLst>
                <a:cxn ang="0">
                  <a:pos x="0" y="1"/>
                </a:cxn>
                <a:cxn ang="0">
                  <a:pos x="7" y="0"/>
                </a:cxn>
                <a:cxn ang="0">
                  <a:pos x="14" y="1"/>
                </a:cxn>
                <a:cxn ang="0">
                  <a:pos x="21" y="2"/>
                </a:cxn>
                <a:cxn ang="0">
                  <a:pos x="29" y="4"/>
                </a:cxn>
                <a:cxn ang="0">
                  <a:pos x="35" y="8"/>
                </a:cxn>
                <a:cxn ang="0">
                  <a:pos x="40" y="12"/>
                </a:cxn>
                <a:cxn ang="0">
                  <a:pos x="44" y="17"/>
                </a:cxn>
                <a:cxn ang="0">
                  <a:pos x="46" y="23"/>
                </a:cxn>
                <a:cxn ang="0">
                  <a:pos x="46" y="37"/>
                </a:cxn>
                <a:cxn ang="0">
                  <a:pos x="40" y="52"/>
                </a:cxn>
                <a:cxn ang="0">
                  <a:pos x="31" y="64"/>
                </a:cxn>
                <a:cxn ang="0">
                  <a:pos x="19" y="71"/>
                </a:cxn>
                <a:cxn ang="0">
                  <a:pos x="0" y="1"/>
                </a:cxn>
              </a:cxnLst>
              <a:rect l="0" t="0" r="r" b="b"/>
              <a:pathLst>
                <a:path w="46" h="71">
                  <a:moveTo>
                    <a:pt x="0" y="1"/>
                  </a:moveTo>
                  <a:lnTo>
                    <a:pt x="7" y="0"/>
                  </a:lnTo>
                  <a:lnTo>
                    <a:pt x="14" y="1"/>
                  </a:lnTo>
                  <a:lnTo>
                    <a:pt x="21" y="2"/>
                  </a:lnTo>
                  <a:lnTo>
                    <a:pt x="29" y="4"/>
                  </a:lnTo>
                  <a:lnTo>
                    <a:pt x="35" y="8"/>
                  </a:lnTo>
                  <a:lnTo>
                    <a:pt x="40" y="12"/>
                  </a:lnTo>
                  <a:lnTo>
                    <a:pt x="44" y="17"/>
                  </a:lnTo>
                  <a:lnTo>
                    <a:pt x="46" y="23"/>
                  </a:lnTo>
                  <a:lnTo>
                    <a:pt x="46" y="37"/>
                  </a:lnTo>
                  <a:lnTo>
                    <a:pt x="40" y="52"/>
                  </a:lnTo>
                  <a:lnTo>
                    <a:pt x="31" y="64"/>
                  </a:lnTo>
                  <a:lnTo>
                    <a:pt x="19" y="71"/>
                  </a:lnTo>
                  <a:lnTo>
                    <a:pt x="0" y="1"/>
                  </a:lnTo>
                  <a:close/>
                </a:path>
              </a:pathLst>
            </a:custGeom>
            <a:solidFill>
              <a:srgbClr val="FFFFFF"/>
            </a:solidFill>
            <a:ln w="9525">
              <a:noFill/>
              <a:round/>
              <a:headEnd/>
              <a:tailEnd/>
            </a:ln>
          </p:spPr>
          <p:txBody>
            <a:bodyPr/>
            <a:lstStyle/>
            <a:p>
              <a:endParaRPr lang="en-GB" sz="2400" i="1">
                <a:solidFill>
                  <a:srgbClr val="000000"/>
                </a:solidFill>
                <a:latin typeface="Times New Roman" pitchFamily="18" charset="0"/>
                <a:cs typeface="Times New Roman"/>
              </a:endParaRPr>
            </a:p>
          </p:txBody>
        </p:sp>
        <p:sp>
          <p:nvSpPr>
            <p:cNvPr id="272434" name="Rectangle 50"/>
            <p:cNvSpPr>
              <a:spLocks noChangeArrowheads="1"/>
            </p:cNvSpPr>
            <p:nvPr/>
          </p:nvSpPr>
          <p:spPr bwMode="auto">
            <a:xfrm rot="-1359425">
              <a:off x="2676" y="504"/>
              <a:ext cx="102" cy="234"/>
            </a:xfrm>
            <a:prstGeom prst="rect">
              <a:avLst/>
            </a:prstGeom>
            <a:solidFill>
              <a:schemeClr val="tx1"/>
            </a:solidFill>
            <a:ln w="9525">
              <a:solidFill>
                <a:schemeClr val="tx1"/>
              </a:solid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35" name="Line 51"/>
            <p:cNvSpPr>
              <a:spLocks noChangeShapeType="1"/>
            </p:cNvSpPr>
            <p:nvPr/>
          </p:nvSpPr>
          <p:spPr bwMode="auto">
            <a:xfrm flipH="1" flipV="1">
              <a:off x="2622" y="342"/>
              <a:ext cx="78" cy="180"/>
            </a:xfrm>
            <a:prstGeom prst="line">
              <a:avLst/>
            </a:prstGeom>
            <a:noFill/>
            <a:ln w="38100">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grpSp>
      <p:sp>
        <p:nvSpPr>
          <p:cNvPr id="272436" name="Line 52"/>
          <p:cNvSpPr>
            <a:spLocks noChangeShapeType="1"/>
          </p:cNvSpPr>
          <p:nvPr/>
        </p:nvSpPr>
        <p:spPr bwMode="auto">
          <a:xfrm flipV="1">
            <a:off x="2124075" y="1905000"/>
            <a:ext cx="0" cy="3457575"/>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37" name="Line 53"/>
          <p:cNvSpPr>
            <a:spLocks noChangeShapeType="1"/>
          </p:cNvSpPr>
          <p:nvPr/>
        </p:nvSpPr>
        <p:spPr bwMode="auto">
          <a:xfrm flipH="1">
            <a:off x="1390650" y="1905000"/>
            <a:ext cx="733425" cy="0"/>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38" name="Line 54"/>
          <p:cNvSpPr>
            <a:spLocks noChangeShapeType="1"/>
          </p:cNvSpPr>
          <p:nvPr/>
        </p:nvSpPr>
        <p:spPr bwMode="auto">
          <a:xfrm flipV="1">
            <a:off x="1381125" y="1362075"/>
            <a:ext cx="0" cy="542925"/>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39" name="Rectangle 55"/>
          <p:cNvSpPr>
            <a:spLocks noChangeArrowheads="1"/>
          </p:cNvSpPr>
          <p:nvPr/>
        </p:nvSpPr>
        <p:spPr bwMode="auto">
          <a:xfrm>
            <a:off x="8105775" y="2019300"/>
            <a:ext cx="257175" cy="3257550"/>
          </a:xfrm>
          <a:prstGeom prst="rect">
            <a:avLst/>
          </a:prstGeom>
          <a:gradFill rotWithShape="1">
            <a:gsLst>
              <a:gs pos="0">
                <a:srgbClr val="684500"/>
              </a:gs>
              <a:gs pos="50000">
                <a:srgbClr val="FFFFCC"/>
              </a:gs>
              <a:gs pos="100000">
                <a:srgbClr val="684500"/>
              </a:gs>
            </a:gsLst>
            <a:lin ang="0" scaled="1"/>
          </a:gradFill>
          <a:ln w="9525">
            <a:solidFill>
              <a:schemeClr val="tx1"/>
            </a:solid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40" name="Text Box 56"/>
          <p:cNvSpPr txBox="1">
            <a:spLocks noChangeArrowheads="1"/>
          </p:cNvSpPr>
          <p:nvPr/>
        </p:nvSpPr>
        <p:spPr bwMode="auto">
          <a:xfrm>
            <a:off x="3707904" y="2611438"/>
            <a:ext cx="2880319" cy="400110"/>
          </a:xfrm>
          <a:prstGeom prst="rect">
            <a:avLst/>
          </a:prstGeom>
          <a:noFill/>
          <a:ln w="9525">
            <a:noFill/>
            <a:miter lim="800000"/>
            <a:headEnd/>
            <a:tailEnd/>
          </a:ln>
          <a:effectLst/>
        </p:spPr>
        <p:txBody>
          <a:bodyPr wrap="square">
            <a:spAutoFit/>
          </a:bodyPr>
          <a:lstStyle/>
          <a:p>
            <a:r>
              <a:rPr lang="en-US" sz="2000" b="1" i="1" dirty="0">
                <a:solidFill>
                  <a:srgbClr val="000000"/>
                </a:solidFill>
                <a:latin typeface="Arial"/>
                <a:cs typeface="Times New Roman"/>
              </a:rPr>
              <a:t>Mine </a:t>
            </a:r>
            <a:r>
              <a:rPr lang="en-US" sz="2000" b="1" i="1" dirty="0" smtClean="0">
                <a:solidFill>
                  <a:srgbClr val="000000"/>
                </a:solidFill>
                <a:latin typeface="Arial"/>
                <a:cs typeface="Times New Roman"/>
              </a:rPr>
              <a:t>shafts/boreholes</a:t>
            </a:r>
            <a:endParaRPr lang="en-US" sz="2000" b="1" i="1" dirty="0">
              <a:solidFill>
                <a:srgbClr val="000000"/>
              </a:solidFill>
              <a:latin typeface="Arial"/>
              <a:cs typeface="Times New Roman"/>
            </a:endParaRPr>
          </a:p>
        </p:txBody>
      </p:sp>
      <p:sp>
        <p:nvSpPr>
          <p:cNvPr id="272441" name="Line 57"/>
          <p:cNvSpPr>
            <a:spLocks noChangeShapeType="1"/>
          </p:cNvSpPr>
          <p:nvPr/>
        </p:nvSpPr>
        <p:spPr bwMode="auto">
          <a:xfrm flipH="1">
            <a:off x="2286000" y="2809875"/>
            <a:ext cx="1421904" cy="0"/>
          </a:xfrm>
          <a:prstGeom prst="line">
            <a:avLst/>
          </a:prstGeom>
          <a:noFill/>
          <a:ln w="38100">
            <a:solidFill>
              <a:schemeClr val="tx1"/>
            </a:solidFill>
            <a:round/>
            <a:headEnd/>
            <a:tailEnd type="stealth" w="med" len="lg"/>
          </a:ln>
          <a:effectLst/>
        </p:spPr>
        <p:txBody>
          <a:bodyPr/>
          <a:lstStyle/>
          <a:p>
            <a:endParaRPr lang="en-GB" sz="2400" i="1">
              <a:solidFill>
                <a:srgbClr val="000000"/>
              </a:solidFill>
              <a:latin typeface="Times New Roman" pitchFamily="18" charset="0"/>
              <a:cs typeface="Times New Roman"/>
            </a:endParaRPr>
          </a:p>
        </p:txBody>
      </p:sp>
      <p:sp>
        <p:nvSpPr>
          <p:cNvPr id="272442" name="Line 58"/>
          <p:cNvSpPr>
            <a:spLocks noChangeShapeType="1"/>
          </p:cNvSpPr>
          <p:nvPr/>
        </p:nvSpPr>
        <p:spPr bwMode="auto">
          <a:xfrm>
            <a:off x="6588224" y="2835275"/>
            <a:ext cx="1501676" cy="12700"/>
          </a:xfrm>
          <a:prstGeom prst="line">
            <a:avLst/>
          </a:prstGeom>
          <a:noFill/>
          <a:ln w="38100">
            <a:solidFill>
              <a:schemeClr val="tx1"/>
            </a:solidFill>
            <a:round/>
            <a:headEnd/>
            <a:tailEnd type="stealth" w="med" len="lg"/>
          </a:ln>
          <a:effectLst/>
        </p:spPr>
        <p:txBody>
          <a:bodyPr/>
          <a:lstStyle/>
          <a:p>
            <a:endParaRPr lang="en-GB" sz="2400" i="1">
              <a:solidFill>
                <a:srgbClr val="000000"/>
              </a:solidFill>
              <a:latin typeface="Times New Roman" pitchFamily="18" charset="0"/>
              <a:cs typeface="Times New Roman"/>
            </a:endParaRPr>
          </a:p>
        </p:txBody>
      </p:sp>
      <p:sp>
        <p:nvSpPr>
          <p:cNvPr id="272443" name="Text Box 59"/>
          <p:cNvSpPr txBox="1">
            <a:spLocks noChangeArrowheads="1"/>
          </p:cNvSpPr>
          <p:nvPr/>
        </p:nvSpPr>
        <p:spPr bwMode="auto">
          <a:xfrm>
            <a:off x="4229100" y="5399088"/>
            <a:ext cx="1851025" cy="396875"/>
          </a:xfrm>
          <a:prstGeom prst="rect">
            <a:avLst/>
          </a:prstGeom>
          <a:noFill/>
          <a:ln w="9525">
            <a:noFill/>
            <a:miter lim="800000"/>
            <a:headEnd/>
            <a:tailEnd/>
          </a:ln>
          <a:effectLst/>
        </p:spPr>
        <p:txBody>
          <a:bodyPr>
            <a:spAutoFit/>
          </a:bodyPr>
          <a:lstStyle/>
          <a:p>
            <a:pPr>
              <a:spcBef>
                <a:spcPct val="50000"/>
              </a:spcBef>
            </a:pPr>
            <a:r>
              <a:rPr lang="en-US" sz="2000" b="1" i="1">
                <a:solidFill>
                  <a:srgbClr val="000000"/>
                </a:solidFill>
                <a:latin typeface="Arial"/>
                <a:cs typeface="Times New Roman"/>
              </a:rPr>
              <a:t>Leaky Feeder</a:t>
            </a:r>
          </a:p>
        </p:txBody>
      </p:sp>
      <p:sp>
        <p:nvSpPr>
          <p:cNvPr id="272444" name="Line 60"/>
          <p:cNvSpPr>
            <a:spLocks noChangeShapeType="1"/>
          </p:cNvSpPr>
          <p:nvPr/>
        </p:nvSpPr>
        <p:spPr bwMode="auto">
          <a:xfrm flipV="1">
            <a:off x="8229600" y="1895475"/>
            <a:ext cx="0" cy="3457575"/>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45" name="Line 61"/>
          <p:cNvSpPr>
            <a:spLocks noChangeShapeType="1"/>
          </p:cNvSpPr>
          <p:nvPr/>
        </p:nvSpPr>
        <p:spPr bwMode="auto">
          <a:xfrm flipH="1">
            <a:off x="7315200" y="1895475"/>
            <a:ext cx="908050" cy="0"/>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46" name="Line 62"/>
          <p:cNvSpPr>
            <a:spLocks noChangeShapeType="1"/>
          </p:cNvSpPr>
          <p:nvPr/>
        </p:nvSpPr>
        <p:spPr bwMode="auto">
          <a:xfrm flipV="1">
            <a:off x="7315200" y="1714500"/>
            <a:ext cx="0" cy="171450"/>
          </a:xfrm>
          <a:prstGeom prst="line">
            <a:avLst/>
          </a:prstGeom>
          <a:noFill/>
          <a:ln w="28575">
            <a:solidFill>
              <a:schemeClr val="tx1"/>
            </a:solidFill>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47" name="Text Box 63"/>
          <p:cNvSpPr txBox="1">
            <a:spLocks noChangeArrowheads="1"/>
          </p:cNvSpPr>
          <p:nvPr/>
        </p:nvSpPr>
        <p:spPr bwMode="auto">
          <a:xfrm>
            <a:off x="6045200" y="180975"/>
            <a:ext cx="2241550" cy="400110"/>
          </a:xfrm>
          <a:prstGeom prst="rect">
            <a:avLst/>
          </a:prstGeom>
          <a:noFill/>
          <a:ln w="9525">
            <a:noFill/>
            <a:miter lim="800000"/>
            <a:headEnd/>
            <a:tailEnd/>
          </a:ln>
          <a:effectLst/>
        </p:spPr>
        <p:txBody>
          <a:bodyPr>
            <a:spAutoFit/>
          </a:bodyPr>
          <a:lstStyle/>
          <a:p>
            <a:pPr>
              <a:spcBef>
                <a:spcPct val="50000"/>
              </a:spcBef>
            </a:pPr>
            <a:r>
              <a:rPr lang="en-US" sz="2000" b="1" i="1" dirty="0">
                <a:solidFill>
                  <a:srgbClr val="000000"/>
                </a:solidFill>
                <a:latin typeface="Arial"/>
                <a:cs typeface="Times New Roman"/>
              </a:rPr>
              <a:t>Primary </a:t>
            </a:r>
            <a:r>
              <a:rPr lang="en-US" sz="2000" b="1" i="1" dirty="0" smtClean="0">
                <a:solidFill>
                  <a:srgbClr val="000000"/>
                </a:solidFill>
                <a:latin typeface="Arial"/>
                <a:cs typeface="Times New Roman"/>
              </a:rPr>
              <a:t>path</a:t>
            </a:r>
            <a:endParaRPr lang="en-US" sz="2000" b="1" i="1" dirty="0">
              <a:solidFill>
                <a:srgbClr val="000000"/>
              </a:solidFill>
              <a:latin typeface="Arial"/>
              <a:cs typeface="Times New Roman"/>
            </a:endParaRPr>
          </a:p>
        </p:txBody>
      </p:sp>
      <p:sp>
        <p:nvSpPr>
          <p:cNvPr id="272448" name="Text Box 64"/>
          <p:cNvSpPr txBox="1">
            <a:spLocks noChangeArrowheads="1"/>
          </p:cNvSpPr>
          <p:nvPr/>
        </p:nvSpPr>
        <p:spPr bwMode="auto">
          <a:xfrm>
            <a:off x="501650" y="333375"/>
            <a:ext cx="2241550" cy="400110"/>
          </a:xfrm>
          <a:prstGeom prst="rect">
            <a:avLst/>
          </a:prstGeom>
          <a:noFill/>
          <a:ln w="9525">
            <a:noFill/>
            <a:miter lim="800000"/>
            <a:headEnd/>
            <a:tailEnd/>
          </a:ln>
          <a:effectLst/>
        </p:spPr>
        <p:txBody>
          <a:bodyPr>
            <a:spAutoFit/>
          </a:bodyPr>
          <a:lstStyle/>
          <a:p>
            <a:pPr algn="r">
              <a:spcBef>
                <a:spcPct val="50000"/>
              </a:spcBef>
            </a:pPr>
            <a:r>
              <a:rPr lang="en-US" sz="2000" b="1" i="1" dirty="0">
                <a:solidFill>
                  <a:srgbClr val="000000"/>
                </a:solidFill>
                <a:latin typeface="Arial"/>
                <a:cs typeface="Times New Roman"/>
              </a:rPr>
              <a:t>Secondary </a:t>
            </a:r>
            <a:r>
              <a:rPr lang="en-US" sz="2000" b="1" i="1" dirty="0" smtClean="0">
                <a:solidFill>
                  <a:srgbClr val="000000"/>
                </a:solidFill>
                <a:latin typeface="Arial"/>
                <a:cs typeface="Times New Roman"/>
              </a:rPr>
              <a:t>path</a:t>
            </a:r>
            <a:endParaRPr lang="en-US" sz="2000" b="1" i="1" dirty="0">
              <a:solidFill>
                <a:srgbClr val="000000"/>
              </a:solidFill>
              <a:latin typeface="Arial"/>
              <a:cs typeface="Times New Roman"/>
            </a:endParaRPr>
          </a:p>
        </p:txBody>
      </p:sp>
      <p:sp>
        <p:nvSpPr>
          <p:cNvPr id="272449" name="Text Box 65"/>
          <p:cNvSpPr txBox="1">
            <a:spLocks noChangeArrowheads="1"/>
          </p:cNvSpPr>
          <p:nvPr/>
        </p:nvSpPr>
        <p:spPr bwMode="auto">
          <a:xfrm>
            <a:off x="3486150" y="779463"/>
            <a:ext cx="1709122" cy="400110"/>
          </a:xfrm>
          <a:prstGeom prst="rect">
            <a:avLst/>
          </a:prstGeom>
          <a:noFill/>
          <a:ln w="9525">
            <a:noFill/>
            <a:miter lim="800000"/>
            <a:headEnd/>
            <a:tailEnd/>
          </a:ln>
          <a:effectLst/>
        </p:spPr>
        <p:txBody>
          <a:bodyPr wrap="none">
            <a:spAutoFit/>
          </a:bodyPr>
          <a:lstStyle/>
          <a:p>
            <a:r>
              <a:rPr lang="en-US" sz="2000" b="1" i="1" dirty="0" smtClean="0">
                <a:solidFill>
                  <a:srgbClr val="3333FF"/>
                </a:solidFill>
                <a:latin typeface="Arial"/>
                <a:cs typeface="Times New Roman"/>
              </a:rPr>
              <a:t>Back-up link</a:t>
            </a:r>
            <a:endParaRPr lang="en-US" sz="2000" b="1" i="1" dirty="0">
              <a:solidFill>
                <a:srgbClr val="3333FF"/>
              </a:solidFill>
              <a:latin typeface="Arial"/>
              <a:cs typeface="Times New Roman"/>
            </a:endParaRPr>
          </a:p>
        </p:txBody>
      </p:sp>
      <p:pic>
        <p:nvPicPr>
          <p:cNvPr id="272450" name="Picture 66" descr="j0187331[1]"/>
          <p:cNvPicPr>
            <a:picLocks noChangeAspect="1" noChangeArrowheads="1"/>
          </p:cNvPicPr>
          <p:nvPr/>
        </p:nvPicPr>
        <p:blipFill>
          <a:blip r:embed="rId9"/>
          <a:srcRect/>
          <a:stretch>
            <a:fillRect/>
          </a:stretch>
        </p:blipFill>
        <p:spPr bwMode="auto">
          <a:xfrm flipH="1">
            <a:off x="7715250" y="790575"/>
            <a:ext cx="581025" cy="838200"/>
          </a:xfrm>
          <a:prstGeom prst="rect">
            <a:avLst/>
          </a:prstGeom>
          <a:ln>
            <a:noFill/>
          </a:ln>
          <a:effectLst>
            <a:outerShdw blurRad="292100" dist="139700" dir="2700000" algn="tl" rotWithShape="0">
              <a:srgbClr val="333333">
                <a:alpha val="65000"/>
              </a:srgbClr>
            </a:outerShdw>
          </a:effectLst>
        </p:spPr>
      </p:pic>
      <p:sp>
        <p:nvSpPr>
          <p:cNvPr id="272451" name="Oval 67"/>
          <p:cNvSpPr>
            <a:spLocks noChangeArrowheads="1"/>
          </p:cNvSpPr>
          <p:nvPr/>
        </p:nvSpPr>
        <p:spPr bwMode="auto">
          <a:xfrm>
            <a:off x="1209675" y="5514975"/>
            <a:ext cx="323850" cy="85725"/>
          </a:xfrm>
          <a:prstGeom prst="ellipse">
            <a:avLst/>
          </a:prstGeom>
          <a:noFill/>
          <a:ln w="19050">
            <a:solidFill>
              <a:srgbClr val="FFFF00"/>
            </a:solidFill>
            <a:round/>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52" name="Oval 68"/>
          <p:cNvSpPr>
            <a:spLocks noChangeArrowheads="1"/>
          </p:cNvSpPr>
          <p:nvPr/>
        </p:nvSpPr>
        <p:spPr bwMode="auto">
          <a:xfrm>
            <a:off x="1123950" y="5476875"/>
            <a:ext cx="571500" cy="180975"/>
          </a:xfrm>
          <a:prstGeom prst="ellipse">
            <a:avLst/>
          </a:prstGeom>
          <a:noFill/>
          <a:ln w="19050">
            <a:solidFill>
              <a:srgbClr val="FFFF00"/>
            </a:solidFill>
            <a:round/>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53" name="Oval 69"/>
          <p:cNvSpPr>
            <a:spLocks noChangeArrowheads="1"/>
          </p:cNvSpPr>
          <p:nvPr/>
        </p:nvSpPr>
        <p:spPr bwMode="auto">
          <a:xfrm>
            <a:off x="1038225" y="5410200"/>
            <a:ext cx="752475" cy="295275"/>
          </a:xfrm>
          <a:prstGeom prst="ellipse">
            <a:avLst/>
          </a:prstGeom>
          <a:noFill/>
          <a:ln w="19050">
            <a:solidFill>
              <a:srgbClr val="FFFF00"/>
            </a:solidFill>
            <a:round/>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54" name="Oval 70"/>
          <p:cNvSpPr>
            <a:spLocks noChangeArrowheads="1"/>
          </p:cNvSpPr>
          <p:nvPr/>
        </p:nvSpPr>
        <p:spPr bwMode="auto">
          <a:xfrm>
            <a:off x="904875" y="5343525"/>
            <a:ext cx="990600" cy="419100"/>
          </a:xfrm>
          <a:prstGeom prst="ellipse">
            <a:avLst/>
          </a:prstGeom>
          <a:noFill/>
          <a:ln w="19050">
            <a:solidFill>
              <a:srgbClr val="FFFF00"/>
            </a:solidFill>
            <a:round/>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55" name="Line 71"/>
          <p:cNvSpPr>
            <a:spLocks noChangeShapeType="1"/>
          </p:cNvSpPr>
          <p:nvPr/>
        </p:nvSpPr>
        <p:spPr bwMode="auto">
          <a:xfrm flipV="1">
            <a:off x="1362075" y="5343525"/>
            <a:ext cx="6877050" cy="19050"/>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56" name="Line 72"/>
          <p:cNvSpPr>
            <a:spLocks noChangeShapeType="1"/>
          </p:cNvSpPr>
          <p:nvPr/>
        </p:nvSpPr>
        <p:spPr bwMode="auto">
          <a:xfrm flipV="1">
            <a:off x="8220075" y="1885950"/>
            <a:ext cx="9525" cy="3467100"/>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57" name="Line 73"/>
          <p:cNvSpPr>
            <a:spLocks noChangeShapeType="1"/>
          </p:cNvSpPr>
          <p:nvPr/>
        </p:nvSpPr>
        <p:spPr bwMode="auto">
          <a:xfrm flipV="1">
            <a:off x="0" y="5353050"/>
            <a:ext cx="1390650" cy="9525"/>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58" name="Line 74"/>
          <p:cNvSpPr>
            <a:spLocks noChangeShapeType="1"/>
          </p:cNvSpPr>
          <p:nvPr/>
        </p:nvSpPr>
        <p:spPr bwMode="auto">
          <a:xfrm>
            <a:off x="7391400" y="1885950"/>
            <a:ext cx="828675" cy="9525"/>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59" name="AutoShape 75"/>
          <p:cNvSpPr>
            <a:spLocks noChangeArrowheads="1"/>
          </p:cNvSpPr>
          <p:nvPr/>
        </p:nvSpPr>
        <p:spPr bwMode="auto">
          <a:xfrm>
            <a:off x="3876675" y="4800600"/>
            <a:ext cx="2324100" cy="1543050"/>
          </a:xfrm>
          <a:prstGeom prst="irregularSeal1">
            <a:avLst/>
          </a:prstGeom>
          <a:gradFill rotWithShape="1">
            <a:gsLst>
              <a:gs pos="0">
                <a:srgbClr val="FF3300"/>
              </a:gs>
              <a:gs pos="100000">
                <a:srgbClr val="FFFF00"/>
              </a:gs>
            </a:gsLst>
            <a:path path="shape">
              <a:fillToRect l="50000" t="50000" r="50000" b="50000"/>
            </a:path>
          </a:gradFill>
          <a:ln w="9525">
            <a:solidFill>
              <a:schemeClr val="tx1"/>
            </a:solidFill>
            <a:miter lim="800000"/>
            <a:headEnd/>
            <a:tailEnd/>
          </a:ln>
          <a:effectLst/>
        </p:spPr>
        <p:txBody>
          <a:bodyPr wrap="none" anchor="ctr"/>
          <a:lstStyle/>
          <a:p>
            <a:endParaRPr lang="en-GB" sz="2400" i="1">
              <a:solidFill>
                <a:srgbClr val="000000"/>
              </a:solidFill>
              <a:latin typeface="Times New Roman" pitchFamily="18" charset="0"/>
              <a:cs typeface="Times New Roman"/>
            </a:endParaRPr>
          </a:p>
        </p:txBody>
      </p:sp>
      <p:sp>
        <p:nvSpPr>
          <p:cNvPr id="272460" name="Line 76"/>
          <p:cNvSpPr>
            <a:spLocks noChangeShapeType="1"/>
          </p:cNvSpPr>
          <p:nvPr/>
        </p:nvSpPr>
        <p:spPr bwMode="auto">
          <a:xfrm flipV="1">
            <a:off x="2114550" y="1885950"/>
            <a:ext cx="9525" cy="3467100"/>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61" name="Line 77"/>
          <p:cNvSpPr>
            <a:spLocks noChangeShapeType="1"/>
          </p:cNvSpPr>
          <p:nvPr/>
        </p:nvSpPr>
        <p:spPr bwMode="auto">
          <a:xfrm flipV="1">
            <a:off x="1381125" y="5343525"/>
            <a:ext cx="752475" cy="19050"/>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62" name="Line 78"/>
          <p:cNvSpPr>
            <a:spLocks noChangeShapeType="1"/>
          </p:cNvSpPr>
          <p:nvPr/>
        </p:nvSpPr>
        <p:spPr bwMode="auto">
          <a:xfrm>
            <a:off x="0" y="5353050"/>
            <a:ext cx="1390650" cy="9525"/>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63" name="Line 79"/>
          <p:cNvSpPr>
            <a:spLocks noChangeShapeType="1"/>
          </p:cNvSpPr>
          <p:nvPr/>
        </p:nvSpPr>
        <p:spPr bwMode="auto">
          <a:xfrm>
            <a:off x="1371600" y="1909763"/>
            <a:ext cx="771525" cy="4762"/>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64" name="Line 80"/>
          <p:cNvSpPr>
            <a:spLocks noChangeShapeType="1"/>
          </p:cNvSpPr>
          <p:nvPr/>
        </p:nvSpPr>
        <p:spPr bwMode="auto">
          <a:xfrm flipV="1">
            <a:off x="1381125" y="1381125"/>
            <a:ext cx="0" cy="504825"/>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
        <p:nvSpPr>
          <p:cNvPr id="272465" name="Line 81"/>
          <p:cNvSpPr>
            <a:spLocks noChangeShapeType="1"/>
          </p:cNvSpPr>
          <p:nvPr/>
        </p:nvSpPr>
        <p:spPr bwMode="auto">
          <a:xfrm>
            <a:off x="1666875" y="1209675"/>
            <a:ext cx="5419725" cy="9525"/>
          </a:xfrm>
          <a:prstGeom prst="line">
            <a:avLst/>
          </a:prstGeom>
          <a:noFill/>
          <a:ln w="101600" cap="rnd">
            <a:solidFill>
              <a:srgbClr val="FFFF00"/>
            </a:solidFill>
            <a:prstDash val="sysDot"/>
            <a:round/>
            <a:headEnd/>
            <a:tailEnd/>
          </a:ln>
          <a:effectLst/>
        </p:spPr>
        <p:txBody>
          <a:bodyPr/>
          <a:lstStyle/>
          <a:p>
            <a:endParaRPr lang="en-GB" sz="2400" i="1">
              <a:solidFill>
                <a:srgbClr val="000000"/>
              </a:solidFill>
              <a:latin typeface="Times New Roman" pitchFamily="18" charset="0"/>
              <a:cs typeface="Times New Roman"/>
            </a:endParaRPr>
          </a:p>
        </p:txBody>
      </p:sp>
    </p:spTree>
    <p:extLst>
      <p:ext uri="{BB962C8B-B14F-4D97-AF65-F5344CB8AC3E}">
        <p14:creationId xmlns:p14="http://schemas.microsoft.com/office/powerpoint/2010/main" val="395242148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72451"/>
                                        </p:tgtEl>
                                        <p:attrNameLst>
                                          <p:attrName>style.visibility</p:attrName>
                                        </p:attrNameLst>
                                      </p:cBhvr>
                                      <p:to>
                                        <p:strVal val="visible"/>
                                      </p:to>
                                    </p:set>
                                    <p:anim calcmode="lin" valueType="num">
                                      <p:cBhvr>
                                        <p:cTn id="7" dur="500" fill="hold"/>
                                        <p:tgtEl>
                                          <p:spTgt spid="272451"/>
                                        </p:tgtEl>
                                        <p:attrNameLst>
                                          <p:attrName>ppt_w</p:attrName>
                                        </p:attrNameLst>
                                      </p:cBhvr>
                                      <p:tavLst>
                                        <p:tav tm="0">
                                          <p:val>
                                            <p:fltVal val="0"/>
                                          </p:val>
                                        </p:tav>
                                        <p:tav tm="100000">
                                          <p:val>
                                            <p:strVal val="#ppt_w"/>
                                          </p:val>
                                        </p:tav>
                                      </p:tavLst>
                                    </p:anim>
                                    <p:anim calcmode="lin" valueType="num">
                                      <p:cBhvr>
                                        <p:cTn id="8" dur="500" fill="hold"/>
                                        <p:tgtEl>
                                          <p:spTgt spid="27245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72452"/>
                                        </p:tgtEl>
                                        <p:attrNameLst>
                                          <p:attrName>style.visibility</p:attrName>
                                        </p:attrNameLst>
                                      </p:cBhvr>
                                      <p:to>
                                        <p:strVal val="visible"/>
                                      </p:to>
                                    </p:set>
                                    <p:anim calcmode="lin" valueType="num">
                                      <p:cBhvr>
                                        <p:cTn id="11" dur="500" fill="hold"/>
                                        <p:tgtEl>
                                          <p:spTgt spid="272452"/>
                                        </p:tgtEl>
                                        <p:attrNameLst>
                                          <p:attrName>ppt_w</p:attrName>
                                        </p:attrNameLst>
                                      </p:cBhvr>
                                      <p:tavLst>
                                        <p:tav tm="0">
                                          <p:val>
                                            <p:fltVal val="0"/>
                                          </p:val>
                                        </p:tav>
                                        <p:tav tm="100000">
                                          <p:val>
                                            <p:strVal val="#ppt_w"/>
                                          </p:val>
                                        </p:tav>
                                      </p:tavLst>
                                    </p:anim>
                                    <p:anim calcmode="lin" valueType="num">
                                      <p:cBhvr>
                                        <p:cTn id="12" dur="500" fill="hold"/>
                                        <p:tgtEl>
                                          <p:spTgt spid="27245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72453"/>
                                        </p:tgtEl>
                                        <p:attrNameLst>
                                          <p:attrName>style.visibility</p:attrName>
                                        </p:attrNameLst>
                                      </p:cBhvr>
                                      <p:to>
                                        <p:strVal val="visible"/>
                                      </p:to>
                                    </p:set>
                                    <p:anim calcmode="lin" valueType="num">
                                      <p:cBhvr>
                                        <p:cTn id="15" dur="500" fill="hold"/>
                                        <p:tgtEl>
                                          <p:spTgt spid="272453"/>
                                        </p:tgtEl>
                                        <p:attrNameLst>
                                          <p:attrName>ppt_w</p:attrName>
                                        </p:attrNameLst>
                                      </p:cBhvr>
                                      <p:tavLst>
                                        <p:tav tm="0">
                                          <p:val>
                                            <p:fltVal val="0"/>
                                          </p:val>
                                        </p:tav>
                                        <p:tav tm="100000">
                                          <p:val>
                                            <p:strVal val="#ppt_w"/>
                                          </p:val>
                                        </p:tav>
                                      </p:tavLst>
                                    </p:anim>
                                    <p:anim calcmode="lin" valueType="num">
                                      <p:cBhvr>
                                        <p:cTn id="16" dur="500" fill="hold"/>
                                        <p:tgtEl>
                                          <p:spTgt spid="27245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72454"/>
                                        </p:tgtEl>
                                        <p:attrNameLst>
                                          <p:attrName>style.visibility</p:attrName>
                                        </p:attrNameLst>
                                      </p:cBhvr>
                                      <p:to>
                                        <p:strVal val="visible"/>
                                      </p:to>
                                    </p:set>
                                    <p:anim calcmode="lin" valueType="num">
                                      <p:cBhvr>
                                        <p:cTn id="19" dur="500" fill="hold"/>
                                        <p:tgtEl>
                                          <p:spTgt spid="272454"/>
                                        </p:tgtEl>
                                        <p:attrNameLst>
                                          <p:attrName>ppt_w</p:attrName>
                                        </p:attrNameLst>
                                      </p:cBhvr>
                                      <p:tavLst>
                                        <p:tav tm="0">
                                          <p:val>
                                            <p:fltVal val="0"/>
                                          </p:val>
                                        </p:tav>
                                        <p:tav tm="100000">
                                          <p:val>
                                            <p:strVal val="#ppt_w"/>
                                          </p:val>
                                        </p:tav>
                                      </p:tavLst>
                                    </p:anim>
                                    <p:anim calcmode="lin" valueType="num">
                                      <p:cBhvr>
                                        <p:cTn id="20" dur="500" fill="hold"/>
                                        <p:tgtEl>
                                          <p:spTgt spid="272454"/>
                                        </p:tgtEl>
                                        <p:attrNameLst>
                                          <p:attrName>ppt_h</p:attrName>
                                        </p:attrNameLst>
                                      </p:cBhvr>
                                      <p:tavLst>
                                        <p:tav tm="0">
                                          <p:val>
                                            <p:fltVal val="0"/>
                                          </p:val>
                                        </p:tav>
                                        <p:tav tm="100000">
                                          <p:val>
                                            <p:strVal val="#ppt_h"/>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72455"/>
                                        </p:tgtEl>
                                        <p:attrNameLst>
                                          <p:attrName>style.visibility</p:attrName>
                                        </p:attrNameLst>
                                      </p:cBhvr>
                                      <p:to>
                                        <p:strVal val="visible"/>
                                      </p:to>
                                    </p:set>
                                    <p:animEffect transition="in" filter="wipe(left)">
                                      <p:cBhvr>
                                        <p:cTn id="24" dur="2000"/>
                                        <p:tgtEl>
                                          <p:spTgt spid="27245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272457"/>
                                        </p:tgtEl>
                                        <p:attrNameLst>
                                          <p:attrName>style.visibility</p:attrName>
                                        </p:attrNameLst>
                                      </p:cBhvr>
                                      <p:to>
                                        <p:strVal val="visible"/>
                                      </p:to>
                                    </p:set>
                                    <p:animEffect transition="in" filter="wipe(right)">
                                      <p:cBhvr>
                                        <p:cTn id="27" dur="1000"/>
                                        <p:tgtEl>
                                          <p:spTgt spid="272457"/>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272456"/>
                                        </p:tgtEl>
                                        <p:attrNameLst>
                                          <p:attrName>style.visibility</p:attrName>
                                        </p:attrNameLst>
                                      </p:cBhvr>
                                      <p:to>
                                        <p:strVal val="visible"/>
                                      </p:to>
                                    </p:set>
                                    <p:animEffect transition="in" filter="wipe(down)">
                                      <p:cBhvr>
                                        <p:cTn id="31" dur="1000"/>
                                        <p:tgtEl>
                                          <p:spTgt spid="272456"/>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72458"/>
                                        </p:tgtEl>
                                        <p:attrNameLst>
                                          <p:attrName>style.visibility</p:attrName>
                                        </p:attrNameLst>
                                      </p:cBhvr>
                                      <p:to>
                                        <p:strVal val="visible"/>
                                      </p:to>
                                    </p:set>
                                    <p:animEffect transition="in" filter="wipe(right)">
                                      <p:cBhvr>
                                        <p:cTn id="35" dur="500"/>
                                        <p:tgtEl>
                                          <p:spTgt spid="272458"/>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272459"/>
                                        </p:tgtEl>
                                        <p:attrNameLst>
                                          <p:attrName>style.visibility</p:attrName>
                                        </p:attrNameLst>
                                      </p:cBhvr>
                                      <p:to>
                                        <p:strVal val="visible"/>
                                      </p:to>
                                    </p:set>
                                    <p:anim calcmode="lin" valueType="num">
                                      <p:cBhvr>
                                        <p:cTn id="40" dur="500" fill="hold"/>
                                        <p:tgtEl>
                                          <p:spTgt spid="272459"/>
                                        </p:tgtEl>
                                        <p:attrNameLst>
                                          <p:attrName>ppt_w</p:attrName>
                                        </p:attrNameLst>
                                      </p:cBhvr>
                                      <p:tavLst>
                                        <p:tav tm="0">
                                          <p:val>
                                            <p:fltVal val="0"/>
                                          </p:val>
                                        </p:tav>
                                        <p:tav tm="100000">
                                          <p:val>
                                            <p:strVal val="#ppt_w"/>
                                          </p:val>
                                        </p:tav>
                                      </p:tavLst>
                                    </p:anim>
                                    <p:anim calcmode="lin" valueType="num">
                                      <p:cBhvr>
                                        <p:cTn id="41" dur="500" fill="hold"/>
                                        <p:tgtEl>
                                          <p:spTgt spid="272459"/>
                                        </p:tgtEl>
                                        <p:attrNameLst>
                                          <p:attrName>ppt_h</p:attrName>
                                        </p:attrNameLst>
                                      </p:cBhvr>
                                      <p:tavLst>
                                        <p:tav tm="0">
                                          <p:val>
                                            <p:fltVal val="0"/>
                                          </p:val>
                                        </p:tav>
                                        <p:tav tm="100000">
                                          <p:val>
                                            <p:strVal val="#ppt_h"/>
                                          </p:val>
                                        </p:tav>
                                      </p:tavLst>
                                    </p:anim>
                                  </p:childTnLst>
                                </p:cTn>
                              </p:par>
                            </p:childTnLst>
                          </p:cTn>
                        </p:par>
                        <p:par>
                          <p:cTn id="42" fill="hold">
                            <p:stCondLst>
                              <p:cond delay="500"/>
                            </p:stCondLst>
                            <p:childTnLst>
                              <p:par>
                                <p:cTn id="43" presetID="10" presetClass="exit" presetSubtype="0" fill="hold" grpId="1" nodeType="afterEffect">
                                  <p:stCondLst>
                                    <p:cond delay="0"/>
                                  </p:stCondLst>
                                  <p:childTnLst>
                                    <p:animEffect transition="out" filter="fade">
                                      <p:cBhvr>
                                        <p:cTn id="44" dur="500"/>
                                        <p:tgtEl>
                                          <p:spTgt spid="272458"/>
                                        </p:tgtEl>
                                      </p:cBhvr>
                                    </p:animEffect>
                                    <p:set>
                                      <p:cBhvr>
                                        <p:cTn id="45" dur="1" fill="hold">
                                          <p:stCondLst>
                                            <p:cond delay="499"/>
                                          </p:stCondLst>
                                        </p:cTn>
                                        <p:tgtEl>
                                          <p:spTgt spid="27245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72456"/>
                                        </p:tgtEl>
                                      </p:cBhvr>
                                    </p:animEffect>
                                    <p:set>
                                      <p:cBhvr>
                                        <p:cTn id="48" dur="1" fill="hold">
                                          <p:stCondLst>
                                            <p:cond delay="499"/>
                                          </p:stCondLst>
                                        </p:cTn>
                                        <p:tgtEl>
                                          <p:spTgt spid="272456"/>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72455"/>
                                        </p:tgtEl>
                                      </p:cBhvr>
                                    </p:animEffect>
                                    <p:set>
                                      <p:cBhvr>
                                        <p:cTn id="51" dur="1" fill="hold">
                                          <p:stCondLst>
                                            <p:cond delay="499"/>
                                          </p:stCondLst>
                                        </p:cTn>
                                        <p:tgtEl>
                                          <p:spTgt spid="27245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72457"/>
                                        </p:tgtEl>
                                      </p:cBhvr>
                                    </p:animEffect>
                                    <p:set>
                                      <p:cBhvr>
                                        <p:cTn id="54" dur="1" fill="hold">
                                          <p:stCondLst>
                                            <p:cond delay="499"/>
                                          </p:stCondLst>
                                        </p:cTn>
                                        <p:tgtEl>
                                          <p:spTgt spid="27245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72454"/>
                                        </p:tgtEl>
                                      </p:cBhvr>
                                    </p:animEffect>
                                    <p:set>
                                      <p:cBhvr>
                                        <p:cTn id="57" dur="1" fill="hold">
                                          <p:stCondLst>
                                            <p:cond delay="499"/>
                                          </p:stCondLst>
                                        </p:cTn>
                                        <p:tgtEl>
                                          <p:spTgt spid="272454"/>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72453"/>
                                        </p:tgtEl>
                                      </p:cBhvr>
                                    </p:animEffect>
                                    <p:set>
                                      <p:cBhvr>
                                        <p:cTn id="60" dur="1" fill="hold">
                                          <p:stCondLst>
                                            <p:cond delay="499"/>
                                          </p:stCondLst>
                                        </p:cTn>
                                        <p:tgtEl>
                                          <p:spTgt spid="27245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72452"/>
                                        </p:tgtEl>
                                      </p:cBhvr>
                                    </p:animEffect>
                                    <p:set>
                                      <p:cBhvr>
                                        <p:cTn id="63" dur="1" fill="hold">
                                          <p:stCondLst>
                                            <p:cond delay="499"/>
                                          </p:stCondLst>
                                        </p:cTn>
                                        <p:tgtEl>
                                          <p:spTgt spid="27245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72451"/>
                                        </p:tgtEl>
                                      </p:cBhvr>
                                    </p:animEffect>
                                    <p:set>
                                      <p:cBhvr>
                                        <p:cTn id="66" dur="1" fill="hold">
                                          <p:stCondLst>
                                            <p:cond delay="499"/>
                                          </p:stCondLst>
                                        </p:cTn>
                                        <p:tgtEl>
                                          <p:spTgt spid="272451"/>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72461"/>
                                        </p:tgtEl>
                                        <p:attrNameLst>
                                          <p:attrName>style.visibility</p:attrName>
                                        </p:attrNameLst>
                                      </p:cBhvr>
                                      <p:to>
                                        <p:strVal val="visible"/>
                                      </p:to>
                                    </p:set>
                                    <p:animEffect transition="in" filter="wipe(left)">
                                      <p:cBhvr>
                                        <p:cTn id="71" dur="1000"/>
                                        <p:tgtEl>
                                          <p:spTgt spid="272461"/>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72462"/>
                                        </p:tgtEl>
                                        <p:attrNameLst>
                                          <p:attrName>style.visibility</p:attrName>
                                        </p:attrNameLst>
                                      </p:cBhvr>
                                      <p:to>
                                        <p:strVal val="visible"/>
                                      </p:to>
                                    </p:set>
                                    <p:animEffect transition="in" filter="wipe(right)">
                                      <p:cBhvr>
                                        <p:cTn id="74" dur="1000"/>
                                        <p:tgtEl>
                                          <p:spTgt spid="272462"/>
                                        </p:tgtEl>
                                      </p:cBhvr>
                                    </p:animEffect>
                                  </p:childTnLst>
                                </p:cTn>
                              </p:par>
                            </p:childTnLst>
                          </p:cTn>
                        </p:par>
                        <p:par>
                          <p:cTn id="75" fill="hold">
                            <p:stCondLst>
                              <p:cond delay="1000"/>
                            </p:stCondLst>
                            <p:childTnLst>
                              <p:par>
                                <p:cTn id="76" presetID="22" presetClass="entr" presetSubtype="4" fill="hold" grpId="0" nodeType="afterEffect">
                                  <p:stCondLst>
                                    <p:cond delay="0"/>
                                  </p:stCondLst>
                                  <p:childTnLst>
                                    <p:set>
                                      <p:cBhvr>
                                        <p:cTn id="77" dur="1" fill="hold">
                                          <p:stCondLst>
                                            <p:cond delay="0"/>
                                          </p:stCondLst>
                                        </p:cTn>
                                        <p:tgtEl>
                                          <p:spTgt spid="272460"/>
                                        </p:tgtEl>
                                        <p:attrNameLst>
                                          <p:attrName>style.visibility</p:attrName>
                                        </p:attrNameLst>
                                      </p:cBhvr>
                                      <p:to>
                                        <p:strVal val="visible"/>
                                      </p:to>
                                    </p:set>
                                    <p:animEffect transition="in" filter="wipe(down)">
                                      <p:cBhvr>
                                        <p:cTn id="78" dur="1000"/>
                                        <p:tgtEl>
                                          <p:spTgt spid="272460"/>
                                        </p:tgtEl>
                                      </p:cBhvr>
                                    </p:animEffect>
                                  </p:childTnLst>
                                </p:cTn>
                              </p:par>
                            </p:childTnLst>
                          </p:cTn>
                        </p:par>
                        <p:par>
                          <p:cTn id="79" fill="hold">
                            <p:stCondLst>
                              <p:cond delay="2000"/>
                            </p:stCondLst>
                            <p:childTnLst>
                              <p:par>
                                <p:cTn id="80" presetID="22" presetClass="entr" presetSubtype="2" fill="hold" grpId="0" nodeType="afterEffect">
                                  <p:stCondLst>
                                    <p:cond delay="0"/>
                                  </p:stCondLst>
                                  <p:childTnLst>
                                    <p:set>
                                      <p:cBhvr>
                                        <p:cTn id="81" dur="1" fill="hold">
                                          <p:stCondLst>
                                            <p:cond delay="0"/>
                                          </p:stCondLst>
                                        </p:cTn>
                                        <p:tgtEl>
                                          <p:spTgt spid="272463"/>
                                        </p:tgtEl>
                                        <p:attrNameLst>
                                          <p:attrName>style.visibility</p:attrName>
                                        </p:attrNameLst>
                                      </p:cBhvr>
                                      <p:to>
                                        <p:strVal val="visible"/>
                                      </p:to>
                                    </p:set>
                                    <p:animEffect transition="in" filter="wipe(right)">
                                      <p:cBhvr>
                                        <p:cTn id="82" dur="500"/>
                                        <p:tgtEl>
                                          <p:spTgt spid="272463"/>
                                        </p:tgtEl>
                                      </p:cBhvr>
                                    </p:animEffect>
                                  </p:childTnLst>
                                </p:cTn>
                              </p:par>
                            </p:childTnLst>
                          </p:cTn>
                        </p:par>
                        <p:par>
                          <p:cTn id="83" fill="hold">
                            <p:stCondLst>
                              <p:cond delay="2500"/>
                            </p:stCondLst>
                            <p:childTnLst>
                              <p:par>
                                <p:cTn id="84" presetID="22" presetClass="entr" presetSubtype="4" fill="hold" grpId="0" nodeType="afterEffect">
                                  <p:stCondLst>
                                    <p:cond delay="0"/>
                                  </p:stCondLst>
                                  <p:childTnLst>
                                    <p:set>
                                      <p:cBhvr>
                                        <p:cTn id="85" dur="1" fill="hold">
                                          <p:stCondLst>
                                            <p:cond delay="0"/>
                                          </p:stCondLst>
                                        </p:cTn>
                                        <p:tgtEl>
                                          <p:spTgt spid="272464"/>
                                        </p:tgtEl>
                                        <p:attrNameLst>
                                          <p:attrName>style.visibility</p:attrName>
                                        </p:attrNameLst>
                                      </p:cBhvr>
                                      <p:to>
                                        <p:strVal val="visible"/>
                                      </p:to>
                                    </p:set>
                                    <p:animEffect transition="in" filter="wipe(down)">
                                      <p:cBhvr>
                                        <p:cTn id="86" dur="500"/>
                                        <p:tgtEl>
                                          <p:spTgt spid="272464"/>
                                        </p:tgtEl>
                                      </p:cBhvr>
                                    </p:animEffect>
                                  </p:childTnLst>
                                </p:cTn>
                              </p:par>
                            </p:childTnLst>
                          </p:cTn>
                        </p:par>
                        <p:par>
                          <p:cTn id="87" fill="hold">
                            <p:stCondLst>
                              <p:cond delay="3000"/>
                            </p:stCondLst>
                            <p:childTnLst>
                              <p:par>
                                <p:cTn id="88" presetID="22" presetClass="entr" presetSubtype="8" fill="hold" grpId="0" nodeType="afterEffect">
                                  <p:stCondLst>
                                    <p:cond delay="0"/>
                                  </p:stCondLst>
                                  <p:childTnLst>
                                    <p:set>
                                      <p:cBhvr>
                                        <p:cTn id="89" dur="1" fill="hold">
                                          <p:stCondLst>
                                            <p:cond delay="0"/>
                                          </p:stCondLst>
                                        </p:cTn>
                                        <p:tgtEl>
                                          <p:spTgt spid="272465"/>
                                        </p:tgtEl>
                                        <p:attrNameLst>
                                          <p:attrName>style.visibility</p:attrName>
                                        </p:attrNameLst>
                                      </p:cBhvr>
                                      <p:to>
                                        <p:strVal val="visible"/>
                                      </p:to>
                                    </p:set>
                                    <p:animEffect transition="in" filter="wipe(left)">
                                      <p:cBhvr>
                                        <p:cTn id="90" dur="1000"/>
                                        <p:tgtEl>
                                          <p:spTgt spid="272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451" grpId="0" animBg="1"/>
      <p:bldP spid="272451" grpId="1" animBg="1"/>
      <p:bldP spid="272452" grpId="0" animBg="1"/>
      <p:bldP spid="272452" grpId="1" animBg="1"/>
      <p:bldP spid="272453" grpId="0" animBg="1"/>
      <p:bldP spid="272453" grpId="1" animBg="1"/>
      <p:bldP spid="272454" grpId="0" animBg="1"/>
      <p:bldP spid="272454" grpId="1" animBg="1"/>
      <p:bldP spid="272455" grpId="0" animBg="1"/>
      <p:bldP spid="272455" grpId="1" animBg="1"/>
      <p:bldP spid="272456" grpId="0" animBg="1"/>
      <p:bldP spid="272456" grpId="1" animBg="1"/>
      <p:bldP spid="272457" grpId="0" animBg="1"/>
      <p:bldP spid="272457" grpId="1" animBg="1"/>
      <p:bldP spid="272458" grpId="0" animBg="1"/>
      <p:bldP spid="272458" grpId="1" animBg="1"/>
      <p:bldP spid="272459" grpId="0" animBg="1"/>
      <p:bldP spid="272460" grpId="0" animBg="1"/>
      <p:bldP spid="272461" grpId="0" animBg="1"/>
      <p:bldP spid="272462" grpId="0" animBg="1"/>
      <p:bldP spid="272463" grpId="0" animBg="1"/>
      <p:bldP spid="272464" grpId="0" animBg="1"/>
      <p:bldP spid="27246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3"/>
          <p:cNvSpPr txBox="1">
            <a:spLocks noChangeArrowheads="1"/>
          </p:cNvSpPr>
          <p:nvPr/>
        </p:nvSpPr>
        <p:spPr bwMode="auto">
          <a:xfrm>
            <a:off x="611560" y="2492896"/>
            <a:ext cx="7696200" cy="3974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pPr>
            <a:r>
              <a:rPr lang="en-GB" sz="3200" b="1" i="1"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Mesh Networks:</a:t>
            </a:r>
          </a:p>
          <a:p>
            <a:pPr>
              <a:lnSpc>
                <a:spcPct val="110000"/>
              </a:lnSpc>
              <a:spcBef>
                <a:spcPct val="50000"/>
              </a:spcBef>
            </a:pPr>
            <a:r>
              <a:rPr lang="en-GB" sz="2400" b="1"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More Nodes  =  Greater Reliability</a:t>
            </a:r>
            <a:r>
              <a:rPr lang="en-GB" sz="2400"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  </a:t>
            </a:r>
            <a:r>
              <a:rPr lang="en-GB" sz="2400" dirty="0" smtClean="0">
                <a:solidFill>
                  <a:srgbClr val="006666"/>
                </a:solidFill>
                <a:latin typeface="Calibri" pitchFamily="34" charset="0"/>
                <a:cs typeface="Calibri" pitchFamily="34" charset="0"/>
              </a:rPr>
              <a:t>(multi-hopping, routed communications, short paths, lower RF power requirements)</a:t>
            </a:r>
          </a:p>
          <a:p>
            <a:pPr>
              <a:lnSpc>
                <a:spcPct val="110000"/>
              </a:lnSpc>
              <a:spcBef>
                <a:spcPct val="50000"/>
              </a:spcBef>
            </a:pPr>
            <a:r>
              <a:rPr lang="en-GB" sz="2400" b="1"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Mesh  =  Self-configuring</a:t>
            </a:r>
            <a:r>
              <a:rPr lang="en-GB" sz="2400"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  </a:t>
            </a:r>
            <a:r>
              <a:rPr lang="en-GB" sz="2400" dirty="0" smtClean="0">
                <a:solidFill>
                  <a:srgbClr val="006666"/>
                </a:solidFill>
                <a:latin typeface="Calibri" pitchFamily="34" charset="0"/>
                <a:cs typeface="Calibri" pitchFamily="34" charset="0"/>
              </a:rPr>
              <a:t>(self-organising, highly adaptable)</a:t>
            </a:r>
          </a:p>
          <a:p>
            <a:pPr>
              <a:lnSpc>
                <a:spcPct val="110000"/>
              </a:lnSpc>
              <a:spcBef>
                <a:spcPct val="50000"/>
              </a:spcBef>
            </a:pPr>
            <a:r>
              <a:rPr lang="en-GB" sz="2400" b="1"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Mesh  =  Self-healing</a:t>
            </a:r>
            <a:r>
              <a:rPr lang="en-GB" sz="2400"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  </a:t>
            </a:r>
            <a:r>
              <a:rPr lang="en-GB" sz="2400" dirty="0" smtClean="0">
                <a:solidFill>
                  <a:srgbClr val="006666"/>
                </a:solidFill>
                <a:latin typeface="Calibri" pitchFamily="34" charset="0"/>
                <a:cs typeface="Calibri" pitchFamily="34" charset="0"/>
              </a:rPr>
              <a:t>(automatic re-routing around failure)</a:t>
            </a:r>
          </a:p>
          <a:p>
            <a:pPr>
              <a:lnSpc>
                <a:spcPct val="110000"/>
              </a:lnSpc>
              <a:spcBef>
                <a:spcPct val="50000"/>
              </a:spcBef>
            </a:pPr>
            <a:r>
              <a:rPr lang="en-GB" sz="2400" b="1"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Mesh  =  Redundancy</a:t>
            </a:r>
            <a:r>
              <a:rPr lang="en-GB" sz="2400"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  </a:t>
            </a:r>
            <a:r>
              <a:rPr lang="en-GB" sz="2400" dirty="0" smtClean="0">
                <a:solidFill>
                  <a:srgbClr val="006666"/>
                </a:solidFill>
                <a:latin typeface="Calibri" pitchFamily="34" charset="0"/>
                <a:cs typeface="Calibri" pitchFamily="34" charset="0"/>
              </a:rPr>
              <a:t>(‘overdesigned’, multiple pathways)</a:t>
            </a:r>
          </a:p>
          <a:p>
            <a:pPr>
              <a:lnSpc>
                <a:spcPct val="110000"/>
              </a:lnSpc>
              <a:spcBef>
                <a:spcPct val="50000"/>
              </a:spcBef>
            </a:pPr>
            <a:r>
              <a:rPr lang="en-GB" sz="2400" b="1"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Mesh  =  Scalable</a:t>
            </a:r>
            <a:r>
              <a:rPr lang="en-GB" sz="2400" dirty="0" smtClean="0">
                <a:solidFill>
                  <a:srgbClr val="000000"/>
                </a:solidFill>
                <a:effectLst>
                  <a:outerShdw blurRad="38100" dist="38100" dir="2700000" algn="tl">
                    <a:srgbClr val="000000">
                      <a:alpha val="43137"/>
                    </a:srgbClr>
                  </a:outerShdw>
                </a:effectLst>
                <a:latin typeface="Calibri" pitchFamily="34" charset="0"/>
                <a:cs typeface="Calibri" pitchFamily="34" charset="0"/>
              </a:rPr>
              <a:t>  </a:t>
            </a:r>
            <a:r>
              <a:rPr lang="en-GB" sz="2400" dirty="0" smtClean="0">
                <a:solidFill>
                  <a:srgbClr val="006666"/>
                </a:solidFill>
                <a:latin typeface="Calibri" pitchFamily="34" charset="0"/>
                <a:cs typeface="Calibri" pitchFamily="34" charset="0"/>
              </a:rPr>
              <a:t>(hundreds+  network node capacity)</a:t>
            </a:r>
          </a:p>
        </p:txBody>
      </p:sp>
      <p:pic>
        <p:nvPicPr>
          <p:cNvPr id="70660" name="Picture 4" descr="Netglo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005632"/>
            <a:ext cx="1854200" cy="18351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9" descr="C:\TEMP\Mesh Networ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31" y="1005632"/>
            <a:ext cx="4537075" cy="1265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MRSL Header Graphic"/>
          <p:cNvPicPr>
            <a:picLocks noChangeAspect="1" noChangeArrowheads="1"/>
          </p:cNvPicPr>
          <p:nvPr/>
        </p:nvPicPr>
        <p:blipFill>
          <a:blip r:embed="rId4"/>
          <a:srcRect/>
          <a:stretch>
            <a:fillRect/>
          </a:stretch>
        </p:blipFill>
        <p:spPr bwMode="auto">
          <a:xfrm>
            <a:off x="0" y="0"/>
            <a:ext cx="9144000" cy="641350"/>
          </a:xfrm>
          <a:prstGeom prst="rect">
            <a:avLst/>
          </a:prstGeom>
          <a:noFill/>
        </p:spPr>
      </p:pic>
    </p:spTree>
    <p:extLst>
      <p:ext uri="{BB962C8B-B14F-4D97-AF65-F5344CB8AC3E}">
        <p14:creationId xmlns:p14="http://schemas.microsoft.com/office/powerpoint/2010/main" val="422899369"/>
      </p:ext>
    </p:extLst>
  </p:cSld>
  <p:clrMapOvr>
    <a:masterClrMapping/>
  </p:clrMapOvr>
  <p:transition spd="slow">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6513" y="5229225"/>
            <a:ext cx="9144001" cy="1008063"/>
          </a:xfrm>
          <a:prstGeom prst="rect">
            <a:avLst/>
          </a:prstGeom>
          <a:solidFill>
            <a:schemeClr val="accent1"/>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36881" name="Text Box 17"/>
          <p:cNvSpPr txBox="1">
            <a:spLocks noChangeArrowheads="1"/>
          </p:cNvSpPr>
          <p:nvPr/>
        </p:nvSpPr>
        <p:spPr bwMode="auto">
          <a:xfrm>
            <a:off x="395288" y="1054100"/>
            <a:ext cx="5184775" cy="641350"/>
          </a:xfrm>
          <a:prstGeom prst="rect">
            <a:avLst/>
          </a:prstGeom>
          <a:noFill/>
          <a:ln w="9525">
            <a:noFill/>
            <a:miter lim="800000"/>
            <a:headEnd/>
            <a:tailEnd/>
          </a:ln>
          <a:effectLst/>
        </p:spPr>
        <p:txBody>
          <a:bodyPr>
            <a:spAutoFit/>
          </a:bodyPr>
          <a:lstStyle/>
          <a:p>
            <a:pPr>
              <a:spcBef>
                <a:spcPct val="50000"/>
              </a:spcBef>
              <a:defRPr/>
            </a:pPr>
            <a:r>
              <a:rPr lang="en-GB" sz="3600" dirty="0">
                <a:solidFill>
                  <a:srgbClr val="FFFF00"/>
                </a:solidFill>
                <a:effectLst>
                  <a:outerShdw blurRad="38100" dist="38100" dir="2700000" algn="tl">
                    <a:srgbClr val="000000"/>
                  </a:outerShdw>
                </a:effectLst>
                <a:latin typeface="Arial" charset="0"/>
              </a:rPr>
              <a:t>LF Mesh Network</a:t>
            </a:r>
            <a:endParaRPr lang="en-US" sz="3600" dirty="0">
              <a:solidFill>
                <a:srgbClr val="FFFF00"/>
              </a:solidFill>
              <a:effectLst>
                <a:outerShdw blurRad="38100" dist="38100" dir="2700000" algn="tl">
                  <a:srgbClr val="000000"/>
                </a:outerShdw>
              </a:effectLst>
              <a:latin typeface="Arial" charset="0"/>
            </a:endParaRPr>
          </a:p>
        </p:txBody>
      </p:sp>
      <p:sp>
        <p:nvSpPr>
          <p:cNvPr id="68623" name="Line 15"/>
          <p:cNvSpPr>
            <a:spLocks noChangeShapeType="1"/>
          </p:cNvSpPr>
          <p:nvPr/>
        </p:nvSpPr>
        <p:spPr bwMode="auto">
          <a:xfrm flipH="1" flipV="1">
            <a:off x="2411413" y="5805488"/>
            <a:ext cx="2520950" cy="0"/>
          </a:xfrm>
          <a:prstGeom prst="line">
            <a:avLst/>
          </a:prstGeom>
          <a:noFill/>
          <a:ln w="76200">
            <a:solidFill>
              <a:srgbClr val="FF0000"/>
            </a:solidFill>
            <a:round/>
            <a:headEnd/>
            <a:tailEnd type="none" w="lg" len="lg"/>
          </a:ln>
        </p:spPr>
        <p:txBody>
          <a:bodyPr/>
          <a:lstStyle/>
          <a:p>
            <a:endParaRPr lang="en-US" sz="2400">
              <a:solidFill>
                <a:srgbClr val="000000"/>
              </a:solidFill>
              <a:latin typeface="Arial" charset="0"/>
            </a:endParaRPr>
          </a:p>
        </p:txBody>
      </p:sp>
      <p:sp>
        <p:nvSpPr>
          <p:cNvPr id="68629" name="Line 21"/>
          <p:cNvSpPr>
            <a:spLocks noChangeShapeType="1"/>
          </p:cNvSpPr>
          <p:nvPr/>
        </p:nvSpPr>
        <p:spPr bwMode="auto">
          <a:xfrm flipV="1">
            <a:off x="2268538" y="4652963"/>
            <a:ext cx="647700" cy="1081087"/>
          </a:xfrm>
          <a:prstGeom prst="line">
            <a:avLst/>
          </a:prstGeom>
          <a:noFill/>
          <a:ln w="38100">
            <a:solidFill>
              <a:srgbClr val="FF0000"/>
            </a:solidFill>
            <a:prstDash val="dash"/>
            <a:round/>
            <a:headEnd/>
            <a:tailEnd type="arrow" w="lg" len="lg"/>
          </a:ln>
        </p:spPr>
        <p:txBody>
          <a:bodyPr/>
          <a:lstStyle/>
          <a:p>
            <a:endParaRPr lang="en-US" sz="2400">
              <a:solidFill>
                <a:srgbClr val="000000"/>
              </a:solidFill>
              <a:latin typeface="Arial" charset="0"/>
            </a:endParaRPr>
          </a:p>
        </p:txBody>
      </p:sp>
      <p:grpSp>
        <p:nvGrpSpPr>
          <p:cNvPr id="61446" name="Group 24"/>
          <p:cNvGrpSpPr>
            <a:grpSpLocks/>
          </p:cNvGrpSpPr>
          <p:nvPr/>
        </p:nvGrpSpPr>
        <p:grpSpPr bwMode="auto">
          <a:xfrm>
            <a:off x="1908175" y="5589588"/>
            <a:ext cx="647700" cy="287337"/>
            <a:chOff x="2579" y="3022"/>
            <a:chExt cx="408" cy="181"/>
          </a:xfrm>
        </p:grpSpPr>
        <p:sp>
          <p:nvSpPr>
            <p:cNvPr id="61472" name="Rectangle 23"/>
            <p:cNvSpPr>
              <a:spLocks noChangeArrowheads="1"/>
            </p:cNvSpPr>
            <p:nvPr/>
          </p:nvSpPr>
          <p:spPr bwMode="auto">
            <a:xfrm>
              <a:off x="2579" y="3089"/>
              <a:ext cx="408" cy="46"/>
            </a:xfrm>
            <a:prstGeom prst="rect">
              <a:avLst/>
            </a:prstGeom>
            <a:solidFill>
              <a:srgbClr val="33CCCC"/>
            </a:solidFill>
            <a:ln w="9525" algn="ctr">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61473" name="Oval 22"/>
            <p:cNvSpPr>
              <a:spLocks noChangeArrowheads="1"/>
            </p:cNvSpPr>
            <p:nvPr/>
          </p:nvSpPr>
          <p:spPr bwMode="auto">
            <a:xfrm>
              <a:off x="2699" y="3022"/>
              <a:ext cx="181" cy="181"/>
            </a:xfrm>
            <a:prstGeom prst="ellipse">
              <a:avLst/>
            </a:prstGeom>
            <a:solidFill>
              <a:srgbClr val="33CCCC"/>
            </a:solidFill>
            <a:ln w="9525" algn="ctr">
              <a:solidFill>
                <a:schemeClr val="tx1"/>
              </a:solidFill>
              <a:round/>
              <a:headEnd/>
              <a:tailEnd/>
            </a:ln>
          </p:spPr>
          <p:txBody>
            <a:bodyPr wrap="none" anchor="ctr"/>
            <a:lstStyle/>
            <a:p>
              <a:endParaRPr lang="en-US" sz="2400">
                <a:solidFill>
                  <a:srgbClr val="000000"/>
                </a:solidFill>
                <a:latin typeface="Arial" charset="0"/>
              </a:endParaRPr>
            </a:p>
          </p:txBody>
        </p:sp>
      </p:grpSp>
      <p:sp>
        <p:nvSpPr>
          <p:cNvPr id="61447" name="Freeform 27"/>
          <p:cNvSpPr>
            <a:spLocks/>
          </p:cNvSpPr>
          <p:nvPr/>
        </p:nvSpPr>
        <p:spPr bwMode="auto">
          <a:xfrm>
            <a:off x="3995738" y="5084763"/>
            <a:ext cx="1236662" cy="1223962"/>
          </a:xfrm>
          <a:custGeom>
            <a:avLst/>
            <a:gdLst>
              <a:gd name="T0" fmla="*/ 407987 w 779"/>
              <a:gd name="T1" fmla="*/ 155575 h 771"/>
              <a:gd name="T2" fmla="*/ 766762 w 779"/>
              <a:gd name="T3" fmla="*/ 12700 h 771"/>
              <a:gd name="T4" fmla="*/ 1200150 w 779"/>
              <a:gd name="T5" fmla="*/ 228600 h 771"/>
              <a:gd name="T6" fmla="*/ 982662 w 779"/>
              <a:gd name="T7" fmla="*/ 444500 h 771"/>
              <a:gd name="T8" fmla="*/ 1127125 w 779"/>
              <a:gd name="T9" fmla="*/ 804862 h 771"/>
              <a:gd name="T10" fmla="*/ 839787 w 779"/>
              <a:gd name="T11" fmla="*/ 1020762 h 771"/>
              <a:gd name="T12" fmla="*/ 407987 w 779"/>
              <a:gd name="T13" fmla="*/ 1163637 h 771"/>
              <a:gd name="T14" fmla="*/ 119062 w 779"/>
              <a:gd name="T15" fmla="*/ 660400 h 771"/>
              <a:gd name="T16" fmla="*/ 47625 w 779"/>
              <a:gd name="T17" fmla="*/ 228600 h 771"/>
              <a:gd name="T18" fmla="*/ 407987 w 779"/>
              <a:gd name="T19" fmla="*/ 155575 h 7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79"/>
              <a:gd name="T31" fmla="*/ 0 h 771"/>
              <a:gd name="T32" fmla="*/ 779 w 779"/>
              <a:gd name="T33" fmla="*/ 771 h 7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79" h="771">
                <a:moveTo>
                  <a:pt x="257" y="98"/>
                </a:moveTo>
                <a:cubicBezTo>
                  <a:pt x="332" y="75"/>
                  <a:pt x="400" y="0"/>
                  <a:pt x="483" y="8"/>
                </a:cubicBezTo>
                <a:cubicBezTo>
                  <a:pt x="566" y="16"/>
                  <a:pt x="733" y="99"/>
                  <a:pt x="756" y="144"/>
                </a:cubicBezTo>
                <a:cubicBezTo>
                  <a:pt x="779" y="189"/>
                  <a:pt x="627" y="220"/>
                  <a:pt x="619" y="280"/>
                </a:cubicBezTo>
                <a:cubicBezTo>
                  <a:pt x="611" y="340"/>
                  <a:pt x="725" y="447"/>
                  <a:pt x="710" y="507"/>
                </a:cubicBezTo>
                <a:cubicBezTo>
                  <a:pt x="695" y="567"/>
                  <a:pt x="605" y="605"/>
                  <a:pt x="529" y="643"/>
                </a:cubicBezTo>
                <a:cubicBezTo>
                  <a:pt x="453" y="681"/>
                  <a:pt x="332" y="771"/>
                  <a:pt x="257" y="733"/>
                </a:cubicBezTo>
                <a:cubicBezTo>
                  <a:pt x="182" y="695"/>
                  <a:pt x="113" y="514"/>
                  <a:pt x="75" y="416"/>
                </a:cubicBezTo>
                <a:cubicBezTo>
                  <a:pt x="37" y="318"/>
                  <a:pt x="0" y="197"/>
                  <a:pt x="30" y="144"/>
                </a:cubicBezTo>
                <a:cubicBezTo>
                  <a:pt x="60" y="91"/>
                  <a:pt x="182" y="121"/>
                  <a:pt x="257" y="98"/>
                </a:cubicBezTo>
                <a:close/>
              </a:path>
            </a:pathLst>
          </a:custGeom>
          <a:solidFill>
            <a:srgbClr val="808080"/>
          </a:solidFill>
          <a:ln w="9525" cap="flat" cmpd="sng">
            <a:noFill/>
            <a:prstDash val="solid"/>
            <a:round/>
            <a:headEnd/>
            <a:tailEnd/>
          </a:ln>
        </p:spPr>
        <p:txBody>
          <a:bodyPr wrap="none" anchor="ctr"/>
          <a:lstStyle/>
          <a:p>
            <a:endParaRPr lang="en-US" sz="2400">
              <a:solidFill>
                <a:srgbClr val="000000"/>
              </a:solidFill>
              <a:latin typeface="Arial" charset="0"/>
            </a:endParaRPr>
          </a:p>
        </p:txBody>
      </p:sp>
      <p:sp>
        <p:nvSpPr>
          <p:cNvPr id="61448" name="Rectangle 2"/>
          <p:cNvSpPr>
            <a:spLocks noChangeArrowheads="1"/>
          </p:cNvSpPr>
          <p:nvPr/>
        </p:nvSpPr>
        <p:spPr bwMode="auto">
          <a:xfrm rot="407061">
            <a:off x="-182563" y="2420938"/>
            <a:ext cx="9507538" cy="1008062"/>
          </a:xfrm>
          <a:prstGeom prst="rect">
            <a:avLst/>
          </a:prstGeom>
          <a:solidFill>
            <a:schemeClr val="accent1"/>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grpSp>
        <p:nvGrpSpPr>
          <p:cNvPr id="61449" name="Group 43"/>
          <p:cNvGrpSpPr>
            <a:grpSpLocks/>
          </p:cNvGrpSpPr>
          <p:nvPr/>
        </p:nvGrpSpPr>
        <p:grpSpPr bwMode="auto">
          <a:xfrm>
            <a:off x="6156325" y="5589588"/>
            <a:ext cx="647700" cy="287337"/>
            <a:chOff x="3878" y="3521"/>
            <a:chExt cx="408" cy="181"/>
          </a:xfrm>
        </p:grpSpPr>
        <p:sp>
          <p:nvSpPr>
            <p:cNvPr id="61470" name="Rectangle 30"/>
            <p:cNvSpPr>
              <a:spLocks noChangeArrowheads="1"/>
            </p:cNvSpPr>
            <p:nvPr/>
          </p:nvSpPr>
          <p:spPr bwMode="auto">
            <a:xfrm>
              <a:off x="3878" y="3588"/>
              <a:ext cx="408" cy="46"/>
            </a:xfrm>
            <a:prstGeom prst="rect">
              <a:avLst/>
            </a:prstGeom>
            <a:solidFill>
              <a:srgbClr val="33CCCC"/>
            </a:solidFill>
            <a:ln w="9525" algn="ctr">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61471" name="Oval 31"/>
            <p:cNvSpPr>
              <a:spLocks noChangeArrowheads="1"/>
            </p:cNvSpPr>
            <p:nvPr/>
          </p:nvSpPr>
          <p:spPr bwMode="auto">
            <a:xfrm>
              <a:off x="3998" y="3521"/>
              <a:ext cx="181" cy="181"/>
            </a:xfrm>
            <a:prstGeom prst="ellipse">
              <a:avLst/>
            </a:prstGeom>
            <a:solidFill>
              <a:srgbClr val="33CCCC"/>
            </a:solidFill>
            <a:ln w="9525" algn="ctr">
              <a:solidFill>
                <a:schemeClr val="tx1"/>
              </a:solidFill>
              <a:round/>
              <a:headEnd/>
              <a:tailEnd/>
            </a:ln>
          </p:spPr>
          <p:txBody>
            <a:bodyPr wrap="none" anchor="ctr"/>
            <a:lstStyle/>
            <a:p>
              <a:endParaRPr lang="en-US" sz="2400">
                <a:solidFill>
                  <a:srgbClr val="000000"/>
                </a:solidFill>
                <a:latin typeface="Arial" charset="0"/>
              </a:endParaRPr>
            </a:p>
          </p:txBody>
        </p:sp>
      </p:grpSp>
      <p:sp>
        <p:nvSpPr>
          <p:cNvPr id="68628" name="Line 20"/>
          <p:cNvSpPr>
            <a:spLocks noChangeShapeType="1"/>
          </p:cNvSpPr>
          <p:nvPr/>
        </p:nvSpPr>
        <p:spPr bwMode="auto">
          <a:xfrm>
            <a:off x="3851275" y="5805488"/>
            <a:ext cx="2520950" cy="0"/>
          </a:xfrm>
          <a:prstGeom prst="line">
            <a:avLst/>
          </a:prstGeom>
          <a:noFill/>
          <a:ln w="38100">
            <a:solidFill>
              <a:srgbClr val="FF0000"/>
            </a:solidFill>
            <a:prstDash val="dash"/>
            <a:round/>
            <a:headEnd/>
            <a:tailEnd type="arrow" w="lg" len="lg"/>
          </a:ln>
        </p:spPr>
        <p:txBody>
          <a:bodyPr/>
          <a:lstStyle/>
          <a:p>
            <a:endParaRPr lang="en-US" sz="2400">
              <a:solidFill>
                <a:srgbClr val="000000"/>
              </a:solidFill>
              <a:latin typeface="Arial" charset="0"/>
            </a:endParaRPr>
          </a:p>
        </p:txBody>
      </p:sp>
      <p:sp>
        <p:nvSpPr>
          <p:cNvPr id="68640" name="Line 32"/>
          <p:cNvSpPr>
            <a:spLocks noChangeShapeType="1"/>
          </p:cNvSpPr>
          <p:nvPr/>
        </p:nvSpPr>
        <p:spPr bwMode="auto">
          <a:xfrm flipV="1">
            <a:off x="6516688" y="3573463"/>
            <a:ext cx="1439862" cy="2016125"/>
          </a:xfrm>
          <a:prstGeom prst="line">
            <a:avLst/>
          </a:prstGeom>
          <a:noFill/>
          <a:ln w="38100">
            <a:solidFill>
              <a:srgbClr val="FF0000"/>
            </a:solidFill>
            <a:prstDash val="dash"/>
            <a:round/>
            <a:headEnd/>
            <a:tailEnd type="arrow" w="lg" len="lg"/>
          </a:ln>
        </p:spPr>
        <p:txBody>
          <a:bodyPr/>
          <a:lstStyle/>
          <a:p>
            <a:endParaRPr lang="en-US" sz="2400">
              <a:solidFill>
                <a:srgbClr val="000000"/>
              </a:solidFill>
              <a:latin typeface="Arial" charset="0"/>
            </a:endParaRPr>
          </a:p>
        </p:txBody>
      </p:sp>
      <p:grpSp>
        <p:nvGrpSpPr>
          <p:cNvPr id="61452" name="Group 33"/>
          <p:cNvGrpSpPr>
            <a:grpSpLocks/>
          </p:cNvGrpSpPr>
          <p:nvPr/>
        </p:nvGrpSpPr>
        <p:grpSpPr bwMode="auto">
          <a:xfrm rot="420000">
            <a:off x="7740650" y="3284538"/>
            <a:ext cx="647700" cy="287337"/>
            <a:chOff x="2579" y="3022"/>
            <a:chExt cx="408" cy="181"/>
          </a:xfrm>
        </p:grpSpPr>
        <p:sp>
          <p:nvSpPr>
            <p:cNvPr id="61468" name="Rectangle 34"/>
            <p:cNvSpPr>
              <a:spLocks noChangeArrowheads="1"/>
            </p:cNvSpPr>
            <p:nvPr/>
          </p:nvSpPr>
          <p:spPr bwMode="auto">
            <a:xfrm>
              <a:off x="2579" y="3089"/>
              <a:ext cx="408" cy="46"/>
            </a:xfrm>
            <a:prstGeom prst="rect">
              <a:avLst/>
            </a:prstGeom>
            <a:solidFill>
              <a:srgbClr val="33CCCC"/>
            </a:solidFill>
            <a:ln w="9525" algn="ctr">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61469" name="Oval 35"/>
            <p:cNvSpPr>
              <a:spLocks noChangeArrowheads="1"/>
            </p:cNvSpPr>
            <p:nvPr/>
          </p:nvSpPr>
          <p:spPr bwMode="auto">
            <a:xfrm>
              <a:off x="2699" y="3022"/>
              <a:ext cx="181" cy="181"/>
            </a:xfrm>
            <a:prstGeom prst="ellipse">
              <a:avLst/>
            </a:prstGeom>
            <a:solidFill>
              <a:srgbClr val="33CCCC"/>
            </a:solidFill>
            <a:ln w="9525" algn="ctr">
              <a:solidFill>
                <a:schemeClr val="tx1"/>
              </a:solidFill>
              <a:round/>
              <a:headEnd/>
              <a:tailEnd/>
            </a:ln>
          </p:spPr>
          <p:txBody>
            <a:bodyPr wrap="none" anchor="ctr"/>
            <a:lstStyle/>
            <a:p>
              <a:endParaRPr lang="en-US" sz="2400">
                <a:solidFill>
                  <a:srgbClr val="000000"/>
                </a:solidFill>
                <a:latin typeface="Arial" charset="0"/>
              </a:endParaRPr>
            </a:p>
          </p:txBody>
        </p:sp>
      </p:grpSp>
      <p:grpSp>
        <p:nvGrpSpPr>
          <p:cNvPr id="61453" name="Group 36"/>
          <p:cNvGrpSpPr>
            <a:grpSpLocks/>
          </p:cNvGrpSpPr>
          <p:nvPr/>
        </p:nvGrpSpPr>
        <p:grpSpPr bwMode="auto">
          <a:xfrm rot="420000">
            <a:off x="3059113" y="2636838"/>
            <a:ext cx="647700" cy="287337"/>
            <a:chOff x="2579" y="3022"/>
            <a:chExt cx="408" cy="181"/>
          </a:xfrm>
        </p:grpSpPr>
        <p:sp>
          <p:nvSpPr>
            <p:cNvPr id="61466" name="Rectangle 37"/>
            <p:cNvSpPr>
              <a:spLocks noChangeArrowheads="1"/>
            </p:cNvSpPr>
            <p:nvPr/>
          </p:nvSpPr>
          <p:spPr bwMode="auto">
            <a:xfrm>
              <a:off x="2579" y="3089"/>
              <a:ext cx="408" cy="46"/>
            </a:xfrm>
            <a:prstGeom prst="rect">
              <a:avLst/>
            </a:prstGeom>
            <a:solidFill>
              <a:srgbClr val="33CCCC"/>
            </a:solidFill>
            <a:ln w="9525" algn="ctr">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61467" name="Oval 38"/>
            <p:cNvSpPr>
              <a:spLocks noChangeArrowheads="1"/>
            </p:cNvSpPr>
            <p:nvPr/>
          </p:nvSpPr>
          <p:spPr bwMode="auto">
            <a:xfrm>
              <a:off x="2699" y="3022"/>
              <a:ext cx="181" cy="181"/>
            </a:xfrm>
            <a:prstGeom prst="ellipse">
              <a:avLst/>
            </a:prstGeom>
            <a:solidFill>
              <a:srgbClr val="33CCCC"/>
            </a:solidFill>
            <a:ln w="9525" algn="ctr">
              <a:solidFill>
                <a:schemeClr val="tx1"/>
              </a:solidFill>
              <a:round/>
              <a:headEnd/>
              <a:tailEnd/>
            </a:ln>
          </p:spPr>
          <p:txBody>
            <a:bodyPr wrap="none" anchor="ctr"/>
            <a:lstStyle/>
            <a:p>
              <a:endParaRPr lang="en-US" sz="2400">
                <a:solidFill>
                  <a:srgbClr val="000000"/>
                </a:solidFill>
                <a:latin typeface="Arial" charset="0"/>
              </a:endParaRPr>
            </a:p>
          </p:txBody>
        </p:sp>
      </p:grpSp>
      <p:sp>
        <p:nvSpPr>
          <p:cNvPr id="68622" name="Line 14"/>
          <p:cNvSpPr>
            <a:spLocks noChangeShapeType="1"/>
          </p:cNvSpPr>
          <p:nvPr/>
        </p:nvSpPr>
        <p:spPr bwMode="auto">
          <a:xfrm flipH="1" flipV="1">
            <a:off x="3779838" y="2852738"/>
            <a:ext cx="3889375" cy="504825"/>
          </a:xfrm>
          <a:prstGeom prst="line">
            <a:avLst/>
          </a:prstGeom>
          <a:noFill/>
          <a:ln w="76200">
            <a:solidFill>
              <a:srgbClr val="FF0000"/>
            </a:solidFill>
            <a:round/>
            <a:headEnd/>
            <a:tailEnd type="arrow" w="lg" len="lg"/>
          </a:ln>
        </p:spPr>
        <p:txBody>
          <a:bodyPr/>
          <a:lstStyle/>
          <a:p>
            <a:endParaRPr lang="en-US" sz="2400">
              <a:solidFill>
                <a:srgbClr val="000000"/>
              </a:solidFill>
              <a:latin typeface="Arial" charset="0"/>
            </a:endParaRPr>
          </a:p>
        </p:txBody>
      </p:sp>
      <p:sp>
        <p:nvSpPr>
          <p:cNvPr id="61455" name="Freeform 39"/>
          <p:cNvSpPr>
            <a:spLocks/>
          </p:cNvSpPr>
          <p:nvPr/>
        </p:nvSpPr>
        <p:spPr bwMode="auto">
          <a:xfrm>
            <a:off x="2759076" y="3607813"/>
            <a:ext cx="1236662" cy="1223962"/>
          </a:xfrm>
          <a:custGeom>
            <a:avLst/>
            <a:gdLst>
              <a:gd name="T0" fmla="*/ 407987 w 779"/>
              <a:gd name="T1" fmla="*/ 155575 h 771"/>
              <a:gd name="T2" fmla="*/ 766762 w 779"/>
              <a:gd name="T3" fmla="*/ 12700 h 771"/>
              <a:gd name="T4" fmla="*/ 1200150 w 779"/>
              <a:gd name="T5" fmla="*/ 228600 h 771"/>
              <a:gd name="T6" fmla="*/ 982662 w 779"/>
              <a:gd name="T7" fmla="*/ 444500 h 771"/>
              <a:gd name="T8" fmla="*/ 1127125 w 779"/>
              <a:gd name="T9" fmla="*/ 804862 h 771"/>
              <a:gd name="T10" fmla="*/ 839787 w 779"/>
              <a:gd name="T11" fmla="*/ 1020762 h 771"/>
              <a:gd name="T12" fmla="*/ 407987 w 779"/>
              <a:gd name="T13" fmla="*/ 1163637 h 771"/>
              <a:gd name="T14" fmla="*/ 119062 w 779"/>
              <a:gd name="T15" fmla="*/ 660400 h 771"/>
              <a:gd name="T16" fmla="*/ 47625 w 779"/>
              <a:gd name="T17" fmla="*/ 228600 h 771"/>
              <a:gd name="T18" fmla="*/ 407987 w 779"/>
              <a:gd name="T19" fmla="*/ 155575 h 7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79"/>
              <a:gd name="T31" fmla="*/ 0 h 771"/>
              <a:gd name="T32" fmla="*/ 779 w 779"/>
              <a:gd name="T33" fmla="*/ 771 h 7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79" h="771">
                <a:moveTo>
                  <a:pt x="257" y="98"/>
                </a:moveTo>
                <a:cubicBezTo>
                  <a:pt x="332" y="75"/>
                  <a:pt x="400" y="0"/>
                  <a:pt x="483" y="8"/>
                </a:cubicBezTo>
                <a:cubicBezTo>
                  <a:pt x="566" y="16"/>
                  <a:pt x="733" y="99"/>
                  <a:pt x="756" y="144"/>
                </a:cubicBezTo>
                <a:cubicBezTo>
                  <a:pt x="779" y="189"/>
                  <a:pt x="627" y="220"/>
                  <a:pt x="619" y="280"/>
                </a:cubicBezTo>
                <a:cubicBezTo>
                  <a:pt x="611" y="340"/>
                  <a:pt x="725" y="447"/>
                  <a:pt x="710" y="507"/>
                </a:cubicBezTo>
                <a:cubicBezTo>
                  <a:pt x="695" y="567"/>
                  <a:pt x="605" y="605"/>
                  <a:pt x="529" y="643"/>
                </a:cubicBezTo>
                <a:cubicBezTo>
                  <a:pt x="453" y="681"/>
                  <a:pt x="332" y="771"/>
                  <a:pt x="257" y="733"/>
                </a:cubicBezTo>
                <a:cubicBezTo>
                  <a:pt x="182" y="695"/>
                  <a:pt x="113" y="514"/>
                  <a:pt x="75" y="416"/>
                </a:cubicBezTo>
                <a:cubicBezTo>
                  <a:pt x="37" y="318"/>
                  <a:pt x="0" y="197"/>
                  <a:pt x="30" y="144"/>
                </a:cubicBezTo>
                <a:cubicBezTo>
                  <a:pt x="60" y="91"/>
                  <a:pt x="182" y="121"/>
                  <a:pt x="257" y="98"/>
                </a:cubicBezTo>
                <a:close/>
              </a:path>
            </a:pathLst>
          </a:custGeom>
          <a:solidFill>
            <a:srgbClr val="333333"/>
          </a:solidFill>
          <a:ln w="9525" cap="flat" cmpd="sng">
            <a:noFill/>
            <a:prstDash val="solid"/>
            <a:round/>
            <a:headEnd/>
            <a:tailEnd/>
          </a:ln>
        </p:spPr>
        <p:txBody>
          <a:bodyPr wrap="none" anchor="ctr"/>
          <a:lstStyle/>
          <a:p>
            <a:endParaRPr lang="en-US" sz="2400">
              <a:solidFill>
                <a:srgbClr val="000000"/>
              </a:solidFill>
              <a:latin typeface="Arial" charset="0"/>
            </a:endParaRPr>
          </a:p>
        </p:txBody>
      </p:sp>
      <p:sp>
        <p:nvSpPr>
          <p:cNvPr id="68649" name="Line 41"/>
          <p:cNvSpPr>
            <a:spLocks noChangeShapeType="1"/>
          </p:cNvSpPr>
          <p:nvPr/>
        </p:nvSpPr>
        <p:spPr bwMode="auto">
          <a:xfrm flipH="1">
            <a:off x="1908175" y="2709863"/>
            <a:ext cx="1081088" cy="214312"/>
          </a:xfrm>
          <a:prstGeom prst="line">
            <a:avLst/>
          </a:prstGeom>
          <a:noFill/>
          <a:ln w="76200">
            <a:solidFill>
              <a:srgbClr val="FF0000"/>
            </a:solidFill>
            <a:round/>
            <a:headEnd/>
            <a:tailEnd type="arrow" w="lg" len="lg"/>
          </a:ln>
        </p:spPr>
        <p:txBody>
          <a:bodyPr/>
          <a:lstStyle/>
          <a:p>
            <a:endParaRPr lang="en-US" sz="2400">
              <a:solidFill>
                <a:srgbClr val="000000"/>
              </a:solidFill>
              <a:latin typeface="Arial" charset="0"/>
            </a:endParaRPr>
          </a:p>
        </p:txBody>
      </p:sp>
      <p:sp>
        <p:nvSpPr>
          <p:cNvPr id="61457" name="Line 44"/>
          <p:cNvSpPr>
            <a:spLocks noChangeShapeType="1"/>
          </p:cNvSpPr>
          <p:nvPr/>
        </p:nvSpPr>
        <p:spPr bwMode="auto">
          <a:xfrm>
            <a:off x="0" y="2781300"/>
            <a:ext cx="9144000" cy="1079500"/>
          </a:xfrm>
          <a:prstGeom prst="line">
            <a:avLst/>
          </a:prstGeom>
          <a:noFill/>
          <a:ln w="28575">
            <a:solidFill>
              <a:schemeClr val="accent2"/>
            </a:solidFill>
            <a:round/>
            <a:headEnd/>
            <a:tailEnd/>
          </a:ln>
        </p:spPr>
        <p:txBody>
          <a:bodyPr/>
          <a:lstStyle/>
          <a:p>
            <a:endParaRPr lang="en-US" sz="2400">
              <a:solidFill>
                <a:srgbClr val="000000"/>
              </a:solidFill>
              <a:latin typeface="Arial" charset="0"/>
            </a:endParaRPr>
          </a:p>
        </p:txBody>
      </p:sp>
      <p:sp>
        <p:nvSpPr>
          <p:cNvPr id="61458" name="Rectangle 42"/>
          <p:cNvSpPr>
            <a:spLocks noChangeArrowheads="1"/>
          </p:cNvSpPr>
          <p:nvPr/>
        </p:nvSpPr>
        <p:spPr bwMode="auto">
          <a:xfrm rot="420000">
            <a:off x="1187450" y="2781300"/>
            <a:ext cx="647700" cy="217488"/>
          </a:xfrm>
          <a:prstGeom prst="rect">
            <a:avLst/>
          </a:prstGeom>
          <a:solidFill>
            <a:srgbClr val="33CCCC"/>
          </a:solidFill>
          <a:ln w="9525" algn="ctr">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68653" name="Line 45"/>
          <p:cNvSpPr>
            <a:spLocks noChangeShapeType="1"/>
          </p:cNvSpPr>
          <p:nvPr/>
        </p:nvSpPr>
        <p:spPr bwMode="auto">
          <a:xfrm rot="420000" flipH="1">
            <a:off x="712788" y="2892425"/>
            <a:ext cx="431800" cy="0"/>
          </a:xfrm>
          <a:prstGeom prst="line">
            <a:avLst/>
          </a:prstGeom>
          <a:noFill/>
          <a:ln w="38100">
            <a:solidFill>
              <a:schemeClr val="tx1"/>
            </a:solidFill>
            <a:round/>
            <a:headEnd/>
            <a:tailEnd type="arrow" w="lg" len="lg"/>
          </a:ln>
        </p:spPr>
        <p:txBody>
          <a:bodyPr/>
          <a:lstStyle/>
          <a:p>
            <a:endParaRPr lang="en-US" sz="2400">
              <a:solidFill>
                <a:srgbClr val="000000"/>
              </a:solidFill>
              <a:latin typeface="Arial" charset="0"/>
            </a:endParaRPr>
          </a:p>
        </p:txBody>
      </p:sp>
      <p:sp>
        <p:nvSpPr>
          <p:cNvPr id="68654" name="Line 46"/>
          <p:cNvSpPr>
            <a:spLocks noChangeShapeType="1"/>
          </p:cNvSpPr>
          <p:nvPr/>
        </p:nvSpPr>
        <p:spPr bwMode="auto">
          <a:xfrm rot="420000" flipH="1">
            <a:off x="333375" y="2841625"/>
            <a:ext cx="431800" cy="0"/>
          </a:xfrm>
          <a:prstGeom prst="line">
            <a:avLst/>
          </a:prstGeom>
          <a:noFill/>
          <a:ln w="38100">
            <a:solidFill>
              <a:schemeClr val="tx1"/>
            </a:solidFill>
            <a:round/>
            <a:headEnd/>
            <a:tailEnd type="arrow" w="lg" len="lg"/>
          </a:ln>
        </p:spPr>
        <p:txBody>
          <a:bodyPr/>
          <a:lstStyle/>
          <a:p>
            <a:endParaRPr lang="en-US" sz="2400">
              <a:solidFill>
                <a:srgbClr val="000000"/>
              </a:solidFill>
              <a:latin typeface="Arial" charset="0"/>
            </a:endParaRPr>
          </a:p>
        </p:txBody>
      </p:sp>
      <p:sp>
        <p:nvSpPr>
          <p:cNvPr id="68655" name="Line 47"/>
          <p:cNvSpPr>
            <a:spLocks noChangeShapeType="1"/>
          </p:cNvSpPr>
          <p:nvPr/>
        </p:nvSpPr>
        <p:spPr bwMode="auto">
          <a:xfrm rot="420000" flipH="1">
            <a:off x="0" y="2801938"/>
            <a:ext cx="431800" cy="0"/>
          </a:xfrm>
          <a:prstGeom prst="line">
            <a:avLst/>
          </a:prstGeom>
          <a:noFill/>
          <a:ln w="38100">
            <a:solidFill>
              <a:schemeClr val="tx1"/>
            </a:solidFill>
            <a:round/>
            <a:headEnd/>
            <a:tailEnd type="arrow" w="lg" len="lg"/>
          </a:ln>
        </p:spPr>
        <p:txBody>
          <a:bodyPr/>
          <a:lstStyle/>
          <a:p>
            <a:endParaRPr lang="en-US" sz="2400">
              <a:solidFill>
                <a:srgbClr val="000000"/>
              </a:solidFill>
              <a:latin typeface="Arial" charset="0"/>
            </a:endParaRPr>
          </a:p>
        </p:txBody>
      </p:sp>
      <p:sp>
        <p:nvSpPr>
          <p:cNvPr id="61462" name="Text Box 16"/>
          <p:cNvSpPr txBox="1">
            <a:spLocks noChangeArrowheads="1"/>
          </p:cNvSpPr>
          <p:nvPr/>
        </p:nvSpPr>
        <p:spPr bwMode="auto">
          <a:xfrm>
            <a:off x="4932363" y="1484313"/>
            <a:ext cx="1439862" cy="641350"/>
          </a:xfrm>
          <a:prstGeom prst="rect">
            <a:avLst/>
          </a:prstGeom>
          <a:noFill/>
          <a:ln w="9525">
            <a:noFill/>
            <a:miter lim="800000"/>
            <a:headEnd/>
            <a:tailEnd/>
          </a:ln>
        </p:spPr>
        <p:txBody>
          <a:bodyPr>
            <a:spAutoFit/>
          </a:bodyPr>
          <a:lstStyle/>
          <a:p>
            <a:pPr>
              <a:spcBef>
                <a:spcPct val="50000"/>
              </a:spcBef>
            </a:pPr>
            <a:r>
              <a:rPr lang="en-GB" sz="1800" b="1" dirty="0">
                <a:solidFill>
                  <a:srgbClr val="FFFFFF"/>
                </a:solidFill>
                <a:effectLst>
                  <a:outerShdw blurRad="38100" dist="38100" dir="2700000" algn="tl">
                    <a:srgbClr val="000000">
                      <a:alpha val="43137"/>
                    </a:srgbClr>
                  </a:outerShdw>
                </a:effectLst>
                <a:latin typeface="Arial" charset="0"/>
              </a:rPr>
              <a:t>Deployed </a:t>
            </a:r>
            <a:r>
              <a:rPr lang="en-GB" sz="1800" b="1" dirty="0" smtClean="0">
                <a:solidFill>
                  <a:srgbClr val="FFFFFF"/>
                </a:solidFill>
                <a:effectLst>
                  <a:outerShdw blurRad="38100" dist="38100" dir="2700000" algn="tl">
                    <a:srgbClr val="000000">
                      <a:alpha val="43137"/>
                    </a:srgbClr>
                  </a:outerShdw>
                </a:effectLst>
                <a:latin typeface="Arial" charset="0"/>
              </a:rPr>
              <a:t>sensor </a:t>
            </a:r>
            <a:r>
              <a:rPr lang="en-GB" sz="1800" b="1" dirty="0">
                <a:solidFill>
                  <a:srgbClr val="FFFFFF"/>
                </a:solidFill>
                <a:effectLst>
                  <a:outerShdw blurRad="38100" dist="38100" dir="2700000" algn="tl">
                    <a:srgbClr val="000000">
                      <a:alpha val="43137"/>
                    </a:srgbClr>
                  </a:outerShdw>
                </a:effectLst>
                <a:latin typeface="Arial" charset="0"/>
              </a:rPr>
              <a:t>p</a:t>
            </a:r>
            <a:r>
              <a:rPr lang="en-GB" sz="1800" b="1" dirty="0" smtClean="0">
                <a:solidFill>
                  <a:srgbClr val="FFFFFF"/>
                </a:solidFill>
                <a:effectLst>
                  <a:outerShdw blurRad="38100" dist="38100" dir="2700000" algn="tl">
                    <a:srgbClr val="000000">
                      <a:alpha val="43137"/>
                    </a:srgbClr>
                  </a:outerShdw>
                </a:effectLst>
                <a:latin typeface="Arial" charset="0"/>
              </a:rPr>
              <a:t>od </a:t>
            </a:r>
            <a:endParaRPr lang="en-US" sz="1800" b="1" dirty="0">
              <a:solidFill>
                <a:srgbClr val="FFFFFF"/>
              </a:solidFill>
              <a:effectLst>
                <a:outerShdw blurRad="38100" dist="38100" dir="2700000" algn="tl">
                  <a:srgbClr val="000000">
                    <a:alpha val="43137"/>
                  </a:srgbClr>
                </a:outerShdw>
              </a:effectLst>
              <a:latin typeface="Arial" charset="0"/>
            </a:endParaRPr>
          </a:p>
        </p:txBody>
      </p:sp>
      <p:sp>
        <p:nvSpPr>
          <p:cNvPr id="61463" name="Line 49"/>
          <p:cNvSpPr>
            <a:spLocks noChangeShapeType="1"/>
          </p:cNvSpPr>
          <p:nvPr/>
        </p:nvSpPr>
        <p:spPr bwMode="auto">
          <a:xfrm>
            <a:off x="6084888" y="2205038"/>
            <a:ext cx="1871662" cy="1008062"/>
          </a:xfrm>
          <a:prstGeom prst="line">
            <a:avLst/>
          </a:prstGeom>
          <a:noFill/>
          <a:ln w="15875">
            <a:solidFill>
              <a:schemeClr val="tx1"/>
            </a:solidFill>
            <a:round/>
            <a:headEnd/>
            <a:tailEnd type="arrow" w="lg" len="lg"/>
          </a:ln>
        </p:spPr>
        <p:txBody>
          <a:bodyPr/>
          <a:lstStyle/>
          <a:p>
            <a:endParaRPr lang="en-US" sz="2400">
              <a:solidFill>
                <a:srgbClr val="000000"/>
              </a:solidFill>
              <a:latin typeface="Arial" charset="0"/>
            </a:endParaRPr>
          </a:p>
        </p:txBody>
      </p:sp>
      <p:sp>
        <p:nvSpPr>
          <p:cNvPr id="61464" name="Text Box 16"/>
          <p:cNvSpPr txBox="1">
            <a:spLocks noChangeArrowheads="1"/>
          </p:cNvSpPr>
          <p:nvPr/>
        </p:nvSpPr>
        <p:spPr bwMode="auto">
          <a:xfrm>
            <a:off x="107156" y="3636963"/>
            <a:ext cx="2808287" cy="646331"/>
          </a:xfrm>
          <a:prstGeom prst="rect">
            <a:avLst/>
          </a:prstGeom>
          <a:noFill/>
          <a:ln w="9525">
            <a:noFill/>
            <a:miter lim="800000"/>
            <a:headEnd/>
            <a:tailEnd/>
          </a:ln>
        </p:spPr>
        <p:txBody>
          <a:bodyPr wrap="square">
            <a:spAutoFit/>
          </a:bodyPr>
          <a:lstStyle/>
          <a:p>
            <a:pPr>
              <a:spcBef>
                <a:spcPct val="50000"/>
              </a:spcBef>
            </a:pPr>
            <a:r>
              <a:rPr lang="en-GB" sz="1800" b="1" dirty="0">
                <a:solidFill>
                  <a:srgbClr val="FFFFFF"/>
                </a:solidFill>
                <a:effectLst>
                  <a:outerShdw blurRad="38100" dist="38100" dir="2700000" algn="tl">
                    <a:srgbClr val="000000">
                      <a:alpha val="43137"/>
                    </a:srgbClr>
                  </a:outerShdw>
                </a:effectLst>
                <a:latin typeface="Arial" charset="0"/>
              </a:rPr>
              <a:t>Mine </a:t>
            </a:r>
            <a:r>
              <a:rPr lang="en-GB" sz="1800" b="1" dirty="0" smtClean="0">
                <a:solidFill>
                  <a:srgbClr val="FFFFFF"/>
                </a:solidFill>
                <a:effectLst>
                  <a:outerShdw blurRad="38100" dist="38100" dir="2700000" algn="tl">
                    <a:srgbClr val="000000">
                      <a:alpha val="43137"/>
                    </a:srgbClr>
                  </a:outerShdw>
                </a:effectLst>
                <a:latin typeface="Arial" charset="0"/>
              </a:rPr>
              <a:t>communications </a:t>
            </a:r>
            <a:r>
              <a:rPr lang="en-GB" sz="1800" b="1" dirty="0">
                <a:solidFill>
                  <a:srgbClr val="FFFFFF"/>
                </a:solidFill>
                <a:effectLst>
                  <a:outerShdw blurRad="38100" dist="38100" dir="2700000" algn="tl">
                    <a:srgbClr val="000000">
                      <a:alpha val="43137"/>
                    </a:srgbClr>
                  </a:outerShdw>
                </a:effectLst>
                <a:latin typeface="Arial" charset="0"/>
              </a:rPr>
              <a:t>n</a:t>
            </a:r>
            <a:r>
              <a:rPr lang="en-GB" sz="1800" b="1" dirty="0" smtClean="0">
                <a:solidFill>
                  <a:srgbClr val="FFFFFF"/>
                </a:solidFill>
                <a:effectLst>
                  <a:outerShdw blurRad="38100" dist="38100" dir="2700000" algn="tl">
                    <a:srgbClr val="000000">
                      <a:alpha val="43137"/>
                    </a:srgbClr>
                  </a:outerShdw>
                </a:effectLst>
                <a:latin typeface="Arial" charset="0"/>
              </a:rPr>
              <a:t>etwork </a:t>
            </a:r>
            <a:r>
              <a:rPr lang="en-GB" sz="1800" b="1" dirty="0">
                <a:solidFill>
                  <a:srgbClr val="FFFFFF"/>
                </a:solidFill>
                <a:effectLst>
                  <a:outerShdw blurRad="38100" dist="38100" dir="2700000" algn="tl">
                    <a:srgbClr val="000000">
                      <a:alpha val="43137"/>
                    </a:srgbClr>
                  </a:outerShdw>
                </a:effectLst>
                <a:latin typeface="Arial" charset="0"/>
              </a:rPr>
              <a:t>(cable)</a:t>
            </a:r>
            <a:endParaRPr lang="en-US" sz="1800" b="1" dirty="0">
              <a:solidFill>
                <a:srgbClr val="FFFFFF"/>
              </a:solidFill>
              <a:effectLst>
                <a:outerShdw blurRad="38100" dist="38100" dir="2700000" algn="tl">
                  <a:srgbClr val="000000">
                    <a:alpha val="43137"/>
                  </a:srgbClr>
                </a:outerShdw>
              </a:effectLst>
              <a:latin typeface="Arial" charset="0"/>
            </a:endParaRPr>
          </a:p>
        </p:txBody>
      </p:sp>
      <p:sp>
        <p:nvSpPr>
          <p:cNvPr id="61465" name="Line 51"/>
          <p:cNvSpPr>
            <a:spLocks noChangeShapeType="1"/>
          </p:cNvSpPr>
          <p:nvPr/>
        </p:nvSpPr>
        <p:spPr bwMode="auto">
          <a:xfrm flipV="1">
            <a:off x="684213" y="2924175"/>
            <a:ext cx="719137" cy="720725"/>
          </a:xfrm>
          <a:prstGeom prst="line">
            <a:avLst/>
          </a:prstGeom>
          <a:noFill/>
          <a:ln w="15875">
            <a:solidFill>
              <a:schemeClr val="tx1"/>
            </a:solidFill>
            <a:round/>
            <a:headEnd/>
            <a:tailEnd type="arrow" w="lg" len="lg"/>
          </a:ln>
        </p:spPr>
        <p:txBody>
          <a:bodyPr/>
          <a:lstStyle/>
          <a:p>
            <a:endParaRPr lang="en-US" sz="2400">
              <a:solidFill>
                <a:srgbClr val="000000"/>
              </a:solidFill>
              <a:latin typeface="Arial" charset="0"/>
            </a:endParaRPr>
          </a:p>
        </p:txBody>
      </p:sp>
    </p:spTree>
    <p:extLst>
      <p:ext uri="{BB962C8B-B14F-4D97-AF65-F5344CB8AC3E}">
        <p14:creationId xmlns:p14="http://schemas.microsoft.com/office/powerpoint/2010/main" val="332208416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629"/>
                                        </p:tgtEl>
                                        <p:attrNameLst>
                                          <p:attrName>style.visibility</p:attrName>
                                        </p:attrNameLst>
                                      </p:cBhvr>
                                      <p:to>
                                        <p:strVal val="visible"/>
                                      </p:to>
                                    </p:set>
                                    <p:animEffect transition="in" filter="fade">
                                      <p:cBhvr>
                                        <p:cTn id="7" dur="1000"/>
                                        <p:tgtEl>
                                          <p:spTgt spid="6862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8623"/>
                                        </p:tgtEl>
                                        <p:attrNameLst>
                                          <p:attrName>style.visibility</p:attrName>
                                        </p:attrNameLst>
                                      </p:cBhvr>
                                      <p:to>
                                        <p:strVal val="visible"/>
                                      </p:to>
                                    </p:set>
                                    <p:animEffect transition="in" filter="fade">
                                      <p:cBhvr>
                                        <p:cTn id="11" dur="1000"/>
                                        <p:tgtEl>
                                          <p:spTgt spid="6862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8628"/>
                                        </p:tgtEl>
                                        <p:attrNameLst>
                                          <p:attrName>style.visibility</p:attrName>
                                        </p:attrNameLst>
                                      </p:cBhvr>
                                      <p:to>
                                        <p:strVal val="visible"/>
                                      </p:to>
                                    </p:set>
                                    <p:animEffect transition="in" filter="fade">
                                      <p:cBhvr>
                                        <p:cTn id="15" dur="1000"/>
                                        <p:tgtEl>
                                          <p:spTgt spid="68628"/>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8640"/>
                                        </p:tgtEl>
                                        <p:attrNameLst>
                                          <p:attrName>style.visibility</p:attrName>
                                        </p:attrNameLst>
                                      </p:cBhvr>
                                      <p:to>
                                        <p:strVal val="visible"/>
                                      </p:to>
                                    </p:set>
                                    <p:animEffect transition="in" filter="fade">
                                      <p:cBhvr>
                                        <p:cTn id="19" dur="1000"/>
                                        <p:tgtEl>
                                          <p:spTgt spid="68640"/>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8622"/>
                                        </p:tgtEl>
                                        <p:attrNameLst>
                                          <p:attrName>style.visibility</p:attrName>
                                        </p:attrNameLst>
                                      </p:cBhvr>
                                      <p:to>
                                        <p:strVal val="visible"/>
                                      </p:to>
                                    </p:set>
                                    <p:animEffect transition="in" filter="fade">
                                      <p:cBhvr>
                                        <p:cTn id="23" dur="1000"/>
                                        <p:tgtEl>
                                          <p:spTgt spid="68622"/>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68649"/>
                                        </p:tgtEl>
                                        <p:attrNameLst>
                                          <p:attrName>style.visibility</p:attrName>
                                        </p:attrNameLst>
                                      </p:cBhvr>
                                      <p:to>
                                        <p:strVal val="visible"/>
                                      </p:to>
                                    </p:set>
                                    <p:animEffect transition="in" filter="fade">
                                      <p:cBhvr>
                                        <p:cTn id="27" dur="1000"/>
                                        <p:tgtEl>
                                          <p:spTgt spid="68649"/>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68653"/>
                                        </p:tgtEl>
                                        <p:attrNameLst>
                                          <p:attrName>style.visibility</p:attrName>
                                        </p:attrNameLst>
                                      </p:cBhvr>
                                      <p:to>
                                        <p:strVal val="visible"/>
                                      </p:to>
                                    </p:set>
                                    <p:animEffect transition="in" filter="fade">
                                      <p:cBhvr>
                                        <p:cTn id="31" dur="1000"/>
                                        <p:tgtEl>
                                          <p:spTgt spid="68653"/>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68654"/>
                                        </p:tgtEl>
                                        <p:attrNameLst>
                                          <p:attrName>style.visibility</p:attrName>
                                        </p:attrNameLst>
                                      </p:cBhvr>
                                      <p:to>
                                        <p:strVal val="visible"/>
                                      </p:to>
                                    </p:set>
                                    <p:animEffect transition="in" filter="fade">
                                      <p:cBhvr>
                                        <p:cTn id="35" dur="1000"/>
                                        <p:tgtEl>
                                          <p:spTgt spid="68654"/>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68655"/>
                                        </p:tgtEl>
                                        <p:attrNameLst>
                                          <p:attrName>style.visibility</p:attrName>
                                        </p:attrNameLst>
                                      </p:cBhvr>
                                      <p:to>
                                        <p:strVal val="visible"/>
                                      </p:to>
                                    </p:set>
                                    <p:animEffect transition="in" filter="fade">
                                      <p:cBhvr>
                                        <p:cTn id="39" dur="1000"/>
                                        <p:tgtEl>
                                          <p:spTgt spid="68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3" grpId="0" animBg="1"/>
      <p:bldP spid="68629" grpId="0" animBg="1"/>
      <p:bldP spid="68628" grpId="0" animBg="1"/>
      <p:bldP spid="68640" grpId="0" animBg="1"/>
      <p:bldP spid="68622" grpId="0" animBg="1"/>
      <p:bldP spid="68649" grpId="0" animBg="1"/>
      <p:bldP spid="68653" grpId="0" animBg="1"/>
      <p:bldP spid="68654" grpId="0" animBg="1"/>
      <p:bldP spid="6865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611188" y="1268413"/>
            <a:ext cx="7848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1pPr>
            <a:lvl2pPr marL="742950" indent="-285750" eaLnBrk="0"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2pPr>
            <a:lvl3pPr marL="1143000" indent="-228600" eaLnBrk="0"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3pPr>
            <a:lvl4pPr marL="1600200" indent="-228600" eaLnBrk="0"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4pPr>
            <a:lvl5pPr marL="2057400" indent="-228600" eaLnBrk="0"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5pPr>
            <a:lvl6pPr marL="2514600" indent="-228600" eaLnBrk="0" fontAlgn="base"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6pPr>
            <a:lvl7pPr marL="2971800" indent="-228600" eaLnBrk="0" fontAlgn="base"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7pPr>
            <a:lvl8pPr marL="3429000" indent="-228600" eaLnBrk="0" fontAlgn="base"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8pPr>
            <a:lvl9pPr marL="3886200" indent="-228600" eaLnBrk="0" fontAlgn="base" hangingPunct="0">
              <a:lnSpc>
                <a:spcPct val="80000"/>
              </a:lnSpc>
              <a:spcBef>
                <a:spcPct val="40000"/>
              </a:spcBef>
              <a:spcAft>
                <a:spcPct val="30000"/>
              </a:spcAft>
              <a:buClr>
                <a:schemeClr val="hlink"/>
              </a:buClr>
              <a:buSzPct val="70000"/>
              <a:buFont typeface="Wingdings" pitchFamily="2" charset="2"/>
              <a:buChar char="n"/>
              <a:defRPr sz="2800">
                <a:solidFill>
                  <a:srgbClr val="FFFFCC"/>
                </a:solidFill>
                <a:latin typeface="Trebuchet MS" pitchFamily="34" charset="0"/>
                <a:cs typeface="Arial" charset="0"/>
              </a:defRPr>
            </a:lvl9pPr>
          </a:lstStyle>
          <a:p>
            <a:pPr eaLnBrk="1" hangingPunct="1">
              <a:spcBef>
                <a:spcPct val="50000"/>
              </a:spcBef>
              <a:buClr>
                <a:srgbClr val="3ECCED"/>
              </a:buClr>
            </a:pPr>
            <a:endParaRPr lang="en-US" altLang="en-US" smtClean="0"/>
          </a:p>
        </p:txBody>
      </p:sp>
      <p:graphicFrame>
        <p:nvGraphicFramePr>
          <p:cNvPr id="5" name="Diagram 4"/>
          <p:cNvGraphicFramePr/>
          <p:nvPr/>
        </p:nvGraphicFramePr>
        <p:xfrm>
          <a:off x="500034" y="0"/>
          <a:ext cx="821537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p:cNvSpPr txBox="1">
            <a:spLocks noRot="1" noChangeArrowheads="1"/>
          </p:cNvSpPr>
          <p:nvPr/>
        </p:nvSpPr>
        <p:spPr>
          <a:xfrm>
            <a:off x="179512" y="911154"/>
            <a:ext cx="8851651" cy="708012"/>
          </a:xfrm>
          <a:prstGeom prst="rect">
            <a:avLst/>
          </a:prstGeom>
        </p:spPr>
        <p:txBody>
          <a:bodyPr>
            <a:noAutofit/>
          </a:bodyPr>
          <a:lstStyle/>
          <a:p>
            <a:pPr algn="ctr" fontAlgn="auto">
              <a:spcAft>
                <a:spcPts val="0"/>
              </a:spcAft>
              <a:buFont typeface="Wingdings" pitchFamily="2" charset="2"/>
              <a:buNone/>
              <a:defRPr/>
            </a:pPr>
            <a:r>
              <a:rPr lang="en-GB" sz="32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latin typeface="Candara"/>
                <a:ea typeface="+mj-ea"/>
                <a:cs typeface="+mj-cs"/>
              </a:rPr>
              <a:t>Review of previous IMRB conferences…</a:t>
            </a:r>
            <a:endParaRPr lang="en-GB" sz="3200" b="1" dirty="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latin typeface="Candara"/>
              <a:ea typeface="+mj-ea"/>
              <a:cs typeface="+mj-cs"/>
            </a:endParaRPr>
          </a:p>
        </p:txBody>
      </p:sp>
    </p:spTree>
    <p:extLst>
      <p:ext uri="{BB962C8B-B14F-4D97-AF65-F5344CB8AC3E}">
        <p14:creationId xmlns:p14="http://schemas.microsoft.com/office/powerpoint/2010/main" val="4220569952"/>
      </p:ext>
    </p:extLst>
  </p:cSld>
  <p:clrMapOvr>
    <a:masterClrMapping/>
  </p:clrMapOvr>
  <p:transition spd="slow">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59" name="Line 55"/>
          <p:cNvSpPr>
            <a:spLocks noChangeShapeType="1"/>
          </p:cNvSpPr>
          <p:nvPr/>
        </p:nvSpPr>
        <p:spPr bwMode="auto">
          <a:xfrm>
            <a:off x="250825" y="6308725"/>
            <a:ext cx="8642350" cy="0"/>
          </a:xfrm>
          <a:prstGeom prst="line">
            <a:avLst/>
          </a:prstGeom>
          <a:noFill/>
          <a:ln w="76200">
            <a:solidFill>
              <a:srgbClr val="FFFF00"/>
            </a:solidFill>
            <a:round/>
            <a:headEnd/>
            <a:tailEnd/>
          </a:ln>
          <a:effectLst/>
        </p:spPr>
        <p:txBody>
          <a:bodyPr/>
          <a:lstStyle/>
          <a:p>
            <a:endParaRPr lang="en-US" sz="2400">
              <a:solidFill>
                <a:srgbClr val="000000"/>
              </a:solidFill>
              <a:latin typeface="Arial" charset="0"/>
            </a:endParaRPr>
          </a:p>
        </p:txBody>
      </p:sp>
      <p:sp>
        <p:nvSpPr>
          <p:cNvPr id="72815" name="Text Box 111"/>
          <p:cNvSpPr txBox="1">
            <a:spLocks noChangeArrowheads="1"/>
          </p:cNvSpPr>
          <p:nvPr/>
        </p:nvSpPr>
        <p:spPr bwMode="auto">
          <a:xfrm>
            <a:off x="3635375" y="5661025"/>
            <a:ext cx="2592388" cy="274638"/>
          </a:xfrm>
          <a:prstGeom prst="rect">
            <a:avLst/>
          </a:prstGeom>
          <a:noFill/>
          <a:ln w="9525">
            <a:noFill/>
            <a:miter lim="800000"/>
            <a:headEnd/>
            <a:tailEnd/>
          </a:ln>
          <a:effectLst/>
        </p:spPr>
        <p:txBody>
          <a:bodyPr>
            <a:spAutoFit/>
          </a:bodyPr>
          <a:lstStyle/>
          <a:p>
            <a:pPr>
              <a:spcBef>
                <a:spcPct val="50000"/>
              </a:spcBef>
            </a:pPr>
            <a:r>
              <a:rPr lang="en-GB" sz="1200" b="1" dirty="0">
                <a:solidFill>
                  <a:srgbClr val="FFFFFF"/>
                </a:solidFill>
                <a:latin typeface="Arial" charset="0"/>
              </a:rPr>
              <a:t>Mine </a:t>
            </a:r>
            <a:r>
              <a:rPr lang="en-GB" sz="1200" b="1" dirty="0" smtClean="0">
                <a:solidFill>
                  <a:srgbClr val="FFFFFF"/>
                </a:solidFill>
                <a:latin typeface="Arial" charset="0"/>
              </a:rPr>
              <a:t>backbone network</a:t>
            </a:r>
            <a:endParaRPr lang="en-US" sz="1200" b="1" dirty="0">
              <a:solidFill>
                <a:srgbClr val="FFFFFF"/>
              </a:solidFill>
              <a:latin typeface="Arial" charset="0"/>
            </a:endParaRPr>
          </a:p>
        </p:txBody>
      </p:sp>
      <p:sp>
        <p:nvSpPr>
          <p:cNvPr id="72820" name="Line 116"/>
          <p:cNvSpPr>
            <a:spLocks noChangeShapeType="1"/>
          </p:cNvSpPr>
          <p:nvPr/>
        </p:nvSpPr>
        <p:spPr bwMode="auto">
          <a:xfrm flipH="1">
            <a:off x="3203575" y="5805488"/>
            <a:ext cx="431800" cy="431800"/>
          </a:xfrm>
          <a:prstGeom prst="line">
            <a:avLst/>
          </a:prstGeom>
          <a:noFill/>
          <a:ln w="19050">
            <a:solidFill>
              <a:schemeClr val="bg1"/>
            </a:solidFill>
            <a:round/>
            <a:headEnd/>
            <a:tailEnd type="arrow" w="lg" len="lg"/>
          </a:ln>
          <a:effectLst/>
        </p:spPr>
        <p:txBody>
          <a:bodyPr/>
          <a:lstStyle/>
          <a:p>
            <a:endParaRPr lang="en-US" sz="2400">
              <a:solidFill>
                <a:srgbClr val="000000"/>
              </a:solidFill>
              <a:latin typeface="Arial" charset="0"/>
            </a:endParaRPr>
          </a:p>
        </p:txBody>
      </p:sp>
      <p:grpSp>
        <p:nvGrpSpPr>
          <p:cNvPr id="72869" name="Group 165"/>
          <p:cNvGrpSpPr>
            <a:grpSpLocks/>
          </p:cNvGrpSpPr>
          <p:nvPr/>
        </p:nvGrpSpPr>
        <p:grpSpPr bwMode="auto">
          <a:xfrm>
            <a:off x="684213" y="2709863"/>
            <a:ext cx="7488237" cy="3743325"/>
            <a:chOff x="431" y="1117"/>
            <a:chExt cx="4717" cy="2358"/>
          </a:xfrm>
        </p:grpSpPr>
        <p:sp>
          <p:nvSpPr>
            <p:cNvPr id="72774" name="Line 70"/>
            <p:cNvSpPr>
              <a:spLocks noChangeShapeType="1"/>
            </p:cNvSpPr>
            <p:nvPr/>
          </p:nvSpPr>
          <p:spPr bwMode="auto">
            <a:xfrm>
              <a:off x="748" y="1117"/>
              <a:ext cx="817" cy="90"/>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75" name="Line 71"/>
            <p:cNvSpPr>
              <a:spLocks noChangeShapeType="1"/>
            </p:cNvSpPr>
            <p:nvPr/>
          </p:nvSpPr>
          <p:spPr bwMode="auto">
            <a:xfrm>
              <a:off x="748" y="1117"/>
              <a:ext cx="590" cy="104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76" name="Line 72"/>
            <p:cNvSpPr>
              <a:spLocks noChangeShapeType="1"/>
            </p:cNvSpPr>
            <p:nvPr/>
          </p:nvSpPr>
          <p:spPr bwMode="auto">
            <a:xfrm flipH="1">
              <a:off x="1338" y="1207"/>
              <a:ext cx="181" cy="95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77" name="Line 73"/>
            <p:cNvSpPr>
              <a:spLocks noChangeShapeType="1"/>
            </p:cNvSpPr>
            <p:nvPr/>
          </p:nvSpPr>
          <p:spPr bwMode="auto">
            <a:xfrm>
              <a:off x="1519" y="1207"/>
              <a:ext cx="635" cy="1089"/>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78" name="Line 74"/>
            <p:cNvSpPr>
              <a:spLocks noChangeShapeType="1"/>
            </p:cNvSpPr>
            <p:nvPr/>
          </p:nvSpPr>
          <p:spPr bwMode="auto">
            <a:xfrm>
              <a:off x="1338" y="2160"/>
              <a:ext cx="816" cy="136"/>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79" name="Line 75"/>
            <p:cNvSpPr>
              <a:spLocks noChangeShapeType="1"/>
            </p:cNvSpPr>
            <p:nvPr/>
          </p:nvSpPr>
          <p:spPr bwMode="auto">
            <a:xfrm>
              <a:off x="1565" y="1207"/>
              <a:ext cx="589" cy="46"/>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0" name="Line 76"/>
            <p:cNvSpPr>
              <a:spLocks noChangeShapeType="1"/>
            </p:cNvSpPr>
            <p:nvPr/>
          </p:nvSpPr>
          <p:spPr bwMode="auto">
            <a:xfrm flipH="1">
              <a:off x="2154" y="1253"/>
              <a:ext cx="46" cy="104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1" name="Line 77"/>
            <p:cNvSpPr>
              <a:spLocks noChangeShapeType="1"/>
            </p:cNvSpPr>
            <p:nvPr/>
          </p:nvSpPr>
          <p:spPr bwMode="auto">
            <a:xfrm flipH="1">
              <a:off x="2699" y="1298"/>
              <a:ext cx="45" cy="104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2" name="Line 78"/>
            <p:cNvSpPr>
              <a:spLocks noChangeShapeType="1"/>
            </p:cNvSpPr>
            <p:nvPr/>
          </p:nvSpPr>
          <p:spPr bwMode="auto">
            <a:xfrm flipH="1">
              <a:off x="3288" y="1344"/>
              <a:ext cx="46" cy="997"/>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3" name="Line 79"/>
            <p:cNvSpPr>
              <a:spLocks noChangeShapeType="1"/>
            </p:cNvSpPr>
            <p:nvPr/>
          </p:nvSpPr>
          <p:spPr bwMode="auto">
            <a:xfrm flipH="1" flipV="1">
              <a:off x="2744" y="1298"/>
              <a:ext cx="544" cy="104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4" name="Line 80"/>
            <p:cNvSpPr>
              <a:spLocks noChangeShapeType="1"/>
            </p:cNvSpPr>
            <p:nvPr/>
          </p:nvSpPr>
          <p:spPr bwMode="auto">
            <a:xfrm flipH="1">
              <a:off x="2154" y="1298"/>
              <a:ext cx="590" cy="998"/>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5" name="Line 81"/>
            <p:cNvSpPr>
              <a:spLocks noChangeShapeType="1"/>
            </p:cNvSpPr>
            <p:nvPr/>
          </p:nvSpPr>
          <p:spPr bwMode="auto">
            <a:xfrm>
              <a:off x="2109" y="1253"/>
              <a:ext cx="635" cy="104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6" name="Line 82"/>
            <p:cNvSpPr>
              <a:spLocks noChangeShapeType="1"/>
            </p:cNvSpPr>
            <p:nvPr/>
          </p:nvSpPr>
          <p:spPr bwMode="auto">
            <a:xfrm>
              <a:off x="2109" y="1253"/>
              <a:ext cx="1769" cy="1179"/>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7" name="Line 83"/>
            <p:cNvSpPr>
              <a:spLocks noChangeShapeType="1"/>
            </p:cNvSpPr>
            <p:nvPr/>
          </p:nvSpPr>
          <p:spPr bwMode="auto">
            <a:xfrm>
              <a:off x="3334" y="1298"/>
              <a:ext cx="544" cy="1134"/>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8" name="Line 84"/>
            <p:cNvSpPr>
              <a:spLocks noChangeShapeType="1"/>
            </p:cNvSpPr>
            <p:nvPr/>
          </p:nvSpPr>
          <p:spPr bwMode="auto">
            <a:xfrm flipV="1">
              <a:off x="3923" y="1253"/>
              <a:ext cx="363" cy="1179"/>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89" name="Line 85"/>
            <p:cNvSpPr>
              <a:spLocks noChangeShapeType="1"/>
            </p:cNvSpPr>
            <p:nvPr/>
          </p:nvSpPr>
          <p:spPr bwMode="auto">
            <a:xfrm>
              <a:off x="4286" y="1253"/>
              <a:ext cx="544" cy="1088"/>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0" name="Line 86"/>
            <p:cNvSpPr>
              <a:spLocks noChangeShapeType="1"/>
            </p:cNvSpPr>
            <p:nvPr/>
          </p:nvSpPr>
          <p:spPr bwMode="auto">
            <a:xfrm flipH="1">
              <a:off x="4694" y="2341"/>
              <a:ext cx="136" cy="1044"/>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1" name="Line 87"/>
            <p:cNvSpPr>
              <a:spLocks noChangeShapeType="1"/>
            </p:cNvSpPr>
            <p:nvPr/>
          </p:nvSpPr>
          <p:spPr bwMode="auto">
            <a:xfrm flipH="1" flipV="1">
              <a:off x="3969" y="2432"/>
              <a:ext cx="725" cy="953"/>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2" name="Line 88"/>
            <p:cNvSpPr>
              <a:spLocks noChangeShapeType="1"/>
            </p:cNvSpPr>
            <p:nvPr/>
          </p:nvSpPr>
          <p:spPr bwMode="auto">
            <a:xfrm flipH="1">
              <a:off x="1066" y="2296"/>
              <a:ext cx="1088" cy="1179"/>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3" name="Line 89"/>
            <p:cNvSpPr>
              <a:spLocks noChangeShapeType="1"/>
            </p:cNvSpPr>
            <p:nvPr/>
          </p:nvSpPr>
          <p:spPr bwMode="auto">
            <a:xfrm flipH="1">
              <a:off x="1066" y="2251"/>
              <a:ext cx="272" cy="1224"/>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4" name="Line 90"/>
            <p:cNvSpPr>
              <a:spLocks noChangeShapeType="1"/>
            </p:cNvSpPr>
            <p:nvPr/>
          </p:nvSpPr>
          <p:spPr bwMode="auto">
            <a:xfrm flipH="1">
              <a:off x="1111" y="2296"/>
              <a:ext cx="1588" cy="1179"/>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5" name="Line 91"/>
            <p:cNvSpPr>
              <a:spLocks noChangeShapeType="1"/>
            </p:cNvSpPr>
            <p:nvPr/>
          </p:nvSpPr>
          <p:spPr bwMode="auto">
            <a:xfrm>
              <a:off x="2109" y="2296"/>
              <a:ext cx="726" cy="45"/>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6" name="Line 92"/>
            <p:cNvSpPr>
              <a:spLocks noChangeShapeType="1"/>
            </p:cNvSpPr>
            <p:nvPr/>
          </p:nvSpPr>
          <p:spPr bwMode="auto">
            <a:xfrm flipH="1">
              <a:off x="2789" y="2341"/>
              <a:ext cx="454" cy="0"/>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7" name="Line 93"/>
            <p:cNvSpPr>
              <a:spLocks noChangeShapeType="1"/>
            </p:cNvSpPr>
            <p:nvPr/>
          </p:nvSpPr>
          <p:spPr bwMode="auto">
            <a:xfrm>
              <a:off x="3334" y="2341"/>
              <a:ext cx="589" cy="91"/>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8" name="Line 94"/>
            <p:cNvSpPr>
              <a:spLocks noChangeShapeType="1"/>
            </p:cNvSpPr>
            <p:nvPr/>
          </p:nvSpPr>
          <p:spPr bwMode="auto">
            <a:xfrm flipV="1">
              <a:off x="3288" y="1253"/>
              <a:ext cx="907" cy="1088"/>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799" name="Line 95"/>
            <p:cNvSpPr>
              <a:spLocks noChangeShapeType="1"/>
            </p:cNvSpPr>
            <p:nvPr/>
          </p:nvSpPr>
          <p:spPr bwMode="auto">
            <a:xfrm flipH="1">
              <a:off x="2789" y="1298"/>
              <a:ext cx="454" cy="0"/>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1" name="Line 97"/>
            <p:cNvSpPr>
              <a:spLocks noChangeShapeType="1"/>
            </p:cNvSpPr>
            <p:nvPr/>
          </p:nvSpPr>
          <p:spPr bwMode="auto">
            <a:xfrm flipH="1" flipV="1">
              <a:off x="2109" y="1207"/>
              <a:ext cx="635" cy="91"/>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2" name="Line 98"/>
            <p:cNvSpPr>
              <a:spLocks noChangeShapeType="1"/>
            </p:cNvSpPr>
            <p:nvPr/>
          </p:nvSpPr>
          <p:spPr bwMode="auto">
            <a:xfrm flipV="1">
              <a:off x="3334" y="1162"/>
              <a:ext cx="907" cy="182"/>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3" name="Line 99"/>
            <p:cNvSpPr>
              <a:spLocks noChangeShapeType="1"/>
            </p:cNvSpPr>
            <p:nvPr/>
          </p:nvSpPr>
          <p:spPr bwMode="auto">
            <a:xfrm flipH="1">
              <a:off x="2744" y="1344"/>
              <a:ext cx="544" cy="952"/>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4" name="Line 100"/>
            <p:cNvSpPr>
              <a:spLocks noChangeShapeType="1"/>
            </p:cNvSpPr>
            <p:nvPr/>
          </p:nvSpPr>
          <p:spPr bwMode="auto">
            <a:xfrm flipH="1">
              <a:off x="1383" y="1344"/>
              <a:ext cx="1905" cy="816"/>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5" name="Line 101"/>
            <p:cNvSpPr>
              <a:spLocks noChangeShapeType="1"/>
            </p:cNvSpPr>
            <p:nvPr/>
          </p:nvSpPr>
          <p:spPr bwMode="auto">
            <a:xfrm flipV="1">
              <a:off x="1338" y="1298"/>
              <a:ext cx="771" cy="862"/>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6" name="Line 102"/>
            <p:cNvSpPr>
              <a:spLocks noChangeShapeType="1"/>
            </p:cNvSpPr>
            <p:nvPr/>
          </p:nvSpPr>
          <p:spPr bwMode="auto">
            <a:xfrm flipV="1">
              <a:off x="3923" y="2251"/>
              <a:ext cx="907" cy="136"/>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07" name="Line 103"/>
            <p:cNvSpPr>
              <a:spLocks noChangeShapeType="1"/>
            </p:cNvSpPr>
            <p:nvPr/>
          </p:nvSpPr>
          <p:spPr bwMode="auto">
            <a:xfrm>
              <a:off x="3288" y="2387"/>
              <a:ext cx="1361" cy="998"/>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62" name="Line 158"/>
            <p:cNvSpPr>
              <a:spLocks noChangeShapeType="1"/>
            </p:cNvSpPr>
            <p:nvPr/>
          </p:nvSpPr>
          <p:spPr bwMode="auto">
            <a:xfrm flipH="1">
              <a:off x="431" y="1207"/>
              <a:ext cx="317" cy="998"/>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63" name="Line 159"/>
            <p:cNvSpPr>
              <a:spLocks noChangeShapeType="1"/>
            </p:cNvSpPr>
            <p:nvPr/>
          </p:nvSpPr>
          <p:spPr bwMode="auto">
            <a:xfrm>
              <a:off x="476" y="2205"/>
              <a:ext cx="862" cy="0"/>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64" name="Line 160"/>
            <p:cNvSpPr>
              <a:spLocks noChangeShapeType="1"/>
            </p:cNvSpPr>
            <p:nvPr/>
          </p:nvSpPr>
          <p:spPr bwMode="auto">
            <a:xfrm>
              <a:off x="476" y="2205"/>
              <a:ext cx="635" cy="1270"/>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66" name="Line 162"/>
            <p:cNvSpPr>
              <a:spLocks noChangeShapeType="1"/>
            </p:cNvSpPr>
            <p:nvPr/>
          </p:nvSpPr>
          <p:spPr bwMode="auto">
            <a:xfrm flipH="1">
              <a:off x="4830" y="1162"/>
              <a:ext cx="318" cy="1134"/>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sp>
          <p:nvSpPr>
            <p:cNvPr id="72868" name="Line 164"/>
            <p:cNvSpPr>
              <a:spLocks noChangeShapeType="1"/>
            </p:cNvSpPr>
            <p:nvPr/>
          </p:nvSpPr>
          <p:spPr bwMode="auto">
            <a:xfrm>
              <a:off x="4241" y="1162"/>
              <a:ext cx="907" cy="0"/>
            </a:xfrm>
            <a:prstGeom prst="line">
              <a:avLst/>
            </a:prstGeom>
            <a:noFill/>
            <a:ln w="12700">
              <a:solidFill>
                <a:srgbClr val="FF0000"/>
              </a:solidFill>
              <a:prstDash val="dash"/>
              <a:round/>
              <a:headEnd/>
              <a:tailEnd/>
            </a:ln>
            <a:effectLst/>
          </p:spPr>
          <p:txBody>
            <a:bodyPr/>
            <a:lstStyle/>
            <a:p>
              <a:endParaRPr lang="en-US" sz="2400">
                <a:solidFill>
                  <a:srgbClr val="000000"/>
                </a:solidFill>
                <a:latin typeface="Arial" charset="0"/>
              </a:endParaRPr>
            </a:p>
          </p:txBody>
        </p:sp>
      </p:grpSp>
      <p:grpSp>
        <p:nvGrpSpPr>
          <p:cNvPr id="72870" name="Group 166"/>
          <p:cNvGrpSpPr>
            <a:grpSpLocks/>
          </p:cNvGrpSpPr>
          <p:nvPr/>
        </p:nvGrpSpPr>
        <p:grpSpPr bwMode="auto">
          <a:xfrm>
            <a:off x="6516688" y="2493963"/>
            <a:ext cx="431800" cy="858837"/>
            <a:chOff x="2428" y="1344"/>
            <a:chExt cx="663" cy="1221"/>
          </a:xfrm>
        </p:grpSpPr>
        <p:sp>
          <p:nvSpPr>
            <p:cNvPr id="72871" name="Rectangle 11"/>
            <p:cNvSpPr>
              <a:spLocks noChangeArrowheads="1"/>
            </p:cNvSpPr>
            <p:nvPr/>
          </p:nvSpPr>
          <p:spPr bwMode="auto">
            <a:xfrm>
              <a:off x="2428" y="2384"/>
              <a:ext cx="663" cy="8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872" name="Rectangle 12"/>
            <p:cNvSpPr>
              <a:spLocks noChangeArrowheads="1"/>
            </p:cNvSpPr>
            <p:nvPr/>
          </p:nvSpPr>
          <p:spPr bwMode="auto">
            <a:xfrm>
              <a:off x="2608" y="1344"/>
              <a:ext cx="317" cy="952"/>
            </a:xfrm>
            <a:prstGeom prst="rect">
              <a:avLst/>
            </a:prstGeom>
            <a:solidFill>
              <a:schemeClr val="accent1"/>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873" name="Rectangle 14"/>
            <p:cNvSpPr>
              <a:spLocks noChangeArrowheads="1"/>
            </p:cNvSpPr>
            <p:nvPr/>
          </p:nvSpPr>
          <p:spPr bwMode="auto">
            <a:xfrm>
              <a:off x="2653" y="1979"/>
              <a:ext cx="227" cy="586"/>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874" name="Rectangle 15"/>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grpSp>
      <p:grpSp>
        <p:nvGrpSpPr>
          <p:cNvPr id="72875" name="Group 171"/>
          <p:cNvGrpSpPr>
            <a:grpSpLocks/>
          </p:cNvGrpSpPr>
          <p:nvPr/>
        </p:nvGrpSpPr>
        <p:grpSpPr bwMode="auto">
          <a:xfrm>
            <a:off x="971550" y="2349500"/>
            <a:ext cx="431800" cy="858838"/>
            <a:chOff x="2428" y="1344"/>
            <a:chExt cx="663" cy="1221"/>
          </a:xfrm>
        </p:grpSpPr>
        <p:sp>
          <p:nvSpPr>
            <p:cNvPr id="72876" name="Rectangle 11"/>
            <p:cNvSpPr>
              <a:spLocks noChangeArrowheads="1"/>
            </p:cNvSpPr>
            <p:nvPr/>
          </p:nvSpPr>
          <p:spPr bwMode="auto">
            <a:xfrm>
              <a:off x="2428" y="2384"/>
              <a:ext cx="663" cy="8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877" name="Rectangle 12"/>
            <p:cNvSpPr>
              <a:spLocks noChangeArrowheads="1"/>
            </p:cNvSpPr>
            <p:nvPr/>
          </p:nvSpPr>
          <p:spPr bwMode="auto">
            <a:xfrm>
              <a:off x="2608" y="1344"/>
              <a:ext cx="317" cy="952"/>
            </a:xfrm>
            <a:prstGeom prst="rect">
              <a:avLst/>
            </a:prstGeom>
            <a:solidFill>
              <a:schemeClr val="accent1"/>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878" name="Rectangle 14"/>
            <p:cNvSpPr>
              <a:spLocks noChangeArrowheads="1"/>
            </p:cNvSpPr>
            <p:nvPr/>
          </p:nvSpPr>
          <p:spPr bwMode="auto">
            <a:xfrm>
              <a:off x="2653" y="1979"/>
              <a:ext cx="227" cy="586"/>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879" name="Rectangle 15"/>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grpSp>
      <p:grpSp>
        <p:nvGrpSpPr>
          <p:cNvPr id="72880" name="Group 176"/>
          <p:cNvGrpSpPr>
            <a:grpSpLocks/>
          </p:cNvGrpSpPr>
          <p:nvPr/>
        </p:nvGrpSpPr>
        <p:grpSpPr bwMode="auto">
          <a:xfrm>
            <a:off x="1331913" y="6092825"/>
            <a:ext cx="865187" cy="647700"/>
            <a:chOff x="1292" y="2931"/>
            <a:chExt cx="545" cy="408"/>
          </a:xfrm>
        </p:grpSpPr>
        <p:sp>
          <p:nvSpPr>
            <p:cNvPr id="72881" name="Rectangle 177"/>
            <p:cNvSpPr>
              <a:spLocks noChangeArrowheads="1"/>
            </p:cNvSpPr>
            <p:nvPr/>
          </p:nvSpPr>
          <p:spPr bwMode="auto">
            <a:xfrm>
              <a:off x="1292" y="2931"/>
              <a:ext cx="545" cy="408"/>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grpSp>
          <p:nvGrpSpPr>
            <p:cNvPr id="72882" name="Group 178"/>
            <p:cNvGrpSpPr>
              <a:grpSpLocks/>
            </p:cNvGrpSpPr>
            <p:nvPr/>
          </p:nvGrpSpPr>
          <p:grpSpPr bwMode="auto">
            <a:xfrm>
              <a:off x="1376" y="2988"/>
              <a:ext cx="363" cy="272"/>
              <a:chOff x="2109" y="3294"/>
              <a:chExt cx="363" cy="272"/>
            </a:xfrm>
          </p:grpSpPr>
          <p:sp>
            <p:nvSpPr>
              <p:cNvPr id="72883" name="Line 179"/>
              <p:cNvSpPr>
                <a:spLocks noChangeShapeType="1"/>
              </p:cNvSpPr>
              <p:nvPr/>
            </p:nvSpPr>
            <p:spPr bwMode="auto">
              <a:xfrm>
                <a:off x="2109" y="3430"/>
                <a:ext cx="363" cy="0"/>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sp>
            <p:nvSpPr>
              <p:cNvPr id="72884" name="AutoShape 180"/>
              <p:cNvSpPr>
                <a:spLocks noChangeArrowheads="1"/>
              </p:cNvSpPr>
              <p:nvPr/>
            </p:nvSpPr>
            <p:spPr bwMode="auto">
              <a:xfrm>
                <a:off x="2240" y="3294"/>
                <a:ext cx="116" cy="91"/>
              </a:xfrm>
              <a:prstGeom prst="roundRect">
                <a:avLst>
                  <a:gd name="adj" fmla="val 29042"/>
                </a:avLst>
              </a:prstGeom>
              <a:noFill/>
              <a:ln w="19050">
                <a:solidFill>
                  <a:srgbClr val="FF0000"/>
                </a:solidFill>
                <a:round/>
                <a:headEnd/>
                <a:tailEnd/>
              </a:ln>
              <a:effectLst/>
            </p:spPr>
            <p:txBody>
              <a:bodyPr wrap="none" anchor="ctr"/>
              <a:lstStyle/>
              <a:p>
                <a:endParaRPr lang="en-US" sz="2400">
                  <a:solidFill>
                    <a:srgbClr val="000000"/>
                  </a:solidFill>
                  <a:latin typeface="Arial" charset="0"/>
                </a:endParaRPr>
              </a:p>
            </p:txBody>
          </p:sp>
          <p:sp>
            <p:nvSpPr>
              <p:cNvPr id="72885" name="AutoShape 181"/>
              <p:cNvSpPr>
                <a:spLocks noChangeArrowheads="1"/>
              </p:cNvSpPr>
              <p:nvPr/>
            </p:nvSpPr>
            <p:spPr bwMode="auto">
              <a:xfrm>
                <a:off x="2138" y="3475"/>
                <a:ext cx="116" cy="91"/>
              </a:xfrm>
              <a:prstGeom prst="roundRect">
                <a:avLst>
                  <a:gd name="adj" fmla="val 29042"/>
                </a:avLst>
              </a:prstGeom>
              <a:noFill/>
              <a:ln w="19050">
                <a:solidFill>
                  <a:srgbClr val="FF0000"/>
                </a:solidFill>
                <a:round/>
                <a:headEnd/>
                <a:tailEnd/>
              </a:ln>
              <a:effectLst/>
            </p:spPr>
            <p:txBody>
              <a:bodyPr wrap="none" anchor="ctr"/>
              <a:lstStyle/>
              <a:p>
                <a:endParaRPr lang="en-US" sz="2400">
                  <a:solidFill>
                    <a:srgbClr val="000000"/>
                  </a:solidFill>
                  <a:latin typeface="Arial" charset="0"/>
                </a:endParaRPr>
              </a:p>
            </p:txBody>
          </p:sp>
          <p:sp>
            <p:nvSpPr>
              <p:cNvPr id="72886" name="AutoShape 182"/>
              <p:cNvSpPr>
                <a:spLocks noChangeArrowheads="1"/>
              </p:cNvSpPr>
              <p:nvPr/>
            </p:nvSpPr>
            <p:spPr bwMode="auto">
              <a:xfrm>
                <a:off x="2327" y="3475"/>
                <a:ext cx="116" cy="91"/>
              </a:xfrm>
              <a:prstGeom prst="roundRect">
                <a:avLst>
                  <a:gd name="adj" fmla="val 29042"/>
                </a:avLst>
              </a:prstGeom>
              <a:noFill/>
              <a:ln w="19050">
                <a:solidFill>
                  <a:srgbClr val="FF0000"/>
                </a:solidFill>
                <a:round/>
                <a:headEnd/>
                <a:tailEnd/>
              </a:ln>
              <a:effectLst/>
            </p:spPr>
            <p:txBody>
              <a:bodyPr wrap="none" anchor="ctr"/>
              <a:lstStyle/>
              <a:p>
                <a:endParaRPr lang="en-US" sz="2400">
                  <a:solidFill>
                    <a:srgbClr val="000000"/>
                  </a:solidFill>
                  <a:latin typeface="Arial" charset="0"/>
                </a:endParaRPr>
              </a:p>
            </p:txBody>
          </p:sp>
          <p:sp>
            <p:nvSpPr>
              <p:cNvPr id="72887" name="Line 183"/>
              <p:cNvSpPr>
                <a:spLocks noChangeShapeType="1"/>
              </p:cNvSpPr>
              <p:nvPr/>
            </p:nvSpPr>
            <p:spPr bwMode="auto">
              <a:xfrm>
                <a:off x="2298" y="3385"/>
                <a:ext cx="0" cy="45"/>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sp>
            <p:nvSpPr>
              <p:cNvPr id="72888" name="Line 184"/>
              <p:cNvSpPr>
                <a:spLocks noChangeShapeType="1"/>
              </p:cNvSpPr>
              <p:nvPr/>
            </p:nvSpPr>
            <p:spPr bwMode="auto">
              <a:xfrm>
                <a:off x="2196" y="3430"/>
                <a:ext cx="0" cy="45"/>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sp>
            <p:nvSpPr>
              <p:cNvPr id="72889" name="Line 185"/>
              <p:cNvSpPr>
                <a:spLocks noChangeShapeType="1"/>
              </p:cNvSpPr>
              <p:nvPr/>
            </p:nvSpPr>
            <p:spPr bwMode="auto">
              <a:xfrm>
                <a:off x="2385" y="3430"/>
                <a:ext cx="0" cy="45"/>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grpSp>
      </p:grpSp>
      <p:grpSp>
        <p:nvGrpSpPr>
          <p:cNvPr id="72890" name="Group 186"/>
          <p:cNvGrpSpPr>
            <a:grpSpLocks/>
          </p:cNvGrpSpPr>
          <p:nvPr/>
        </p:nvGrpSpPr>
        <p:grpSpPr bwMode="auto">
          <a:xfrm>
            <a:off x="6948488" y="6094413"/>
            <a:ext cx="865187" cy="647700"/>
            <a:chOff x="1292" y="2931"/>
            <a:chExt cx="545" cy="408"/>
          </a:xfrm>
        </p:grpSpPr>
        <p:sp>
          <p:nvSpPr>
            <p:cNvPr id="72891" name="Rectangle 187"/>
            <p:cNvSpPr>
              <a:spLocks noChangeArrowheads="1"/>
            </p:cNvSpPr>
            <p:nvPr/>
          </p:nvSpPr>
          <p:spPr bwMode="auto">
            <a:xfrm>
              <a:off x="1292" y="2931"/>
              <a:ext cx="545" cy="408"/>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grpSp>
          <p:nvGrpSpPr>
            <p:cNvPr id="72892" name="Group 188"/>
            <p:cNvGrpSpPr>
              <a:grpSpLocks/>
            </p:cNvGrpSpPr>
            <p:nvPr/>
          </p:nvGrpSpPr>
          <p:grpSpPr bwMode="auto">
            <a:xfrm>
              <a:off x="1376" y="2988"/>
              <a:ext cx="363" cy="272"/>
              <a:chOff x="2109" y="3294"/>
              <a:chExt cx="363" cy="272"/>
            </a:xfrm>
          </p:grpSpPr>
          <p:sp>
            <p:nvSpPr>
              <p:cNvPr id="72893" name="Line 189"/>
              <p:cNvSpPr>
                <a:spLocks noChangeShapeType="1"/>
              </p:cNvSpPr>
              <p:nvPr/>
            </p:nvSpPr>
            <p:spPr bwMode="auto">
              <a:xfrm>
                <a:off x="2109" y="3430"/>
                <a:ext cx="363" cy="0"/>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sp>
            <p:nvSpPr>
              <p:cNvPr id="72894" name="AutoShape 190"/>
              <p:cNvSpPr>
                <a:spLocks noChangeArrowheads="1"/>
              </p:cNvSpPr>
              <p:nvPr/>
            </p:nvSpPr>
            <p:spPr bwMode="auto">
              <a:xfrm>
                <a:off x="2240" y="3294"/>
                <a:ext cx="116" cy="91"/>
              </a:xfrm>
              <a:prstGeom prst="roundRect">
                <a:avLst>
                  <a:gd name="adj" fmla="val 29042"/>
                </a:avLst>
              </a:prstGeom>
              <a:noFill/>
              <a:ln w="19050">
                <a:solidFill>
                  <a:srgbClr val="FF0000"/>
                </a:solidFill>
                <a:round/>
                <a:headEnd/>
                <a:tailEnd/>
              </a:ln>
              <a:effectLst/>
            </p:spPr>
            <p:txBody>
              <a:bodyPr wrap="none" anchor="ctr"/>
              <a:lstStyle/>
              <a:p>
                <a:endParaRPr lang="en-US" sz="2400">
                  <a:solidFill>
                    <a:srgbClr val="000000"/>
                  </a:solidFill>
                  <a:latin typeface="Arial" charset="0"/>
                </a:endParaRPr>
              </a:p>
            </p:txBody>
          </p:sp>
          <p:sp>
            <p:nvSpPr>
              <p:cNvPr id="72895" name="AutoShape 191"/>
              <p:cNvSpPr>
                <a:spLocks noChangeArrowheads="1"/>
              </p:cNvSpPr>
              <p:nvPr/>
            </p:nvSpPr>
            <p:spPr bwMode="auto">
              <a:xfrm>
                <a:off x="2138" y="3475"/>
                <a:ext cx="116" cy="91"/>
              </a:xfrm>
              <a:prstGeom prst="roundRect">
                <a:avLst>
                  <a:gd name="adj" fmla="val 29042"/>
                </a:avLst>
              </a:prstGeom>
              <a:noFill/>
              <a:ln w="19050">
                <a:solidFill>
                  <a:srgbClr val="FF0000"/>
                </a:solidFill>
                <a:round/>
                <a:headEnd/>
                <a:tailEnd/>
              </a:ln>
              <a:effectLst/>
            </p:spPr>
            <p:txBody>
              <a:bodyPr wrap="none" anchor="ctr"/>
              <a:lstStyle/>
              <a:p>
                <a:endParaRPr lang="en-US" sz="2400">
                  <a:solidFill>
                    <a:srgbClr val="000000"/>
                  </a:solidFill>
                  <a:latin typeface="Arial" charset="0"/>
                </a:endParaRPr>
              </a:p>
            </p:txBody>
          </p:sp>
          <p:sp>
            <p:nvSpPr>
              <p:cNvPr id="72896" name="AutoShape 192"/>
              <p:cNvSpPr>
                <a:spLocks noChangeArrowheads="1"/>
              </p:cNvSpPr>
              <p:nvPr/>
            </p:nvSpPr>
            <p:spPr bwMode="auto">
              <a:xfrm>
                <a:off x="2327" y="3475"/>
                <a:ext cx="116" cy="91"/>
              </a:xfrm>
              <a:prstGeom prst="roundRect">
                <a:avLst>
                  <a:gd name="adj" fmla="val 29042"/>
                </a:avLst>
              </a:prstGeom>
              <a:noFill/>
              <a:ln w="19050">
                <a:solidFill>
                  <a:srgbClr val="FF0000"/>
                </a:solidFill>
                <a:round/>
                <a:headEnd/>
                <a:tailEnd/>
              </a:ln>
              <a:effectLst/>
            </p:spPr>
            <p:txBody>
              <a:bodyPr wrap="none" anchor="ctr"/>
              <a:lstStyle/>
              <a:p>
                <a:endParaRPr lang="en-US" sz="2400">
                  <a:solidFill>
                    <a:srgbClr val="000000"/>
                  </a:solidFill>
                  <a:latin typeface="Arial" charset="0"/>
                </a:endParaRPr>
              </a:p>
            </p:txBody>
          </p:sp>
          <p:sp>
            <p:nvSpPr>
              <p:cNvPr id="72897" name="Line 193"/>
              <p:cNvSpPr>
                <a:spLocks noChangeShapeType="1"/>
              </p:cNvSpPr>
              <p:nvPr/>
            </p:nvSpPr>
            <p:spPr bwMode="auto">
              <a:xfrm>
                <a:off x="2298" y="3385"/>
                <a:ext cx="0" cy="45"/>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sp>
            <p:nvSpPr>
              <p:cNvPr id="72898" name="Line 194"/>
              <p:cNvSpPr>
                <a:spLocks noChangeShapeType="1"/>
              </p:cNvSpPr>
              <p:nvPr/>
            </p:nvSpPr>
            <p:spPr bwMode="auto">
              <a:xfrm>
                <a:off x="2196" y="3430"/>
                <a:ext cx="0" cy="45"/>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sp>
            <p:nvSpPr>
              <p:cNvPr id="72899" name="Line 195"/>
              <p:cNvSpPr>
                <a:spLocks noChangeShapeType="1"/>
              </p:cNvSpPr>
              <p:nvPr/>
            </p:nvSpPr>
            <p:spPr bwMode="auto">
              <a:xfrm>
                <a:off x="2385" y="3430"/>
                <a:ext cx="0" cy="45"/>
              </a:xfrm>
              <a:prstGeom prst="line">
                <a:avLst/>
              </a:prstGeom>
              <a:noFill/>
              <a:ln w="19050">
                <a:solidFill>
                  <a:srgbClr val="FF0000"/>
                </a:solidFill>
                <a:round/>
                <a:headEnd/>
                <a:tailEnd/>
              </a:ln>
              <a:effectLst/>
            </p:spPr>
            <p:txBody>
              <a:bodyPr/>
              <a:lstStyle/>
              <a:p>
                <a:endParaRPr lang="en-US" sz="2400">
                  <a:solidFill>
                    <a:srgbClr val="000000"/>
                  </a:solidFill>
                  <a:latin typeface="Arial" charset="0"/>
                </a:endParaRPr>
              </a:p>
            </p:txBody>
          </p:sp>
        </p:grpSp>
      </p:grpSp>
      <p:grpSp>
        <p:nvGrpSpPr>
          <p:cNvPr id="72900" name="Group 196"/>
          <p:cNvGrpSpPr>
            <a:grpSpLocks/>
          </p:cNvGrpSpPr>
          <p:nvPr/>
        </p:nvGrpSpPr>
        <p:grpSpPr bwMode="auto">
          <a:xfrm>
            <a:off x="7453313" y="4222750"/>
            <a:ext cx="431800" cy="858838"/>
            <a:chOff x="2428" y="1344"/>
            <a:chExt cx="663" cy="1221"/>
          </a:xfrm>
        </p:grpSpPr>
        <p:sp>
          <p:nvSpPr>
            <p:cNvPr id="72901" name="Rectangle 11"/>
            <p:cNvSpPr>
              <a:spLocks noChangeArrowheads="1"/>
            </p:cNvSpPr>
            <p:nvPr/>
          </p:nvSpPr>
          <p:spPr bwMode="auto">
            <a:xfrm>
              <a:off x="2428" y="2384"/>
              <a:ext cx="663" cy="8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902" name="Rectangle 12"/>
            <p:cNvSpPr>
              <a:spLocks noChangeArrowheads="1"/>
            </p:cNvSpPr>
            <p:nvPr/>
          </p:nvSpPr>
          <p:spPr bwMode="auto">
            <a:xfrm>
              <a:off x="2608" y="1344"/>
              <a:ext cx="317" cy="952"/>
            </a:xfrm>
            <a:prstGeom prst="rect">
              <a:avLst/>
            </a:prstGeom>
            <a:solidFill>
              <a:schemeClr val="accent1"/>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903" name="Rectangle 14"/>
            <p:cNvSpPr>
              <a:spLocks noChangeArrowheads="1"/>
            </p:cNvSpPr>
            <p:nvPr/>
          </p:nvSpPr>
          <p:spPr bwMode="auto">
            <a:xfrm>
              <a:off x="2653" y="1979"/>
              <a:ext cx="227" cy="586"/>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904" name="Rectangle 15"/>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grpSp>
      <p:grpSp>
        <p:nvGrpSpPr>
          <p:cNvPr id="72905" name="Group 201"/>
          <p:cNvGrpSpPr>
            <a:grpSpLocks/>
          </p:cNvGrpSpPr>
          <p:nvPr/>
        </p:nvGrpSpPr>
        <p:grpSpPr bwMode="auto">
          <a:xfrm>
            <a:off x="1908175" y="4078288"/>
            <a:ext cx="431800" cy="858837"/>
            <a:chOff x="2428" y="1344"/>
            <a:chExt cx="663" cy="1221"/>
          </a:xfrm>
        </p:grpSpPr>
        <p:sp>
          <p:nvSpPr>
            <p:cNvPr id="72906" name="Rectangle 11"/>
            <p:cNvSpPr>
              <a:spLocks noChangeArrowheads="1"/>
            </p:cNvSpPr>
            <p:nvPr/>
          </p:nvSpPr>
          <p:spPr bwMode="auto">
            <a:xfrm>
              <a:off x="2428" y="2384"/>
              <a:ext cx="663" cy="8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907" name="Rectangle 12"/>
            <p:cNvSpPr>
              <a:spLocks noChangeArrowheads="1"/>
            </p:cNvSpPr>
            <p:nvPr/>
          </p:nvSpPr>
          <p:spPr bwMode="auto">
            <a:xfrm>
              <a:off x="2608" y="1344"/>
              <a:ext cx="317" cy="952"/>
            </a:xfrm>
            <a:prstGeom prst="rect">
              <a:avLst/>
            </a:prstGeom>
            <a:solidFill>
              <a:schemeClr val="accent1"/>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908" name="Rectangle 14"/>
            <p:cNvSpPr>
              <a:spLocks noChangeArrowheads="1"/>
            </p:cNvSpPr>
            <p:nvPr/>
          </p:nvSpPr>
          <p:spPr bwMode="auto">
            <a:xfrm>
              <a:off x="2653" y="1979"/>
              <a:ext cx="227" cy="586"/>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sp>
          <p:nvSpPr>
            <p:cNvPr id="72909" name="Rectangle 15"/>
            <p:cNvSpPr>
              <a:spLocks noChangeArrowheads="1"/>
            </p:cNvSpPr>
            <p:nvPr/>
          </p:nvSpPr>
          <p:spPr bwMode="auto">
            <a:xfrm>
              <a:off x="2608" y="1434"/>
              <a:ext cx="317" cy="590"/>
            </a:xfrm>
            <a:prstGeom prst="rect">
              <a:avLst/>
            </a:prstGeom>
            <a:solidFill>
              <a:srgbClr val="33CCCC"/>
            </a:solidFill>
            <a:ln w="9525">
              <a:solidFill>
                <a:schemeClr val="tx1"/>
              </a:solidFill>
              <a:miter lim="800000"/>
              <a:headEnd/>
              <a:tailEnd/>
            </a:ln>
          </p:spPr>
          <p:txBody>
            <a:bodyPr wrap="none" anchor="ctr"/>
            <a:lstStyle/>
            <a:p>
              <a:endParaRPr lang="en-US" sz="2400">
                <a:solidFill>
                  <a:srgbClr val="000000"/>
                </a:solidFill>
                <a:latin typeface="Arial" charset="0"/>
              </a:endParaRPr>
            </a:p>
          </p:txBody>
        </p:sp>
      </p:grpSp>
      <p:sp>
        <p:nvSpPr>
          <p:cNvPr id="72910" name="Text Box 206"/>
          <p:cNvSpPr txBox="1">
            <a:spLocks noChangeArrowheads="1"/>
          </p:cNvSpPr>
          <p:nvPr/>
        </p:nvSpPr>
        <p:spPr bwMode="auto">
          <a:xfrm>
            <a:off x="1979613" y="2205038"/>
            <a:ext cx="2592387" cy="274637"/>
          </a:xfrm>
          <a:prstGeom prst="rect">
            <a:avLst/>
          </a:prstGeom>
          <a:noFill/>
          <a:ln w="9525">
            <a:noFill/>
            <a:miter lim="800000"/>
            <a:headEnd/>
            <a:tailEnd/>
          </a:ln>
          <a:effectLst/>
        </p:spPr>
        <p:txBody>
          <a:bodyPr>
            <a:spAutoFit/>
          </a:bodyPr>
          <a:lstStyle/>
          <a:p>
            <a:pPr>
              <a:spcBef>
                <a:spcPct val="50000"/>
              </a:spcBef>
            </a:pPr>
            <a:r>
              <a:rPr lang="en-GB" sz="1200" b="1">
                <a:solidFill>
                  <a:srgbClr val="FFFFFF"/>
                </a:solidFill>
                <a:latin typeface="Arial" charset="0"/>
              </a:rPr>
              <a:t>Explosion-proof sensor pod</a:t>
            </a:r>
            <a:endParaRPr lang="en-US" sz="1200" b="1">
              <a:solidFill>
                <a:srgbClr val="FFFFFF"/>
              </a:solidFill>
              <a:latin typeface="Arial" charset="0"/>
            </a:endParaRPr>
          </a:p>
        </p:txBody>
      </p:sp>
      <p:sp>
        <p:nvSpPr>
          <p:cNvPr id="72911" name="Text Box 207"/>
          <p:cNvSpPr txBox="1">
            <a:spLocks noChangeArrowheads="1"/>
          </p:cNvSpPr>
          <p:nvPr/>
        </p:nvSpPr>
        <p:spPr bwMode="auto">
          <a:xfrm>
            <a:off x="4859338" y="2276475"/>
            <a:ext cx="2592387" cy="274638"/>
          </a:xfrm>
          <a:prstGeom prst="rect">
            <a:avLst/>
          </a:prstGeom>
          <a:noFill/>
          <a:ln w="9525">
            <a:noFill/>
            <a:miter lim="800000"/>
            <a:headEnd/>
            <a:tailEnd/>
          </a:ln>
          <a:effectLst/>
        </p:spPr>
        <p:txBody>
          <a:bodyPr>
            <a:spAutoFit/>
          </a:bodyPr>
          <a:lstStyle/>
          <a:p>
            <a:pPr>
              <a:spcBef>
                <a:spcPct val="50000"/>
              </a:spcBef>
            </a:pPr>
            <a:r>
              <a:rPr lang="en-GB" sz="1200" b="1" dirty="0">
                <a:solidFill>
                  <a:srgbClr val="FFFFFF"/>
                </a:solidFill>
                <a:latin typeface="Arial" charset="0"/>
              </a:rPr>
              <a:t>Other </a:t>
            </a:r>
            <a:r>
              <a:rPr lang="en-GB" sz="1200" b="1" dirty="0" smtClean="0">
                <a:solidFill>
                  <a:srgbClr val="FFFFFF"/>
                </a:solidFill>
                <a:latin typeface="Arial" charset="0"/>
              </a:rPr>
              <a:t>network nodes</a:t>
            </a:r>
            <a:endParaRPr lang="en-US" sz="1200" b="1" dirty="0">
              <a:solidFill>
                <a:srgbClr val="FFFFFF"/>
              </a:solidFill>
              <a:latin typeface="Arial" charset="0"/>
            </a:endParaRPr>
          </a:p>
        </p:txBody>
      </p:sp>
      <p:sp>
        <p:nvSpPr>
          <p:cNvPr id="72912" name="Text Box 208"/>
          <p:cNvSpPr txBox="1">
            <a:spLocks noChangeArrowheads="1"/>
          </p:cNvSpPr>
          <p:nvPr/>
        </p:nvSpPr>
        <p:spPr bwMode="auto">
          <a:xfrm>
            <a:off x="3563938" y="5157788"/>
            <a:ext cx="2592387" cy="457200"/>
          </a:xfrm>
          <a:prstGeom prst="rect">
            <a:avLst/>
          </a:prstGeom>
          <a:noFill/>
          <a:ln w="9525">
            <a:noFill/>
            <a:miter lim="800000"/>
            <a:headEnd/>
            <a:tailEnd/>
          </a:ln>
          <a:effectLst/>
        </p:spPr>
        <p:txBody>
          <a:bodyPr>
            <a:spAutoFit/>
          </a:bodyPr>
          <a:lstStyle/>
          <a:p>
            <a:pPr>
              <a:spcBef>
                <a:spcPct val="50000"/>
              </a:spcBef>
            </a:pPr>
            <a:r>
              <a:rPr lang="en-GB" sz="1200" b="1" dirty="0">
                <a:solidFill>
                  <a:srgbClr val="FFFFFF"/>
                </a:solidFill>
                <a:latin typeface="Arial" charset="0"/>
              </a:rPr>
              <a:t>Low </a:t>
            </a:r>
            <a:r>
              <a:rPr lang="en-GB" sz="1200" b="1" dirty="0" smtClean="0">
                <a:solidFill>
                  <a:srgbClr val="FFFFFF"/>
                </a:solidFill>
                <a:latin typeface="Arial" charset="0"/>
              </a:rPr>
              <a:t>frequency induction transmission through rock</a:t>
            </a:r>
            <a:endParaRPr lang="en-US" sz="1200" b="1" dirty="0">
              <a:solidFill>
                <a:srgbClr val="FFFFFF"/>
              </a:solidFill>
              <a:latin typeface="Arial" charset="0"/>
            </a:endParaRPr>
          </a:p>
        </p:txBody>
      </p:sp>
      <p:sp>
        <p:nvSpPr>
          <p:cNvPr id="72913" name="Line 209"/>
          <p:cNvSpPr>
            <a:spLocks noChangeShapeType="1"/>
          </p:cNvSpPr>
          <p:nvPr/>
        </p:nvSpPr>
        <p:spPr bwMode="auto">
          <a:xfrm flipH="1">
            <a:off x="1331913" y="2349500"/>
            <a:ext cx="647700" cy="215900"/>
          </a:xfrm>
          <a:prstGeom prst="line">
            <a:avLst/>
          </a:prstGeom>
          <a:noFill/>
          <a:ln w="19050">
            <a:solidFill>
              <a:schemeClr val="bg1"/>
            </a:solidFill>
            <a:round/>
            <a:headEnd/>
            <a:tailEnd type="arrow" w="lg" len="lg"/>
          </a:ln>
          <a:effectLst/>
        </p:spPr>
        <p:txBody>
          <a:bodyPr/>
          <a:lstStyle/>
          <a:p>
            <a:endParaRPr lang="en-US" sz="2400">
              <a:solidFill>
                <a:srgbClr val="000000"/>
              </a:solidFill>
              <a:latin typeface="Arial" charset="0"/>
            </a:endParaRPr>
          </a:p>
        </p:txBody>
      </p:sp>
      <p:sp>
        <p:nvSpPr>
          <p:cNvPr id="72914" name="Line 210"/>
          <p:cNvSpPr>
            <a:spLocks noChangeShapeType="1"/>
          </p:cNvSpPr>
          <p:nvPr/>
        </p:nvSpPr>
        <p:spPr bwMode="auto">
          <a:xfrm flipH="1">
            <a:off x="4356100" y="2420938"/>
            <a:ext cx="576263" cy="360362"/>
          </a:xfrm>
          <a:prstGeom prst="line">
            <a:avLst/>
          </a:prstGeom>
          <a:noFill/>
          <a:ln w="19050">
            <a:solidFill>
              <a:schemeClr val="bg1"/>
            </a:solidFill>
            <a:round/>
            <a:headEnd/>
            <a:tailEnd type="arrow" w="lg" len="lg"/>
          </a:ln>
          <a:effectLst/>
        </p:spPr>
        <p:txBody>
          <a:bodyPr/>
          <a:lstStyle/>
          <a:p>
            <a:endParaRPr lang="en-US" sz="2400">
              <a:solidFill>
                <a:srgbClr val="000000"/>
              </a:solidFill>
              <a:latin typeface="Arial" charset="0"/>
            </a:endParaRPr>
          </a:p>
        </p:txBody>
      </p:sp>
      <p:sp>
        <p:nvSpPr>
          <p:cNvPr id="72915" name="Line 211"/>
          <p:cNvSpPr>
            <a:spLocks noChangeShapeType="1"/>
          </p:cNvSpPr>
          <p:nvPr/>
        </p:nvSpPr>
        <p:spPr bwMode="auto">
          <a:xfrm flipH="1" flipV="1">
            <a:off x="3059113" y="5157788"/>
            <a:ext cx="433387" cy="214312"/>
          </a:xfrm>
          <a:prstGeom prst="line">
            <a:avLst/>
          </a:prstGeom>
          <a:noFill/>
          <a:ln w="19050">
            <a:solidFill>
              <a:schemeClr val="bg1"/>
            </a:solidFill>
            <a:round/>
            <a:headEnd/>
            <a:tailEnd type="arrow" w="lg" len="lg"/>
          </a:ln>
          <a:effectLst/>
        </p:spPr>
        <p:txBody>
          <a:bodyPr/>
          <a:lstStyle/>
          <a:p>
            <a:endParaRPr lang="en-US" sz="2400">
              <a:solidFill>
                <a:srgbClr val="000000"/>
              </a:solidFill>
              <a:latin typeface="Arial" charset="0"/>
            </a:endParaRPr>
          </a:p>
        </p:txBody>
      </p:sp>
      <p:sp>
        <p:nvSpPr>
          <p:cNvPr id="72916" name="Line 212"/>
          <p:cNvSpPr>
            <a:spLocks noChangeShapeType="1"/>
          </p:cNvSpPr>
          <p:nvPr/>
        </p:nvSpPr>
        <p:spPr bwMode="auto">
          <a:xfrm flipV="1">
            <a:off x="5795963" y="5157788"/>
            <a:ext cx="792162" cy="215900"/>
          </a:xfrm>
          <a:prstGeom prst="line">
            <a:avLst/>
          </a:prstGeom>
          <a:noFill/>
          <a:ln w="19050">
            <a:solidFill>
              <a:schemeClr val="bg1"/>
            </a:solidFill>
            <a:round/>
            <a:headEnd/>
            <a:tailEnd type="arrow" w="lg" len="lg"/>
          </a:ln>
          <a:effectLst/>
        </p:spPr>
        <p:txBody>
          <a:bodyPr/>
          <a:lstStyle/>
          <a:p>
            <a:endParaRPr lang="en-US" sz="2400">
              <a:solidFill>
                <a:srgbClr val="000000"/>
              </a:solidFill>
              <a:latin typeface="Arial" charset="0"/>
            </a:endParaRPr>
          </a:p>
        </p:txBody>
      </p:sp>
      <p:grpSp>
        <p:nvGrpSpPr>
          <p:cNvPr id="72917" name="Group 213"/>
          <p:cNvGrpSpPr>
            <a:grpSpLocks/>
          </p:cNvGrpSpPr>
          <p:nvPr/>
        </p:nvGrpSpPr>
        <p:grpSpPr bwMode="auto">
          <a:xfrm>
            <a:off x="2268538" y="2636838"/>
            <a:ext cx="360362" cy="288925"/>
            <a:chOff x="1429" y="1071"/>
            <a:chExt cx="227" cy="182"/>
          </a:xfrm>
        </p:grpSpPr>
        <p:sp>
          <p:nvSpPr>
            <p:cNvPr id="72918" name="Rectangle 214"/>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19" name="Rectangle 215"/>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20" name="AutoShape 216"/>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21" name="Group 217"/>
          <p:cNvGrpSpPr>
            <a:grpSpLocks/>
          </p:cNvGrpSpPr>
          <p:nvPr/>
        </p:nvGrpSpPr>
        <p:grpSpPr bwMode="auto">
          <a:xfrm>
            <a:off x="3276600" y="2709863"/>
            <a:ext cx="360363" cy="288925"/>
            <a:chOff x="1429" y="1071"/>
            <a:chExt cx="227" cy="182"/>
          </a:xfrm>
        </p:grpSpPr>
        <p:sp>
          <p:nvSpPr>
            <p:cNvPr id="72922" name="Rectangle 218"/>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23" name="Rectangle 219"/>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24" name="AutoShape 220"/>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25" name="Group 221"/>
          <p:cNvGrpSpPr>
            <a:grpSpLocks/>
          </p:cNvGrpSpPr>
          <p:nvPr/>
        </p:nvGrpSpPr>
        <p:grpSpPr bwMode="auto">
          <a:xfrm>
            <a:off x="4211638" y="2852738"/>
            <a:ext cx="360362" cy="288925"/>
            <a:chOff x="1429" y="1071"/>
            <a:chExt cx="227" cy="182"/>
          </a:xfrm>
        </p:grpSpPr>
        <p:sp>
          <p:nvSpPr>
            <p:cNvPr id="72926" name="Rectangle 222"/>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27" name="Rectangle 223"/>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28" name="AutoShape 224"/>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29" name="Group 225"/>
          <p:cNvGrpSpPr>
            <a:grpSpLocks/>
          </p:cNvGrpSpPr>
          <p:nvPr/>
        </p:nvGrpSpPr>
        <p:grpSpPr bwMode="auto">
          <a:xfrm>
            <a:off x="5076825" y="2852738"/>
            <a:ext cx="360363" cy="288925"/>
            <a:chOff x="1429" y="1071"/>
            <a:chExt cx="227" cy="182"/>
          </a:xfrm>
        </p:grpSpPr>
        <p:sp>
          <p:nvSpPr>
            <p:cNvPr id="72930" name="Rectangle 226"/>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31" name="Rectangle 227"/>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32" name="AutoShape 228"/>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33" name="Group 229"/>
          <p:cNvGrpSpPr>
            <a:grpSpLocks/>
          </p:cNvGrpSpPr>
          <p:nvPr/>
        </p:nvGrpSpPr>
        <p:grpSpPr bwMode="auto">
          <a:xfrm>
            <a:off x="3276600" y="4365625"/>
            <a:ext cx="360363" cy="288925"/>
            <a:chOff x="1429" y="1071"/>
            <a:chExt cx="227" cy="182"/>
          </a:xfrm>
        </p:grpSpPr>
        <p:sp>
          <p:nvSpPr>
            <p:cNvPr id="72934" name="Rectangle 230"/>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35" name="Rectangle 231"/>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36" name="AutoShape 232"/>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37" name="Group 233"/>
          <p:cNvGrpSpPr>
            <a:grpSpLocks/>
          </p:cNvGrpSpPr>
          <p:nvPr/>
        </p:nvGrpSpPr>
        <p:grpSpPr bwMode="auto">
          <a:xfrm>
            <a:off x="4140200" y="4437063"/>
            <a:ext cx="360363" cy="288925"/>
            <a:chOff x="1429" y="1071"/>
            <a:chExt cx="227" cy="182"/>
          </a:xfrm>
        </p:grpSpPr>
        <p:sp>
          <p:nvSpPr>
            <p:cNvPr id="72938" name="Rectangle 234"/>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39" name="Rectangle 235"/>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40" name="AutoShape 236"/>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41" name="Group 237"/>
          <p:cNvGrpSpPr>
            <a:grpSpLocks/>
          </p:cNvGrpSpPr>
          <p:nvPr/>
        </p:nvGrpSpPr>
        <p:grpSpPr bwMode="auto">
          <a:xfrm>
            <a:off x="5076825" y="4437063"/>
            <a:ext cx="360363" cy="288925"/>
            <a:chOff x="1429" y="1071"/>
            <a:chExt cx="227" cy="182"/>
          </a:xfrm>
        </p:grpSpPr>
        <p:sp>
          <p:nvSpPr>
            <p:cNvPr id="72942" name="Rectangle 238"/>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43" name="Rectangle 239"/>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44" name="AutoShape 240"/>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45" name="Group 241"/>
          <p:cNvGrpSpPr>
            <a:grpSpLocks/>
          </p:cNvGrpSpPr>
          <p:nvPr/>
        </p:nvGrpSpPr>
        <p:grpSpPr bwMode="auto">
          <a:xfrm>
            <a:off x="6084888" y="4581525"/>
            <a:ext cx="360362" cy="288925"/>
            <a:chOff x="1429" y="1071"/>
            <a:chExt cx="227" cy="182"/>
          </a:xfrm>
        </p:grpSpPr>
        <p:sp>
          <p:nvSpPr>
            <p:cNvPr id="72946" name="Rectangle 242"/>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47" name="Rectangle 243"/>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48" name="AutoShape 244"/>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49" name="Group 245"/>
          <p:cNvGrpSpPr>
            <a:grpSpLocks/>
          </p:cNvGrpSpPr>
          <p:nvPr/>
        </p:nvGrpSpPr>
        <p:grpSpPr bwMode="auto">
          <a:xfrm>
            <a:off x="7956550" y="2636838"/>
            <a:ext cx="360363" cy="288925"/>
            <a:chOff x="1429" y="1071"/>
            <a:chExt cx="227" cy="182"/>
          </a:xfrm>
        </p:grpSpPr>
        <p:sp>
          <p:nvSpPr>
            <p:cNvPr id="72950" name="Rectangle 246"/>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51" name="Rectangle 247"/>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52" name="AutoShape 248"/>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grpSp>
        <p:nvGrpSpPr>
          <p:cNvPr id="72953" name="Group 249"/>
          <p:cNvGrpSpPr>
            <a:grpSpLocks/>
          </p:cNvGrpSpPr>
          <p:nvPr/>
        </p:nvGrpSpPr>
        <p:grpSpPr bwMode="auto">
          <a:xfrm>
            <a:off x="539750" y="4221163"/>
            <a:ext cx="360363" cy="288925"/>
            <a:chOff x="1429" y="1071"/>
            <a:chExt cx="227" cy="182"/>
          </a:xfrm>
        </p:grpSpPr>
        <p:sp>
          <p:nvSpPr>
            <p:cNvPr id="72954" name="Rectangle 250"/>
            <p:cNvSpPr>
              <a:spLocks noChangeArrowheads="1"/>
            </p:cNvSpPr>
            <p:nvPr/>
          </p:nvSpPr>
          <p:spPr bwMode="auto">
            <a:xfrm>
              <a:off x="1474"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55" name="Rectangle 251"/>
            <p:cNvSpPr>
              <a:spLocks noChangeArrowheads="1"/>
            </p:cNvSpPr>
            <p:nvPr/>
          </p:nvSpPr>
          <p:spPr bwMode="auto">
            <a:xfrm>
              <a:off x="1565" y="1071"/>
              <a:ext cx="45" cy="91"/>
            </a:xfrm>
            <a:prstGeom prst="rect">
              <a:avLst/>
            </a:prstGeom>
            <a:solidFill>
              <a:schemeClr val="accent1"/>
            </a:solidFill>
            <a:ln w="9525">
              <a:solidFill>
                <a:schemeClr val="tx1"/>
              </a:solidFill>
              <a:miter lim="800000"/>
              <a:headEnd/>
              <a:tailEnd/>
            </a:ln>
            <a:effectLst/>
          </p:spPr>
          <p:txBody>
            <a:bodyPr wrap="none" anchor="ctr"/>
            <a:lstStyle/>
            <a:p>
              <a:endParaRPr lang="en-US" sz="2400">
                <a:solidFill>
                  <a:srgbClr val="000000"/>
                </a:solidFill>
                <a:latin typeface="Arial" charset="0"/>
              </a:endParaRPr>
            </a:p>
          </p:txBody>
        </p:sp>
        <p:sp>
          <p:nvSpPr>
            <p:cNvPr id="72956" name="AutoShape 252"/>
            <p:cNvSpPr>
              <a:spLocks noChangeArrowheads="1"/>
            </p:cNvSpPr>
            <p:nvPr/>
          </p:nvSpPr>
          <p:spPr bwMode="auto">
            <a:xfrm>
              <a:off x="1429" y="1117"/>
              <a:ext cx="227" cy="136"/>
            </a:xfrm>
            <a:prstGeom prst="roundRect">
              <a:avLst>
                <a:gd name="adj" fmla="val 46324"/>
              </a:avLst>
            </a:prstGeom>
            <a:solidFill>
              <a:schemeClr val="accent1"/>
            </a:solidFill>
            <a:ln w="9525">
              <a:solidFill>
                <a:schemeClr val="tx1"/>
              </a:solidFill>
              <a:round/>
              <a:headEnd/>
              <a:tailEnd/>
            </a:ln>
            <a:effectLst/>
          </p:spPr>
          <p:txBody>
            <a:bodyPr wrap="none" anchor="ctr"/>
            <a:lstStyle/>
            <a:p>
              <a:endParaRPr lang="en-US" sz="2400">
                <a:solidFill>
                  <a:srgbClr val="000000"/>
                </a:solidFill>
                <a:latin typeface="Arial" charset="0"/>
              </a:endParaRPr>
            </a:p>
          </p:txBody>
        </p:sp>
      </p:grpSp>
      <p:sp>
        <p:nvSpPr>
          <p:cNvPr id="72957" name="Rectangle 2"/>
          <p:cNvSpPr>
            <a:spLocks noChangeArrowheads="1"/>
          </p:cNvSpPr>
          <p:nvPr/>
        </p:nvSpPr>
        <p:spPr bwMode="auto">
          <a:xfrm>
            <a:off x="395288" y="836613"/>
            <a:ext cx="8569325" cy="4895850"/>
          </a:xfrm>
          <a:prstGeom prst="rect">
            <a:avLst/>
          </a:prstGeom>
          <a:noFill/>
          <a:ln w="9525">
            <a:noFill/>
            <a:miter lim="800000"/>
            <a:headEnd/>
            <a:tailEnd/>
          </a:ln>
        </p:spPr>
        <p:txBody>
          <a:bodyPr/>
          <a:lstStyle/>
          <a:p>
            <a:pPr eaLnBrk="0" hangingPunct="0">
              <a:spcBef>
                <a:spcPct val="20000"/>
              </a:spcBef>
              <a:spcAft>
                <a:spcPct val="50000"/>
              </a:spcAft>
            </a:pPr>
            <a:r>
              <a:rPr lang="en-US" b="1" dirty="0" smtClean="0">
                <a:solidFill>
                  <a:srgbClr val="FFFFFF"/>
                </a:solidFill>
                <a:effectLst>
                  <a:outerShdw blurRad="38100" dist="38100" dir="2700000" algn="tl">
                    <a:srgbClr val="000000">
                      <a:alpha val="43137"/>
                    </a:srgbClr>
                  </a:outerShdw>
                </a:effectLst>
                <a:latin typeface="Candara" pitchFamily="34" charset="0"/>
              </a:rPr>
              <a:t>Strategic mix of ‘drop-down’ environmental sensor pods supported by intermediate mesh nodes</a:t>
            </a:r>
            <a:endParaRPr lang="en-US" b="1" dirty="0">
              <a:solidFill>
                <a:srgbClr val="FFFFFF"/>
              </a:solidFill>
              <a:effectLst>
                <a:outerShdw blurRad="38100" dist="38100" dir="2700000" algn="tl">
                  <a:srgbClr val="000000">
                    <a:alpha val="43137"/>
                  </a:srgbClr>
                </a:outerShdw>
              </a:effectLst>
              <a:latin typeface="Candara" pitchFamily="34" charset="0"/>
            </a:endParaRPr>
          </a:p>
        </p:txBody>
      </p:sp>
    </p:spTree>
    <p:extLst>
      <p:ext uri="{BB962C8B-B14F-4D97-AF65-F5344CB8AC3E}">
        <p14:creationId xmlns:p14="http://schemas.microsoft.com/office/powerpoint/2010/main" val="364907876"/>
      </p:ext>
    </p:extLst>
  </p:cSld>
  <p:clrMapOvr>
    <a:masterClrMapping/>
  </p:clrMapOvr>
  <p:transition spd="slow">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body" idx="4294967295"/>
          </p:nvPr>
        </p:nvSpPr>
        <p:spPr>
          <a:xfrm>
            <a:off x="468313" y="1341438"/>
            <a:ext cx="8229600" cy="4895850"/>
          </a:xfrm>
        </p:spPr>
        <p:txBody>
          <a:bodyPr/>
          <a:lstStyle/>
          <a:p>
            <a:pPr marL="0" indent="0">
              <a:buFontTx/>
              <a:buNone/>
            </a:pPr>
            <a:r>
              <a:rPr lang="en-GB" sz="2200" dirty="0" smtClean="0"/>
              <a:t>The benefit of a low frequency network is that the signal will travel through rock. However, the range is limited. </a:t>
            </a:r>
          </a:p>
          <a:p>
            <a:pPr lvl="1"/>
            <a:r>
              <a:rPr lang="en-GB" sz="1600" dirty="0" smtClean="0"/>
              <a:t>For near-field induction communications the range in the </a:t>
            </a:r>
            <a:r>
              <a:rPr lang="en-GB" sz="1600" smtClean="0"/>
              <a:t>worst case </a:t>
            </a:r>
            <a:r>
              <a:rPr lang="en-GB" sz="1600" dirty="0" smtClean="0"/>
              <a:t>can follow a </a:t>
            </a:r>
            <a:br>
              <a:rPr lang="en-GB" sz="1600" dirty="0" smtClean="0"/>
            </a:br>
            <a:r>
              <a:rPr lang="en-GB" sz="1600" dirty="0" smtClean="0"/>
              <a:t>sixth-power law. </a:t>
            </a:r>
          </a:p>
          <a:p>
            <a:pPr lvl="1"/>
            <a:r>
              <a:rPr lang="en-GB" sz="1600" dirty="0" smtClean="0"/>
              <a:t>That is, if it requires 10mW to transmit 50m then, to transmit ten times the distance, will require 10</a:t>
            </a:r>
            <a:r>
              <a:rPr lang="en-GB" sz="1600" baseline="30000" dirty="0" smtClean="0"/>
              <a:t>6</a:t>
            </a:r>
            <a:r>
              <a:rPr lang="en-GB" sz="1600" dirty="0" smtClean="0"/>
              <a:t> times as much power, i.e. 10kW. </a:t>
            </a:r>
          </a:p>
          <a:p>
            <a:pPr lvl="1"/>
            <a:r>
              <a:rPr lang="en-GB" sz="1600" dirty="0" smtClean="0"/>
              <a:t>Hopping 50m at a time requires only 100mW for a distance of 500m – not 10kW.</a:t>
            </a:r>
          </a:p>
          <a:p>
            <a:pPr marL="0" indent="0">
              <a:buFontTx/>
              <a:buNone/>
            </a:pPr>
            <a:endParaRPr lang="en-GB" sz="1800" dirty="0" smtClean="0"/>
          </a:p>
          <a:p>
            <a:pPr marL="0" indent="0" algn="just" eaLnBrk="1" hangingPunct="1">
              <a:spcAft>
                <a:spcPct val="50000"/>
              </a:spcAft>
              <a:buFontTx/>
              <a:buNone/>
            </a:pPr>
            <a:endParaRPr lang="en-GB" sz="2200" dirty="0" smtClean="0"/>
          </a:p>
          <a:p>
            <a:pPr lvl="1" eaLnBrk="1" hangingPunct="1">
              <a:spcAft>
                <a:spcPct val="50000"/>
              </a:spcAft>
            </a:pPr>
            <a:endParaRPr lang="en-US" sz="2200" dirty="0" smtClean="0">
              <a:latin typeface="Candara" pitchFamily="34" charset="0"/>
            </a:endParaRPr>
          </a:p>
        </p:txBody>
      </p:sp>
      <p:sp>
        <p:nvSpPr>
          <p:cNvPr id="7" name="Rectangle 5"/>
          <p:cNvSpPr>
            <a:spLocks noChangeArrowheads="1"/>
          </p:cNvSpPr>
          <p:nvPr/>
        </p:nvSpPr>
        <p:spPr bwMode="auto">
          <a:xfrm>
            <a:off x="457200" y="765175"/>
            <a:ext cx="8229600" cy="1079500"/>
          </a:xfrm>
          <a:prstGeom prst="rect">
            <a:avLst/>
          </a:prstGeom>
          <a:noFill/>
          <a:ln w="9525">
            <a:noFill/>
            <a:miter lim="800000"/>
            <a:headEnd/>
            <a:tailEnd/>
          </a:ln>
        </p:spPr>
        <p:txBody>
          <a:bodyPr/>
          <a:lstStyle/>
          <a:p>
            <a:pPr marL="342900" indent="-342900">
              <a:defRPr/>
            </a:pPr>
            <a:r>
              <a:rPr lang="en-GB" sz="3200" b="1" dirty="0">
                <a:solidFill>
                  <a:srgbClr val="BBE0E3"/>
                </a:solidFill>
                <a:effectLst>
                  <a:outerShdw blurRad="38100" dist="38100" dir="2700000" algn="tl">
                    <a:srgbClr val="000000"/>
                  </a:outerShdw>
                </a:effectLst>
                <a:latin typeface="Candara" pitchFamily="34" charset="0"/>
              </a:rPr>
              <a:t>Low Frequency Mesh Network</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3501008"/>
            <a:ext cx="6503644" cy="301693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545137820"/>
      </p:ext>
    </p:extLst>
  </p:cSld>
  <p:clrMapOvr>
    <a:masterClrMapping/>
  </p:clrMapOvr>
  <p:transition spd="slow">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4294967295"/>
          </p:nvPr>
        </p:nvSpPr>
        <p:spPr>
          <a:xfrm>
            <a:off x="468313" y="1341438"/>
            <a:ext cx="8229600" cy="4895850"/>
          </a:xfrm>
        </p:spPr>
        <p:txBody>
          <a:bodyPr/>
          <a:lstStyle/>
          <a:p>
            <a:pPr marL="0" indent="0">
              <a:spcAft>
                <a:spcPct val="50000"/>
              </a:spcAft>
              <a:buFontTx/>
              <a:buNone/>
            </a:pPr>
            <a:endParaRPr lang="en-GB" sz="2200" dirty="0" smtClean="0"/>
          </a:p>
          <a:p>
            <a:pPr marL="0" indent="0">
              <a:spcAft>
                <a:spcPct val="50000"/>
              </a:spcAft>
              <a:buFontTx/>
              <a:buNone/>
            </a:pPr>
            <a:r>
              <a:rPr lang="en-GB" sz="2200" dirty="0" smtClean="0"/>
              <a:t>Because of the power v. range characteristic, a </a:t>
            </a:r>
            <a:r>
              <a:rPr lang="en-GB" sz="2200" b="1" i="1" dirty="0" smtClean="0"/>
              <a:t>network</a:t>
            </a:r>
            <a:r>
              <a:rPr lang="en-GB" sz="2200" dirty="0" smtClean="0"/>
              <a:t> of nodes is envisaged.</a:t>
            </a:r>
          </a:p>
          <a:p>
            <a:pPr marL="0" indent="0">
              <a:spcAft>
                <a:spcPct val="50000"/>
              </a:spcAft>
              <a:buFontTx/>
              <a:buNone/>
            </a:pPr>
            <a:r>
              <a:rPr lang="en-GB" sz="2200" dirty="0"/>
              <a:t>A</a:t>
            </a:r>
            <a:r>
              <a:rPr lang="en-GB" sz="2200" dirty="0" smtClean="0"/>
              <a:t> proposed strategy is to use a high-resilience multi-hop transmission scheme, with an emphasis on survivability and automatic operation. This will provide the vital telemetry link from the measurement pods to the outside world.</a:t>
            </a:r>
          </a:p>
          <a:p>
            <a:pPr marL="0" indent="0">
              <a:spcAft>
                <a:spcPct val="50000"/>
              </a:spcAft>
              <a:buFontTx/>
              <a:buNone/>
            </a:pPr>
            <a:r>
              <a:rPr lang="en-GB" sz="2200" dirty="0" smtClean="0"/>
              <a:t>The </a:t>
            </a:r>
            <a:r>
              <a:rPr lang="en-GB" sz="2200" b="1" i="1" dirty="0" smtClean="0"/>
              <a:t>mesh network algorithms</a:t>
            </a:r>
            <a:r>
              <a:rPr lang="en-GB" sz="2200" dirty="0" smtClean="0"/>
              <a:t> must be specially designed for LF use and to allow the data to be routed via  alternative systems where appropriate – e.g. cable systems or the mine’s backbone network.</a:t>
            </a:r>
          </a:p>
        </p:txBody>
      </p:sp>
      <p:sp>
        <p:nvSpPr>
          <p:cNvPr id="7" name="Rectangle 5"/>
          <p:cNvSpPr>
            <a:spLocks noChangeArrowheads="1"/>
          </p:cNvSpPr>
          <p:nvPr/>
        </p:nvSpPr>
        <p:spPr bwMode="auto">
          <a:xfrm>
            <a:off x="457200" y="765175"/>
            <a:ext cx="8229600" cy="1079500"/>
          </a:xfrm>
          <a:prstGeom prst="rect">
            <a:avLst/>
          </a:prstGeom>
          <a:noFill/>
          <a:ln w="9525">
            <a:noFill/>
            <a:miter lim="800000"/>
            <a:headEnd/>
            <a:tailEnd/>
          </a:ln>
        </p:spPr>
        <p:txBody>
          <a:bodyPr/>
          <a:lstStyle/>
          <a:p>
            <a:pPr marL="342900" indent="-342900">
              <a:defRPr/>
            </a:pPr>
            <a:r>
              <a:rPr lang="en-GB" sz="3200" b="1">
                <a:solidFill>
                  <a:srgbClr val="BBE0E3"/>
                </a:solidFill>
                <a:effectLst>
                  <a:outerShdw blurRad="38100" dist="38100" dir="2700000" algn="tl">
                    <a:srgbClr val="000000"/>
                  </a:outerShdw>
                </a:effectLst>
                <a:latin typeface="Candara" pitchFamily="34" charset="0"/>
              </a:rPr>
              <a:t>Low Frequency Mesh Network</a:t>
            </a:r>
          </a:p>
        </p:txBody>
      </p:sp>
    </p:spTree>
    <p:extLst>
      <p:ext uri="{BB962C8B-B14F-4D97-AF65-F5344CB8AC3E}">
        <p14:creationId xmlns:p14="http://schemas.microsoft.com/office/powerpoint/2010/main" val="2484119189"/>
      </p:ext>
    </p:extLst>
  </p:cSld>
  <p:clrMapOvr>
    <a:masterClrMapping/>
  </p:clrMapOvr>
  <p:transition spd="slow">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descr="MRSL Header Graph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55576" y="908720"/>
            <a:ext cx="7969596" cy="5262979"/>
          </a:xfrm>
          <a:prstGeom prst="rect">
            <a:avLst/>
          </a:prstGeom>
          <a:noFill/>
        </p:spPr>
        <p:txBody>
          <a:bodyPr wrap="square" rtlCol="0">
            <a:spAutoFit/>
          </a:bodyPr>
          <a:lstStyle/>
          <a:p>
            <a:r>
              <a:rPr lang="en-GB" sz="2400" b="1" dirty="0" smtClean="0">
                <a:solidFill>
                  <a:prstClr val="black"/>
                </a:solidFill>
                <a:effectLst>
                  <a:outerShdw blurRad="38100" dist="38100" dir="2700000" algn="tl">
                    <a:srgbClr val="000000">
                      <a:alpha val="43137"/>
                    </a:srgbClr>
                  </a:outerShdw>
                </a:effectLst>
                <a:latin typeface="Candara"/>
              </a:rPr>
              <a:t>Summing up …</a:t>
            </a:r>
            <a:br>
              <a:rPr lang="en-GB" sz="2400" b="1" dirty="0" smtClean="0">
                <a:solidFill>
                  <a:prstClr val="black"/>
                </a:solidFill>
                <a:effectLst>
                  <a:outerShdw blurRad="38100" dist="38100" dir="2700000" algn="tl">
                    <a:srgbClr val="000000">
                      <a:alpha val="43137"/>
                    </a:srgbClr>
                  </a:outerShdw>
                </a:effectLst>
                <a:latin typeface="Candara"/>
              </a:rPr>
            </a:br>
            <a:endParaRPr lang="en-GB" sz="2400" b="1" dirty="0" smtClean="0">
              <a:solidFill>
                <a:prstClr val="black"/>
              </a:solidFill>
              <a:effectLst>
                <a:outerShdw blurRad="38100" dist="38100" dir="2700000" algn="tl">
                  <a:srgbClr val="000000">
                    <a:alpha val="43137"/>
                  </a:srgbClr>
                </a:outerShdw>
              </a:effectLst>
              <a:latin typeface="Candara"/>
            </a:endParaRPr>
          </a:p>
          <a:p>
            <a:r>
              <a:rPr lang="en-GB" sz="2400" b="1" dirty="0" smtClean="0">
                <a:solidFill>
                  <a:prstClr val="black"/>
                </a:solidFill>
                <a:effectLst>
                  <a:outerShdw blurRad="38100" dist="38100" dir="2700000" algn="tl">
                    <a:srgbClr val="000000">
                      <a:alpha val="43137"/>
                    </a:srgbClr>
                  </a:outerShdw>
                </a:effectLst>
                <a:latin typeface="Calibri"/>
                <a:cs typeface="Calibri"/>
              </a:rPr>
              <a:t>❶ </a:t>
            </a:r>
            <a:r>
              <a:rPr lang="en-GB" sz="2400" dirty="0" smtClean="0">
                <a:solidFill>
                  <a:prstClr val="black"/>
                </a:solidFill>
                <a:effectLst>
                  <a:outerShdw blurRad="38100" dist="38100" dir="2700000" algn="tl">
                    <a:srgbClr val="000000">
                      <a:alpha val="43137"/>
                    </a:srgbClr>
                  </a:outerShdw>
                </a:effectLst>
                <a:latin typeface="Calibri"/>
                <a:cs typeface="Calibri"/>
              </a:rPr>
              <a:t>There remain several issues in self-escape and rescue which would benefit from international research input.</a:t>
            </a:r>
          </a:p>
          <a:p>
            <a:pPr marL="0" lvl="1">
              <a:tabLst>
                <a:tab pos="1431925" algn="l"/>
              </a:tabLst>
            </a:pPr>
            <a:r>
              <a:rPr lang="en-GB" sz="2400" dirty="0">
                <a:solidFill>
                  <a:prstClr val="black"/>
                </a:solidFill>
                <a:effectLst>
                  <a:outerShdw blurRad="38100" dist="38100" dir="2700000" algn="tl">
                    <a:srgbClr val="000000">
                      <a:alpha val="43137"/>
                    </a:srgbClr>
                  </a:outerShdw>
                </a:effectLst>
                <a:latin typeface="Calibri"/>
                <a:cs typeface="Calibri"/>
              </a:rPr>
              <a:t>❷ Mining and emergency management is increasingly technical and technology-intensive. Potentially significant benefits from monitoring and assessing new developments and innovations from other industry sectors.</a:t>
            </a:r>
          </a:p>
          <a:p>
            <a:pPr marL="0" lvl="1">
              <a:tabLst>
                <a:tab pos="1431925" algn="l"/>
              </a:tabLst>
            </a:pPr>
            <a:r>
              <a:rPr lang="en-GB" sz="2400" dirty="0">
                <a:solidFill>
                  <a:prstClr val="black"/>
                </a:solidFill>
                <a:effectLst>
                  <a:outerShdw blurRad="38100" dist="38100" dir="2700000" algn="tl">
                    <a:srgbClr val="000000">
                      <a:alpha val="43137"/>
                    </a:srgbClr>
                  </a:outerShdw>
                </a:effectLst>
                <a:latin typeface="Calibri"/>
                <a:cs typeface="Calibri"/>
              </a:rPr>
              <a:t>❸ Research establishes an international outlook and access to network of technical specialists. Supports investigations and development of industry technical guidance.</a:t>
            </a:r>
          </a:p>
          <a:p>
            <a:pPr marL="0" lvl="1">
              <a:tabLst>
                <a:tab pos="1431925" algn="l"/>
              </a:tabLst>
            </a:pPr>
            <a:r>
              <a:rPr lang="en-GB" sz="2400" dirty="0">
                <a:solidFill>
                  <a:prstClr val="black"/>
                </a:solidFill>
                <a:effectLst>
                  <a:outerShdw blurRad="38100" dist="38100" dir="2700000" algn="tl">
                    <a:srgbClr val="000000">
                      <a:alpha val="43137"/>
                    </a:srgbClr>
                  </a:outerShdw>
                </a:effectLst>
                <a:latin typeface="Calibri"/>
                <a:cs typeface="Calibri"/>
              </a:rPr>
              <a:t>❹ Example of possible approaches to secondary explosion risk reduction.</a:t>
            </a:r>
          </a:p>
          <a:p>
            <a:pPr marL="0" lvl="1">
              <a:tabLst>
                <a:tab pos="1431925" algn="l"/>
              </a:tabLst>
            </a:pPr>
            <a:r>
              <a:rPr lang="en-GB" sz="2400" dirty="0">
                <a:solidFill>
                  <a:prstClr val="black"/>
                </a:solidFill>
                <a:effectLst>
                  <a:outerShdw blurRad="38100" dist="38100" dir="2700000" algn="tl">
                    <a:srgbClr val="000000">
                      <a:alpha val="43137"/>
                    </a:srgbClr>
                  </a:outerShdw>
                </a:effectLst>
                <a:latin typeface="Calibri"/>
                <a:cs typeface="Calibri"/>
              </a:rPr>
              <a:t>❺ IMRB is an excellent platform for technology transfer.</a:t>
            </a:r>
          </a:p>
        </p:txBody>
      </p:sp>
    </p:spTree>
    <p:extLst>
      <p:ext uri="{BB962C8B-B14F-4D97-AF65-F5344CB8AC3E}">
        <p14:creationId xmlns:p14="http://schemas.microsoft.com/office/powerpoint/2010/main" val="847311723"/>
      </p:ext>
    </p:extLst>
  </p:cSld>
  <p:clrMapOvr>
    <a:masterClrMapping/>
  </p:clrMapOvr>
  <p:transition spd="slow">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
            <a:ext cx="9144000"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75656" y="5873750"/>
            <a:ext cx="6480894" cy="563231"/>
          </a:xfrm>
          <a:prstGeom prst="rect">
            <a:avLst/>
          </a:prstGeom>
          <a:noFill/>
        </p:spPr>
        <p:txBody>
          <a:bodyPr wrap="square">
            <a:spAutoFit/>
          </a:bodyPr>
          <a:lstStyle/>
          <a:p>
            <a:pPr>
              <a:lnSpc>
                <a:spcPct val="80000"/>
              </a:lnSpc>
              <a:spcBef>
                <a:spcPct val="40000"/>
              </a:spcBef>
              <a:spcAft>
                <a:spcPct val="30000"/>
              </a:spcAft>
              <a:buClr>
                <a:srgbClr val="3ECCED"/>
              </a:buClr>
              <a:buSzPct val="70000"/>
              <a:buFont typeface="Wingdings" pitchFamily="2" charset="2"/>
              <a:buNone/>
              <a:defRPr/>
            </a:pPr>
            <a:r>
              <a:rPr lang="en-GB" sz="3600" dirty="0" smtClean="0">
                <a:effectLst>
                  <a:outerShdw blurRad="38100" dist="38100" dir="2700000" algn="tl">
                    <a:srgbClr val="000000">
                      <a:alpha val="43137"/>
                    </a:srgbClr>
                  </a:outerShdw>
                </a:effectLst>
                <a:latin typeface="Monotype Corsiva" pitchFamily="66" charset="0"/>
              </a:rPr>
              <a:t>Ladies and Gentlemen - Thank you </a:t>
            </a:r>
            <a:endParaRPr lang="en-GB" sz="3600" dirty="0">
              <a:effectLst>
                <a:outerShdw blurRad="38100" dist="38100" dir="2700000" algn="tl">
                  <a:srgbClr val="000000">
                    <a:alpha val="43137"/>
                  </a:srgbClr>
                </a:outerShdw>
              </a:effectLst>
              <a:latin typeface="Monotype Corsiva" pitchFamily="66" charset="0"/>
            </a:endParaRPr>
          </a:p>
        </p:txBody>
      </p:sp>
    </p:spTree>
    <p:extLst>
      <p:ext uri="{BB962C8B-B14F-4D97-AF65-F5344CB8AC3E}">
        <p14:creationId xmlns:p14="http://schemas.microsoft.com/office/powerpoint/2010/main" val="742131080"/>
      </p:ext>
    </p:extLst>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323528" y="332656"/>
            <a:ext cx="8352928" cy="720080"/>
          </a:xfrm>
        </p:spPr>
        <p:txBody>
          <a:bodyPr>
            <a:normAutofit/>
          </a:bodyPr>
          <a:lstStyle/>
          <a:p>
            <a:pPr algn="ctr" fontAlgn="auto">
              <a:spcAft>
                <a:spcPts val="0"/>
              </a:spcAft>
              <a:defRPr/>
            </a:pPr>
            <a:r>
              <a:rPr lang="en-GB" sz="3200" b="1" dirty="0" smtClean="0">
                <a:effectLst>
                  <a:outerShdw blurRad="38100" dist="38100" dir="2700000" algn="tl">
                    <a:srgbClr val="000000">
                      <a:alpha val="43137"/>
                    </a:srgbClr>
                  </a:outerShdw>
                </a:effectLst>
              </a:rPr>
              <a:t>Research Issues in Self-Escape and</a:t>
            </a:r>
            <a:r>
              <a:rPr lang="en-GB" sz="3200" b="1" dirty="0">
                <a:effectLst>
                  <a:outerShdw blurRad="38100" dist="38100" dir="2700000" algn="tl">
                    <a:srgbClr val="000000">
                      <a:alpha val="43137"/>
                    </a:srgbClr>
                  </a:outerShdw>
                </a:effectLst>
              </a:rPr>
              <a:t> </a:t>
            </a:r>
            <a:r>
              <a:rPr lang="en-GB" sz="3200" b="1" dirty="0" smtClean="0">
                <a:effectLst>
                  <a:outerShdw blurRad="38100" dist="38100" dir="2700000" algn="tl">
                    <a:srgbClr val="000000">
                      <a:alpha val="43137"/>
                    </a:srgbClr>
                  </a:outerShdw>
                </a:effectLst>
              </a:rPr>
              <a:t>Rescue</a:t>
            </a:r>
            <a:endParaRPr lang="en-GB" sz="3200" b="1" dirty="0">
              <a:effectLst>
                <a:outerShdw blurRad="38100" dist="38100" dir="2700000" algn="tl">
                  <a:srgbClr val="000000">
                    <a:alpha val="43137"/>
                  </a:srgbClr>
                </a:outerShdw>
              </a:effectLst>
            </a:endParaRPr>
          </a:p>
        </p:txBody>
      </p:sp>
      <p:sp>
        <p:nvSpPr>
          <p:cNvPr id="3" name="Rectangle 2"/>
          <p:cNvSpPr txBox="1">
            <a:spLocks noRot="1" noChangeArrowheads="1"/>
          </p:cNvSpPr>
          <p:nvPr/>
        </p:nvSpPr>
        <p:spPr>
          <a:xfrm>
            <a:off x="642910" y="1412776"/>
            <a:ext cx="7817522" cy="4824536"/>
          </a:xfrm>
          <a:prstGeom prst="rect">
            <a:avLst/>
          </a:prstGeom>
        </p:spPr>
        <p:txBody>
          <a:bodyPr>
            <a:normAutofit/>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a:lnSpc>
                <a:spcPct val="80000"/>
              </a:lnSpc>
              <a:spcAft>
                <a:spcPct val="30000"/>
              </a:spcAft>
              <a:buClr>
                <a:srgbClr val="3ECCED"/>
              </a:buClr>
              <a:buSzPct val="70000"/>
              <a:defRPr/>
            </a:pPr>
            <a:r>
              <a:rPr lang="en-GB" sz="2200" dirty="0" smtClean="0">
                <a:gradFill>
                  <a:gsLst>
                    <a:gs pos="0">
                      <a:prstClr val="white"/>
                    </a:gs>
                    <a:gs pos="90000">
                      <a:srgbClr val="D1E1E3">
                        <a:lumMod val="90000"/>
                      </a:srgbClr>
                    </a:gs>
                  </a:gsLst>
                  <a:lin ang="5400000" scaled="0"/>
                </a:gradFill>
                <a:effectLst/>
              </a:rPr>
              <a:t>Very much a personal view but suggest following important:</a:t>
            </a:r>
          </a:p>
          <a:p>
            <a:pPr marL="342900" indent="-342900">
              <a:lnSpc>
                <a:spcPct val="80000"/>
              </a:lnSpc>
              <a:spcAft>
                <a:spcPct val="30000"/>
              </a:spcAft>
              <a:buClr>
                <a:srgbClr val="3ECCED"/>
              </a:buClr>
              <a:buSzPct val="70000"/>
              <a:buFont typeface="Courier New" pitchFamily="49" charset="0"/>
              <a:buChar char="o"/>
              <a:defRPr/>
            </a:pPr>
            <a:endParaRPr lang="en-GB" sz="2200" dirty="0">
              <a:gradFill>
                <a:gsLst>
                  <a:gs pos="0">
                    <a:prstClr val="white"/>
                  </a:gs>
                  <a:gs pos="90000">
                    <a:srgbClr val="D1E1E3">
                      <a:lumMod val="90000"/>
                    </a:srgbClr>
                  </a:gs>
                </a:gsLst>
                <a:lin ang="5400000" scaled="0"/>
              </a:gradFill>
              <a:effectLst/>
            </a:endParaRP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How </a:t>
            </a:r>
            <a:r>
              <a:rPr lang="en-GB" sz="2200" dirty="0">
                <a:gradFill>
                  <a:gsLst>
                    <a:gs pos="0">
                      <a:prstClr val="white"/>
                    </a:gs>
                    <a:gs pos="90000">
                      <a:srgbClr val="D1E1E3">
                        <a:lumMod val="90000"/>
                      </a:srgbClr>
                    </a:gs>
                  </a:gsLst>
                  <a:lin ang="5400000" scaled="0"/>
                </a:gradFill>
                <a:effectLst/>
              </a:rPr>
              <a:t>do we assess secondary explosion risk and possible 'windows of opportunity' in order to commit rescue teams</a:t>
            </a:r>
            <a:r>
              <a:rPr lang="en-GB" sz="2200" dirty="0" smtClean="0">
                <a:gradFill>
                  <a:gsLst>
                    <a:gs pos="0">
                      <a:prstClr val="white"/>
                    </a:gs>
                    <a:gs pos="90000">
                      <a:srgbClr val="D1E1E3">
                        <a:lumMod val="90000"/>
                      </a:srgbClr>
                    </a:gs>
                  </a:gsLst>
                  <a:lin ang="5400000" scaled="0"/>
                </a:gradFill>
                <a:effectLst/>
              </a:rPr>
              <a:t>?</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How do we safely increase the 'penetration distance' envelope limitations imposed on rescuers due to heat and humidity?</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How </a:t>
            </a:r>
            <a:r>
              <a:rPr lang="en-GB" sz="2200" dirty="0">
                <a:gradFill>
                  <a:gsLst>
                    <a:gs pos="0">
                      <a:prstClr val="white"/>
                    </a:gs>
                    <a:gs pos="90000">
                      <a:srgbClr val="D1E1E3">
                        <a:lumMod val="90000"/>
                      </a:srgbClr>
                    </a:gs>
                  </a:gsLst>
                  <a:lin ang="5400000" scaled="0"/>
                </a:gradFill>
                <a:effectLst/>
              </a:rPr>
              <a:t>do we access </a:t>
            </a:r>
            <a:r>
              <a:rPr lang="en-GB" sz="2200" dirty="0" err="1">
                <a:gradFill>
                  <a:gsLst>
                    <a:gs pos="0">
                      <a:prstClr val="white"/>
                    </a:gs>
                    <a:gs pos="90000">
                      <a:srgbClr val="D1E1E3">
                        <a:lumMod val="90000"/>
                      </a:srgbClr>
                    </a:gs>
                  </a:gsLst>
                  <a:lin ang="5400000" scaled="0"/>
                </a:gradFill>
                <a:effectLst/>
              </a:rPr>
              <a:t>inbye</a:t>
            </a:r>
            <a:r>
              <a:rPr lang="en-GB" sz="2200" dirty="0">
                <a:gradFill>
                  <a:gsLst>
                    <a:gs pos="0">
                      <a:prstClr val="white"/>
                    </a:gs>
                    <a:gs pos="90000">
                      <a:srgbClr val="D1E1E3">
                        <a:lumMod val="90000"/>
                      </a:srgbClr>
                    </a:gs>
                  </a:gsLst>
                  <a:lin ang="5400000" scaled="0"/>
                </a:gradFill>
                <a:effectLst/>
              </a:rPr>
              <a:t> refuges in </a:t>
            </a:r>
            <a:r>
              <a:rPr lang="en-GB" sz="2200" dirty="0" smtClean="0">
                <a:gradFill>
                  <a:gsLst>
                    <a:gs pos="0">
                      <a:prstClr val="white"/>
                    </a:gs>
                    <a:gs pos="90000">
                      <a:srgbClr val="D1E1E3">
                        <a:lumMod val="90000"/>
                      </a:srgbClr>
                    </a:gs>
                  </a:gsLst>
                  <a:lin ang="5400000" scaled="0"/>
                </a:gradFill>
                <a:effectLst/>
              </a:rPr>
              <a:t>severe, deteriorating </a:t>
            </a:r>
            <a:r>
              <a:rPr lang="en-GB" sz="2200" dirty="0">
                <a:gradFill>
                  <a:gsLst>
                    <a:gs pos="0">
                      <a:prstClr val="white"/>
                    </a:gs>
                    <a:gs pos="90000">
                      <a:srgbClr val="D1E1E3">
                        <a:lumMod val="90000"/>
                      </a:srgbClr>
                    </a:gs>
                  </a:gsLst>
                  <a:lin ang="5400000" scaled="0"/>
                </a:gradFill>
                <a:effectLst/>
              </a:rPr>
              <a:t>conditions</a:t>
            </a:r>
            <a:r>
              <a:rPr lang="en-GB" sz="2200" dirty="0" smtClean="0">
                <a:gradFill>
                  <a:gsLst>
                    <a:gs pos="0">
                      <a:prstClr val="white"/>
                    </a:gs>
                    <a:gs pos="90000">
                      <a:srgbClr val="D1E1E3">
                        <a:lumMod val="90000"/>
                      </a:srgbClr>
                    </a:gs>
                  </a:gsLst>
                  <a:lin ang="5400000" scaled="0"/>
                </a:gradFill>
                <a:effectLst/>
              </a:rPr>
              <a:t>?</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Can we provide zonal protection strategies to protect </a:t>
            </a:r>
            <a:r>
              <a:rPr lang="en-GB" sz="2200" dirty="0" err="1" smtClean="0">
                <a:gradFill>
                  <a:gsLst>
                    <a:gs pos="0">
                      <a:prstClr val="white"/>
                    </a:gs>
                    <a:gs pos="90000">
                      <a:srgbClr val="D1E1E3">
                        <a:lumMod val="90000"/>
                      </a:srgbClr>
                    </a:gs>
                  </a:gsLst>
                  <a:lin ang="5400000" scaled="0"/>
                </a:gradFill>
                <a:effectLst/>
              </a:rPr>
              <a:t>escapeways</a:t>
            </a:r>
            <a:r>
              <a:rPr lang="en-GB" sz="2200" dirty="0" smtClean="0">
                <a:gradFill>
                  <a:gsLst>
                    <a:gs pos="0">
                      <a:prstClr val="white"/>
                    </a:gs>
                    <a:gs pos="90000">
                      <a:srgbClr val="D1E1E3">
                        <a:lumMod val="90000"/>
                      </a:srgbClr>
                    </a:gs>
                  </a:gsLst>
                  <a:lin ang="5400000" scaled="0"/>
                </a:gradFill>
                <a:effectLst/>
              </a:rPr>
              <a:t> (and refuges) from heat and smoke effects?</a:t>
            </a:r>
          </a:p>
          <a:p>
            <a:pPr marL="342900" indent="-342900">
              <a:lnSpc>
                <a:spcPct val="80000"/>
              </a:lnSpc>
              <a:spcAft>
                <a:spcPct val="30000"/>
              </a:spcAft>
              <a:buClr>
                <a:srgbClr val="3ECCED"/>
              </a:buClr>
              <a:buSzPct val="70000"/>
              <a:buFont typeface="Courier New" pitchFamily="49" charset="0"/>
              <a:buChar char="o"/>
              <a:defRPr/>
            </a:pPr>
            <a:r>
              <a:rPr lang="en-GB" sz="2200" dirty="0" smtClean="0">
                <a:gradFill>
                  <a:gsLst>
                    <a:gs pos="0">
                      <a:prstClr val="white"/>
                    </a:gs>
                    <a:gs pos="90000">
                      <a:srgbClr val="D1E1E3">
                        <a:lumMod val="90000"/>
                      </a:srgbClr>
                    </a:gs>
                  </a:gsLst>
                  <a:lin ang="5400000" scaled="0"/>
                </a:gradFill>
                <a:effectLst/>
              </a:rPr>
              <a:t>How </a:t>
            </a:r>
            <a:r>
              <a:rPr lang="en-GB" sz="2200" dirty="0">
                <a:gradFill>
                  <a:gsLst>
                    <a:gs pos="0">
                      <a:prstClr val="white"/>
                    </a:gs>
                    <a:gs pos="90000">
                      <a:srgbClr val="D1E1E3">
                        <a:lumMod val="90000"/>
                      </a:srgbClr>
                    </a:gs>
                  </a:gsLst>
                  <a:lin ang="5400000" scaled="0"/>
                </a:gradFill>
                <a:effectLst/>
              </a:rPr>
              <a:t>do we advance the state of escape respiratory protection, </a:t>
            </a:r>
            <a:r>
              <a:rPr lang="en-GB" sz="2200" dirty="0" smtClean="0">
                <a:gradFill>
                  <a:gsLst>
                    <a:gs pos="0">
                      <a:prstClr val="white"/>
                    </a:gs>
                    <a:gs pos="90000">
                      <a:srgbClr val="D1E1E3">
                        <a:lumMod val="90000"/>
                      </a:srgbClr>
                    </a:gs>
                  </a:gsLst>
                  <a:lin ang="5400000" scaled="0"/>
                </a:gradFill>
                <a:effectLst/>
              </a:rPr>
              <a:t>possibly exploiting </a:t>
            </a:r>
            <a:r>
              <a:rPr lang="en-GB" sz="2200" dirty="0">
                <a:gradFill>
                  <a:gsLst>
                    <a:gs pos="0">
                      <a:prstClr val="white"/>
                    </a:gs>
                    <a:gs pos="90000">
                      <a:srgbClr val="D1E1E3">
                        <a:lumMod val="90000"/>
                      </a:srgbClr>
                    </a:gs>
                  </a:gsLst>
                  <a:lin ang="5400000" scaled="0"/>
                </a:gradFill>
                <a:effectLst/>
              </a:rPr>
              <a:t>the best features of SCSRs and FSRs?</a:t>
            </a:r>
          </a:p>
        </p:txBody>
      </p:sp>
    </p:spTree>
    <p:extLst>
      <p:ext uri="{BB962C8B-B14F-4D97-AF65-F5344CB8AC3E}">
        <p14:creationId xmlns:p14="http://schemas.microsoft.com/office/powerpoint/2010/main" val="1595929004"/>
      </p:ext>
    </p:extLst>
  </p:cSld>
  <p:clrMapOvr>
    <a:masterClrMapping/>
  </p:clrMapOvr>
  <p:transition spd="slow">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323528" y="332656"/>
            <a:ext cx="8352928" cy="720080"/>
          </a:xfrm>
        </p:spPr>
        <p:txBody>
          <a:bodyPr>
            <a:normAutofit/>
          </a:bodyPr>
          <a:lstStyle/>
          <a:p>
            <a:pPr algn="ctr" fontAlgn="auto">
              <a:spcAft>
                <a:spcPts val="0"/>
              </a:spcAft>
              <a:defRPr/>
            </a:pPr>
            <a:r>
              <a:rPr lang="en-GB" sz="3200" b="1" dirty="0" smtClean="0">
                <a:effectLst>
                  <a:outerShdw blurRad="38100" dist="38100" dir="2700000" algn="tl">
                    <a:srgbClr val="000000">
                      <a:alpha val="43137"/>
                    </a:srgbClr>
                  </a:outerShdw>
                </a:effectLst>
              </a:rPr>
              <a:t>Research Issues in Self-Escape and</a:t>
            </a:r>
            <a:r>
              <a:rPr lang="en-GB" sz="3200" b="1" dirty="0">
                <a:effectLst>
                  <a:outerShdw blurRad="38100" dist="38100" dir="2700000" algn="tl">
                    <a:srgbClr val="000000">
                      <a:alpha val="43137"/>
                    </a:srgbClr>
                  </a:outerShdw>
                </a:effectLst>
              </a:rPr>
              <a:t> </a:t>
            </a:r>
            <a:r>
              <a:rPr lang="en-GB" sz="3200" b="1" dirty="0" smtClean="0">
                <a:effectLst>
                  <a:outerShdw blurRad="38100" dist="38100" dir="2700000" algn="tl">
                    <a:srgbClr val="000000">
                      <a:alpha val="43137"/>
                    </a:srgbClr>
                  </a:outerShdw>
                </a:effectLst>
              </a:rPr>
              <a:t>Rescue</a:t>
            </a:r>
            <a:endParaRPr lang="en-GB" sz="3200" b="1" dirty="0">
              <a:effectLst>
                <a:outerShdw blurRad="38100" dist="38100" dir="2700000" algn="tl">
                  <a:srgbClr val="000000">
                    <a:alpha val="43137"/>
                  </a:srgbClr>
                </a:outerShdw>
              </a:effectLst>
            </a:endParaRPr>
          </a:p>
        </p:txBody>
      </p:sp>
      <p:sp>
        <p:nvSpPr>
          <p:cNvPr id="3" name="Rectangle 2"/>
          <p:cNvSpPr txBox="1">
            <a:spLocks noRot="1" noChangeArrowheads="1"/>
          </p:cNvSpPr>
          <p:nvPr/>
        </p:nvSpPr>
        <p:spPr>
          <a:xfrm>
            <a:off x="642910" y="1412776"/>
            <a:ext cx="7817522" cy="4824536"/>
          </a:xfrm>
          <a:prstGeom prst="rect">
            <a:avLst/>
          </a:prstGeom>
        </p:spPr>
        <p:txBody>
          <a:bodyPr>
            <a:normAutofit/>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a:lnSpc>
                <a:spcPct val="80000"/>
              </a:lnSpc>
              <a:spcAft>
                <a:spcPct val="30000"/>
              </a:spcAft>
              <a:buClr>
                <a:srgbClr val="3ECCED"/>
              </a:buClr>
              <a:buSzPct val="70000"/>
              <a:defRPr/>
            </a:pPr>
            <a:r>
              <a:rPr lang="en-GB" sz="22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Today’s presentation focusses on reducing secondary explosion risks associated with mine re-entry</a:t>
            </a:r>
            <a:r>
              <a:rPr lang="en-GB" sz="2200" dirty="0" smtClean="0">
                <a:gradFill>
                  <a:gsLst>
                    <a:gs pos="0">
                      <a:prstClr val="white"/>
                    </a:gs>
                    <a:gs pos="90000">
                      <a:srgbClr val="D1E1E3">
                        <a:lumMod val="90000"/>
                      </a:srgbClr>
                    </a:gs>
                  </a:gsLst>
                  <a:lin ang="5400000" scaled="0"/>
                </a:gradFill>
                <a:effectLst/>
              </a:rPr>
              <a:t>.</a:t>
            </a:r>
            <a:r>
              <a:rPr lang="en-GB" sz="2200" dirty="0">
                <a:gradFill>
                  <a:gsLst>
                    <a:gs pos="0">
                      <a:prstClr val="white"/>
                    </a:gs>
                    <a:gs pos="90000">
                      <a:srgbClr val="D1E1E3">
                        <a:lumMod val="90000"/>
                      </a:srgbClr>
                    </a:gs>
                  </a:gsLst>
                  <a:lin ang="5400000" scaled="0"/>
                </a:gradFill>
                <a:effectLst/>
              </a:rPr>
              <a:t> </a:t>
            </a:r>
            <a:r>
              <a:rPr lang="en-GB" sz="22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Other research areas considered noteworthy</a:t>
            </a:r>
            <a:r>
              <a:rPr lang="en-GB" sz="2200" dirty="0" smtClean="0">
                <a:gradFill>
                  <a:gsLst>
                    <a:gs pos="0">
                      <a:prstClr val="white"/>
                    </a:gs>
                    <a:gs pos="90000">
                      <a:srgbClr val="D1E1E3">
                        <a:lumMod val="90000"/>
                      </a:srgbClr>
                    </a:gs>
                  </a:gsLst>
                  <a:lin ang="5400000" scaled="0"/>
                </a:gradFill>
                <a:effectLst/>
              </a:rPr>
              <a:t>:</a:t>
            </a:r>
          </a:p>
          <a:p>
            <a:pPr marL="800100" lvl="1" indent="-342900">
              <a:lnSpc>
                <a:spcPct val="80000"/>
              </a:lnSpc>
              <a:spcAft>
                <a:spcPct val="30000"/>
              </a:spcAft>
              <a:buClr>
                <a:srgbClr val="3ECCED"/>
              </a:buClr>
              <a:buSzPct val="70000"/>
              <a:buFont typeface="Courier New" panose="02070309020205020404" pitchFamily="49" charset="0"/>
              <a:buChar char="o"/>
              <a:tabLst>
                <a:tab pos="1431925" algn="l"/>
              </a:tabLst>
              <a:defRPr/>
            </a:pPr>
            <a:r>
              <a:rPr lang="en-GB" sz="2200" dirty="0">
                <a:gradFill>
                  <a:gsLst>
                    <a:gs pos="0">
                      <a:prstClr val="white"/>
                    </a:gs>
                    <a:gs pos="90000">
                      <a:srgbClr val="D1E1E3">
                        <a:lumMod val="90000"/>
                      </a:srgbClr>
                    </a:gs>
                  </a:gsLst>
                  <a:lin ang="5400000" scaled="0"/>
                </a:gradFill>
                <a:latin typeface="+mj-lt"/>
                <a:ea typeface="+mj-ea"/>
                <a:cs typeface="+mj-cs"/>
              </a:rPr>
              <a:t>Water mist </a:t>
            </a:r>
            <a:r>
              <a:rPr lang="en-GB" sz="2200" dirty="0" smtClean="0">
                <a:gradFill>
                  <a:gsLst>
                    <a:gs pos="0">
                      <a:prstClr val="white"/>
                    </a:gs>
                    <a:gs pos="90000">
                      <a:srgbClr val="D1E1E3">
                        <a:lumMod val="90000"/>
                      </a:srgbClr>
                    </a:gs>
                  </a:gsLst>
                  <a:lin ang="5400000" scaled="0"/>
                </a:gradFill>
                <a:latin typeface="+mj-lt"/>
                <a:ea typeface="+mj-ea"/>
                <a:cs typeface="+mj-cs"/>
              </a:rPr>
              <a:t>technologies applied to open fires and </a:t>
            </a:r>
            <a:r>
              <a:rPr lang="en-GB" sz="2200" dirty="0" err="1" smtClean="0">
                <a:gradFill>
                  <a:gsLst>
                    <a:gs pos="0">
                      <a:prstClr val="white"/>
                    </a:gs>
                    <a:gs pos="90000">
                      <a:srgbClr val="D1E1E3">
                        <a:lumMod val="90000"/>
                      </a:srgbClr>
                    </a:gs>
                  </a:gsLst>
                  <a:lin ang="5400000" scaled="0"/>
                </a:gradFill>
                <a:latin typeface="+mj-lt"/>
                <a:ea typeface="+mj-ea"/>
                <a:cs typeface="+mj-cs"/>
              </a:rPr>
              <a:t>heatings</a:t>
            </a:r>
            <a:r>
              <a:rPr lang="en-GB" sz="2200" dirty="0" smtClean="0">
                <a:gradFill>
                  <a:gsLst>
                    <a:gs pos="0">
                      <a:prstClr val="white"/>
                    </a:gs>
                    <a:gs pos="90000">
                      <a:srgbClr val="D1E1E3">
                        <a:lumMod val="90000"/>
                      </a:srgbClr>
                    </a:gs>
                  </a:gsLst>
                  <a:lin ang="5400000" scaled="0"/>
                </a:gradFill>
                <a:latin typeface="+mj-lt"/>
                <a:ea typeface="+mj-ea"/>
                <a:cs typeface="+mj-cs"/>
              </a:rPr>
              <a:t> (using specialist additives).</a:t>
            </a:r>
          </a:p>
          <a:p>
            <a:pPr marL="800100" lvl="1" indent="-342900">
              <a:lnSpc>
                <a:spcPct val="80000"/>
              </a:lnSpc>
              <a:spcAft>
                <a:spcPct val="30000"/>
              </a:spcAft>
              <a:buClr>
                <a:srgbClr val="3ECCED"/>
              </a:buClr>
              <a:buSzPct val="70000"/>
              <a:buFont typeface="Courier New" panose="02070309020205020404" pitchFamily="49" charset="0"/>
              <a:buChar char="o"/>
              <a:tabLst>
                <a:tab pos="1431925" algn="l"/>
              </a:tabLst>
              <a:defRPr/>
            </a:pPr>
            <a:r>
              <a:rPr lang="en-GB" sz="2200" dirty="0">
                <a:gradFill>
                  <a:gsLst>
                    <a:gs pos="0">
                      <a:prstClr val="white"/>
                    </a:gs>
                    <a:gs pos="90000">
                      <a:srgbClr val="D1E1E3">
                        <a:lumMod val="90000"/>
                      </a:srgbClr>
                    </a:gs>
                  </a:gsLst>
                  <a:lin ang="5400000" scaled="0"/>
                </a:gradFill>
                <a:latin typeface="+mj-lt"/>
                <a:ea typeface="+mj-ea"/>
                <a:cs typeface="+mj-cs"/>
              </a:rPr>
              <a:t>Zonal mist systems used to cool and protect </a:t>
            </a:r>
            <a:r>
              <a:rPr lang="en-GB" sz="2200" dirty="0" err="1">
                <a:gradFill>
                  <a:gsLst>
                    <a:gs pos="0">
                      <a:prstClr val="white"/>
                    </a:gs>
                    <a:gs pos="90000">
                      <a:srgbClr val="D1E1E3">
                        <a:lumMod val="90000"/>
                      </a:srgbClr>
                    </a:gs>
                  </a:gsLst>
                  <a:lin ang="5400000" scaled="0"/>
                </a:gradFill>
                <a:latin typeface="+mj-lt"/>
                <a:ea typeface="+mj-ea"/>
                <a:cs typeface="+mj-cs"/>
              </a:rPr>
              <a:t>escapeways</a:t>
            </a:r>
            <a:r>
              <a:rPr lang="en-GB" sz="2200" dirty="0">
                <a:gradFill>
                  <a:gsLst>
                    <a:gs pos="0">
                      <a:prstClr val="white"/>
                    </a:gs>
                    <a:gs pos="90000">
                      <a:srgbClr val="D1E1E3">
                        <a:lumMod val="90000"/>
                      </a:srgbClr>
                    </a:gs>
                  </a:gsLst>
                  <a:lin ang="5400000" scaled="0"/>
                </a:gradFill>
                <a:latin typeface="+mj-lt"/>
                <a:ea typeface="+mj-ea"/>
                <a:cs typeface="+mj-cs"/>
              </a:rPr>
              <a:t>.</a:t>
            </a:r>
          </a:p>
          <a:p>
            <a:pPr marL="800100" lvl="1" indent="-342900">
              <a:lnSpc>
                <a:spcPct val="80000"/>
              </a:lnSpc>
              <a:spcAft>
                <a:spcPct val="30000"/>
              </a:spcAft>
              <a:buClr>
                <a:srgbClr val="3ECCED"/>
              </a:buClr>
              <a:buSzPct val="70000"/>
              <a:buFont typeface="Courier New" panose="02070309020205020404" pitchFamily="49" charset="0"/>
              <a:buChar char="o"/>
              <a:tabLst>
                <a:tab pos="1431925" algn="l"/>
              </a:tabLst>
              <a:defRPr/>
            </a:pPr>
            <a:r>
              <a:rPr lang="en-GB" sz="2200" dirty="0">
                <a:gradFill>
                  <a:gsLst>
                    <a:gs pos="0">
                      <a:prstClr val="white"/>
                    </a:gs>
                    <a:gs pos="90000">
                      <a:srgbClr val="D1E1E3">
                        <a:lumMod val="90000"/>
                      </a:srgbClr>
                    </a:gs>
                  </a:gsLst>
                  <a:lin ang="5400000" scaled="0"/>
                </a:gradFill>
                <a:latin typeface="+mj-lt"/>
                <a:ea typeface="+mj-ea"/>
                <a:cs typeface="+mj-cs"/>
              </a:rPr>
              <a:t>High cooling capacity borehole ventilation schemes with delivery to &gt;3000m using intercooled compressors.</a:t>
            </a:r>
          </a:p>
          <a:p>
            <a:pPr marL="800100" lvl="1" indent="-342900">
              <a:lnSpc>
                <a:spcPct val="80000"/>
              </a:lnSpc>
              <a:spcAft>
                <a:spcPct val="30000"/>
              </a:spcAft>
              <a:buClr>
                <a:srgbClr val="3ECCED"/>
              </a:buClr>
              <a:buSzPct val="70000"/>
              <a:buFont typeface="Courier New" panose="02070309020205020404" pitchFamily="49" charset="0"/>
              <a:buChar char="o"/>
              <a:tabLst>
                <a:tab pos="1431925" algn="l"/>
              </a:tabLst>
              <a:defRPr/>
            </a:pPr>
            <a:r>
              <a:rPr lang="en-GB" sz="2200" dirty="0">
                <a:gradFill>
                  <a:gsLst>
                    <a:gs pos="0">
                      <a:prstClr val="white"/>
                    </a:gs>
                    <a:gs pos="90000">
                      <a:srgbClr val="D1E1E3">
                        <a:lumMod val="90000"/>
                      </a:srgbClr>
                    </a:gs>
                  </a:gsLst>
                  <a:lin ang="5400000" scaled="0"/>
                </a:gradFill>
                <a:latin typeface="+mj-lt"/>
                <a:ea typeface="+mj-ea"/>
                <a:cs typeface="+mj-cs"/>
              </a:rPr>
              <a:t>Evacuation modelling and real-time support tools for assessing self-escape routes, affected mine areas and tenability.</a:t>
            </a:r>
          </a:p>
          <a:p>
            <a:pPr marL="800100" lvl="1" indent="-342900">
              <a:lnSpc>
                <a:spcPct val="80000"/>
              </a:lnSpc>
              <a:spcAft>
                <a:spcPct val="30000"/>
              </a:spcAft>
              <a:buClr>
                <a:srgbClr val="3ECCED"/>
              </a:buClr>
              <a:buSzPct val="70000"/>
              <a:buFont typeface="Courier New" panose="02070309020205020404" pitchFamily="49" charset="0"/>
              <a:buChar char="o"/>
              <a:tabLst>
                <a:tab pos="1431925" algn="l"/>
              </a:tabLst>
              <a:defRPr/>
            </a:pPr>
            <a:r>
              <a:rPr lang="en-GB" sz="2200" dirty="0">
                <a:gradFill>
                  <a:gsLst>
                    <a:gs pos="0">
                      <a:prstClr val="white"/>
                    </a:gs>
                    <a:gs pos="90000">
                      <a:srgbClr val="D1E1E3">
                        <a:lumMod val="90000"/>
                      </a:srgbClr>
                    </a:gs>
                  </a:gsLst>
                  <a:lin ang="5400000" scaled="0"/>
                </a:gradFill>
                <a:latin typeface="+mj-lt"/>
                <a:ea typeface="+mj-ea"/>
                <a:cs typeface="+mj-cs"/>
              </a:rPr>
              <a:t>Advanced emergency location and communication systems with long range strata penetration capabilities.</a:t>
            </a:r>
          </a:p>
          <a:p>
            <a:pPr marL="800100" lvl="1" indent="-342900">
              <a:lnSpc>
                <a:spcPct val="80000"/>
              </a:lnSpc>
              <a:spcAft>
                <a:spcPct val="30000"/>
              </a:spcAft>
              <a:buClr>
                <a:srgbClr val="3ECCED"/>
              </a:buClr>
              <a:buSzPct val="70000"/>
              <a:buFont typeface="Courier New" panose="02070309020205020404" pitchFamily="49" charset="0"/>
              <a:buChar char="o"/>
              <a:tabLst>
                <a:tab pos="1431925" algn="l"/>
              </a:tabLst>
              <a:defRPr/>
            </a:pPr>
            <a:r>
              <a:rPr lang="en-GB" sz="2200" dirty="0">
                <a:gradFill>
                  <a:gsLst>
                    <a:gs pos="0">
                      <a:prstClr val="white"/>
                    </a:gs>
                    <a:gs pos="90000">
                      <a:srgbClr val="D1E1E3">
                        <a:lumMod val="90000"/>
                      </a:srgbClr>
                    </a:gs>
                  </a:gsLst>
                  <a:lin ang="5400000" scaled="0"/>
                </a:gradFill>
                <a:latin typeface="+mj-lt"/>
                <a:ea typeface="+mj-ea"/>
                <a:cs typeface="+mj-cs"/>
              </a:rPr>
              <a:t>Further ideas on navigation through smoke, personnel location and tracking.</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endParaRPr>
          </a:p>
        </p:txBody>
      </p:sp>
    </p:spTree>
    <p:extLst>
      <p:ext uri="{BB962C8B-B14F-4D97-AF65-F5344CB8AC3E}">
        <p14:creationId xmlns:p14="http://schemas.microsoft.com/office/powerpoint/2010/main" val="3253631983"/>
      </p:ext>
    </p:extLst>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860032" y="260648"/>
            <a:ext cx="3816424" cy="6408712"/>
          </a:xfrm>
          <a:prstGeom prst="rect">
            <a:avLst/>
          </a:prstGeom>
        </p:spPr>
        <p:txBody>
          <a:bodyPr>
            <a:normAutofit/>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a:lnSpc>
                <a:spcPct val="80000"/>
              </a:lnSpc>
              <a:spcAft>
                <a:spcPct val="30000"/>
              </a:spcAft>
              <a:buClr>
                <a:srgbClr val="3ECCED"/>
              </a:buClr>
              <a:buSzPct val="70000"/>
              <a:defRPr/>
            </a:pPr>
            <a:r>
              <a:rPr lang="en-GB" sz="22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US NATIONAL ACADEMY RECOMMENDATIONS</a:t>
            </a:r>
            <a:r>
              <a:rPr lang="en-GB" sz="2200" b="1" dirty="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a:t>
            </a:r>
          </a:p>
          <a:p>
            <a:pPr marL="342900" indent="-342900">
              <a:lnSpc>
                <a:spcPct val="80000"/>
              </a:lnSpc>
              <a:spcAft>
                <a:spcPct val="30000"/>
              </a:spcAft>
              <a:buClr>
                <a:srgbClr val="3ECCED"/>
              </a:buClr>
              <a:buSzPct val="70000"/>
              <a:buFont typeface="Courier New" pitchFamily="49" charset="0"/>
              <a:buChar char="o"/>
              <a:defRPr/>
            </a:pPr>
            <a:endParaRPr lang="en-GB" sz="2200" dirty="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000" b="1" dirty="0">
                <a:gradFill>
                  <a:gsLst>
                    <a:gs pos="0">
                      <a:prstClr val="white"/>
                    </a:gs>
                    <a:gs pos="90000">
                      <a:srgbClr val="D1E1E3">
                        <a:lumMod val="90000"/>
                      </a:srgbClr>
                    </a:gs>
                  </a:gsLst>
                  <a:lin ang="5400000" scaled="0"/>
                </a:gradFill>
                <a:effectLst/>
              </a:rPr>
              <a:t>ASSESSMENT OF EMERGENCY RESPONSE:</a:t>
            </a:r>
          </a:p>
          <a:p>
            <a:pPr marL="342900" indent="-342900">
              <a:lnSpc>
                <a:spcPct val="80000"/>
              </a:lnSpc>
              <a:spcAft>
                <a:spcPct val="30000"/>
              </a:spcAft>
              <a:buClr>
                <a:srgbClr val="3ECCED"/>
              </a:buClr>
              <a:buSzPct val="70000"/>
              <a:buFont typeface="Courier New" pitchFamily="49" charset="0"/>
              <a:buChar char="o"/>
              <a:defRPr/>
            </a:pPr>
            <a:r>
              <a:rPr lang="en-GB" sz="2000" dirty="0">
                <a:gradFill>
                  <a:gsLst>
                    <a:gs pos="0">
                      <a:prstClr val="white"/>
                    </a:gs>
                    <a:gs pos="90000">
                      <a:srgbClr val="D1E1E3">
                        <a:lumMod val="90000"/>
                      </a:srgbClr>
                    </a:gs>
                  </a:gsLst>
                  <a:lin ang="5400000" scaled="0"/>
                </a:gradFill>
                <a:effectLst/>
                <a:latin typeface="+mn-lt"/>
              </a:rPr>
              <a:t>C</a:t>
            </a:r>
            <a:r>
              <a:rPr lang="en-GB" sz="2000" dirty="0" smtClean="0">
                <a:gradFill>
                  <a:gsLst>
                    <a:gs pos="0">
                      <a:prstClr val="white"/>
                    </a:gs>
                    <a:gs pos="90000">
                      <a:srgbClr val="D1E1E3">
                        <a:lumMod val="90000"/>
                      </a:srgbClr>
                    </a:gs>
                  </a:gsLst>
                  <a:lin ang="5400000" scaled="0"/>
                </a:gradFill>
                <a:effectLst/>
                <a:latin typeface="+mn-lt"/>
              </a:rPr>
              <a:t>onduct at least annually a </a:t>
            </a:r>
            <a:r>
              <a:rPr lang="en-GB" sz="2000" dirty="0">
                <a:gradFill>
                  <a:gsLst>
                    <a:gs pos="0">
                      <a:prstClr val="white"/>
                    </a:gs>
                    <a:gs pos="90000">
                      <a:srgbClr val="D1E1E3">
                        <a:lumMod val="90000"/>
                      </a:srgbClr>
                    </a:gs>
                  </a:gsLst>
                  <a:lin ang="5400000" scaled="0"/>
                </a:gradFill>
                <a:effectLst/>
                <a:latin typeface="+mn-lt"/>
              </a:rPr>
              <a:t>comprehensive self-escape scenario exercise at every underground mine. </a:t>
            </a:r>
            <a:endParaRPr lang="en-GB" sz="2000" dirty="0" smtClean="0">
              <a:gradFill>
                <a:gsLst>
                  <a:gs pos="0">
                    <a:prstClr val="white"/>
                  </a:gs>
                  <a:gs pos="90000">
                    <a:srgbClr val="D1E1E3">
                      <a:lumMod val="90000"/>
                    </a:srgbClr>
                  </a:gs>
                </a:gsLst>
                <a:lin ang="5400000" scaled="0"/>
              </a:gradFill>
              <a:effectLst/>
              <a:latin typeface="+mn-lt"/>
            </a:endParaRPr>
          </a:p>
          <a:p>
            <a:pPr marL="342900" indent="-342900">
              <a:lnSpc>
                <a:spcPct val="80000"/>
              </a:lnSpc>
              <a:spcAft>
                <a:spcPct val="30000"/>
              </a:spcAft>
              <a:buClr>
                <a:srgbClr val="3ECCED"/>
              </a:buClr>
              <a:buSzPct val="70000"/>
              <a:buFont typeface="Courier New" pitchFamily="49" charset="0"/>
              <a:buChar char="o"/>
              <a:defRPr/>
            </a:pPr>
            <a:r>
              <a:rPr lang="en-GB" sz="2000" dirty="0" smtClean="0">
                <a:gradFill>
                  <a:gsLst>
                    <a:gs pos="0">
                      <a:prstClr val="white"/>
                    </a:gs>
                    <a:gs pos="90000">
                      <a:srgbClr val="D1E1E3">
                        <a:lumMod val="90000"/>
                      </a:srgbClr>
                    </a:gs>
                  </a:gsLst>
                  <a:lin ang="5400000" scaled="0"/>
                </a:gradFill>
                <a:effectLst/>
                <a:latin typeface="+mn-lt"/>
              </a:rPr>
              <a:t>The </a:t>
            </a:r>
            <a:r>
              <a:rPr lang="en-GB" sz="2000" dirty="0">
                <a:gradFill>
                  <a:gsLst>
                    <a:gs pos="0">
                      <a:prstClr val="white"/>
                    </a:gs>
                    <a:gs pos="90000">
                      <a:srgbClr val="D1E1E3">
                        <a:lumMod val="90000"/>
                      </a:srgbClr>
                    </a:gs>
                  </a:gsLst>
                  <a:lin ang="5400000" scaled="0"/>
                </a:gradFill>
                <a:effectLst/>
                <a:latin typeface="+mn-lt"/>
              </a:rPr>
              <a:t>scenario should test all aspects of the mine's emergency response plan. </a:t>
            </a:r>
            <a:endParaRPr lang="en-GB" sz="2000" dirty="0" smtClean="0">
              <a:gradFill>
                <a:gsLst>
                  <a:gs pos="0">
                    <a:prstClr val="white"/>
                  </a:gs>
                  <a:gs pos="90000">
                    <a:srgbClr val="D1E1E3">
                      <a:lumMod val="90000"/>
                    </a:srgbClr>
                  </a:gs>
                </a:gsLst>
                <a:lin ang="5400000" scaled="0"/>
              </a:gradFill>
              <a:effectLst/>
              <a:latin typeface="+mn-lt"/>
            </a:endParaRPr>
          </a:p>
          <a:p>
            <a:pPr marL="342900" indent="-342900">
              <a:lnSpc>
                <a:spcPct val="80000"/>
              </a:lnSpc>
              <a:spcAft>
                <a:spcPct val="30000"/>
              </a:spcAft>
              <a:buClr>
                <a:srgbClr val="3ECCED"/>
              </a:buClr>
              <a:buSzPct val="70000"/>
              <a:buFont typeface="Courier New" pitchFamily="49" charset="0"/>
              <a:buChar char="o"/>
              <a:defRPr/>
            </a:pPr>
            <a:r>
              <a:rPr lang="en-GB" sz="2000" dirty="0" smtClean="0">
                <a:gradFill>
                  <a:gsLst>
                    <a:gs pos="0">
                      <a:prstClr val="white"/>
                    </a:gs>
                    <a:gs pos="90000">
                      <a:srgbClr val="D1E1E3">
                        <a:lumMod val="90000"/>
                      </a:srgbClr>
                    </a:gs>
                  </a:gsLst>
                  <a:lin ang="5400000" scaled="0"/>
                </a:gradFill>
                <a:effectLst/>
                <a:latin typeface="+mn-lt"/>
              </a:rPr>
              <a:t>Reviews </a:t>
            </a:r>
            <a:r>
              <a:rPr lang="en-GB" sz="2000" dirty="0">
                <a:gradFill>
                  <a:gsLst>
                    <a:gs pos="0">
                      <a:prstClr val="white"/>
                    </a:gs>
                    <a:gs pos="90000">
                      <a:srgbClr val="D1E1E3">
                        <a:lumMod val="90000"/>
                      </a:srgbClr>
                    </a:gs>
                  </a:gsLst>
                  <a:lin ang="5400000" scaled="0"/>
                </a:gradFill>
                <a:effectLst/>
                <a:latin typeface="+mn-lt"/>
              </a:rPr>
              <a:t>of effectiveness of emergency response systems should be shared with all personnel involved. </a:t>
            </a:r>
            <a:endParaRPr lang="en-GB" sz="2000" dirty="0" smtClean="0">
              <a:gradFill>
                <a:gsLst>
                  <a:gs pos="0">
                    <a:prstClr val="white"/>
                  </a:gs>
                  <a:gs pos="90000">
                    <a:srgbClr val="D1E1E3">
                      <a:lumMod val="90000"/>
                    </a:srgbClr>
                  </a:gs>
                </a:gsLst>
                <a:lin ang="5400000" scaled="0"/>
              </a:gradFill>
              <a:effectLst/>
              <a:latin typeface="+mn-lt"/>
            </a:endParaRPr>
          </a:p>
          <a:p>
            <a:pPr marL="342900" indent="-342900">
              <a:lnSpc>
                <a:spcPct val="80000"/>
              </a:lnSpc>
              <a:spcAft>
                <a:spcPct val="30000"/>
              </a:spcAft>
              <a:buClr>
                <a:srgbClr val="3ECCED"/>
              </a:buClr>
              <a:buSzPct val="70000"/>
              <a:buFont typeface="Courier New" pitchFamily="49" charset="0"/>
              <a:buChar char="o"/>
              <a:defRPr/>
            </a:pPr>
            <a:r>
              <a:rPr lang="en-GB" sz="2000" dirty="0" smtClean="0">
                <a:gradFill>
                  <a:gsLst>
                    <a:gs pos="0">
                      <a:prstClr val="white"/>
                    </a:gs>
                    <a:gs pos="90000">
                      <a:srgbClr val="D1E1E3">
                        <a:lumMod val="90000"/>
                      </a:srgbClr>
                    </a:gs>
                  </a:gsLst>
                  <a:lin ang="5400000" scaled="0"/>
                </a:gradFill>
                <a:effectLst/>
                <a:latin typeface="+mn-lt"/>
              </a:rPr>
              <a:t>Outcomes </a:t>
            </a:r>
            <a:r>
              <a:rPr lang="en-GB" sz="2000" dirty="0">
                <a:gradFill>
                  <a:gsLst>
                    <a:gs pos="0">
                      <a:prstClr val="white"/>
                    </a:gs>
                    <a:gs pos="90000">
                      <a:srgbClr val="D1E1E3">
                        <a:lumMod val="90000"/>
                      </a:srgbClr>
                    </a:gs>
                  </a:gsLst>
                  <a:lin ang="5400000" scaled="0"/>
                </a:gradFill>
                <a:effectLst/>
                <a:latin typeface="+mn-lt"/>
              </a:rPr>
              <a:t>and lessons learned should be entered into a public database.</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1305650615"/>
      </p:ext>
    </p:extLst>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860032" y="260648"/>
            <a:ext cx="3816424" cy="6408712"/>
          </a:xfrm>
          <a:prstGeom prst="rect">
            <a:avLst/>
          </a:prstGeom>
        </p:spPr>
        <p:txBody>
          <a:bodyPr>
            <a:normAutofit fontScale="92500" lnSpcReduction="10000"/>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a:lnSpc>
                <a:spcPct val="80000"/>
              </a:lnSpc>
              <a:spcAft>
                <a:spcPct val="30000"/>
              </a:spcAft>
              <a:buClr>
                <a:srgbClr val="3ECCED"/>
              </a:buClr>
              <a:buSzPct val="70000"/>
              <a:defRPr/>
            </a:pPr>
            <a:r>
              <a:rPr lang="en-GB" sz="24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US NATIONAL ACADEMY RECOMMENDATIONS</a:t>
            </a:r>
            <a:r>
              <a:rPr lang="en-GB" sz="2400" b="1" dirty="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a:t>
            </a:r>
          </a:p>
          <a:p>
            <a:pPr marL="342900" indent="-342900">
              <a:lnSpc>
                <a:spcPct val="80000"/>
              </a:lnSpc>
              <a:spcAft>
                <a:spcPct val="30000"/>
              </a:spcAft>
              <a:buClr>
                <a:srgbClr val="3ECCED"/>
              </a:buClr>
              <a:buSzPct val="70000"/>
              <a:buFont typeface="Courier New" pitchFamily="49" charset="0"/>
              <a:buChar char="o"/>
              <a:defRPr/>
            </a:pPr>
            <a:endParaRPr lang="en-GB" sz="2400" dirty="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200" b="1" dirty="0" smtClean="0">
                <a:gradFill>
                  <a:gsLst>
                    <a:gs pos="0">
                      <a:prstClr val="white"/>
                    </a:gs>
                    <a:gs pos="90000">
                      <a:srgbClr val="D1E1E3">
                        <a:lumMod val="90000"/>
                      </a:srgbClr>
                    </a:gs>
                  </a:gsLst>
                  <a:lin ang="5400000" scaled="0"/>
                </a:gradFill>
                <a:effectLst/>
              </a:rPr>
              <a:t>TECHNOLOGY:</a:t>
            </a:r>
            <a:endParaRPr lang="en-GB" sz="2200" b="1" dirty="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Review </a:t>
            </a:r>
            <a:r>
              <a:rPr lang="en-GB" sz="2200" dirty="0" smtClean="0">
                <a:gradFill>
                  <a:gsLst>
                    <a:gs pos="0">
                      <a:prstClr val="white"/>
                    </a:gs>
                    <a:gs pos="90000">
                      <a:srgbClr val="D1E1E3">
                        <a:lumMod val="90000"/>
                      </a:srgbClr>
                    </a:gs>
                  </a:gsLst>
                  <a:lin ang="5400000" scaled="0"/>
                </a:gradFill>
                <a:effectLst/>
                <a:latin typeface="+mn-lt"/>
              </a:rPr>
              <a:t>emergency breathable air supplies. </a:t>
            </a:r>
            <a:r>
              <a:rPr lang="en-GB" sz="2200" dirty="0">
                <a:gradFill>
                  <a:gsLst>
                    <a:gs pos="0">
                      <a:prstClr val="white"/>
                    </a:gs>
                    <a:gs pos="90000">
                      <a:srgbClr val="D1E1E3">
                        <a:lumMod val="90000"/>
                      </a:srgbClr>
                    </a:gs>
                  </a:gsLst>
                  <a:lin ang="5400000" scaled="0"/>
                </a:gradFill>
                <a:effectLst/>
                <a:latin typeface="+mn-lt"/>
              </a:rPr>
              <a:t>R</a:t>
            </a:r>
            <a:r>
              <a:rPr lang="en-GB" sz="2200" dirty="0" smtClean="0">
                <a:gradFill>
                  <a:gsLst>
                    <a:gs pos="0">
                      <a:prstClr val="white"/>
                    </a:gs>
                    <a:gs pos="90000">
                      <a:srgbClr val="D1E1E3">
                        <a:lumMod val="90000"/>
                      </a:srgbClr>
                    </a:gs>
                  </a:gsLst>
                  <a:lin ang="5400000" scaled="0"/>
                </a:gradFill>
                <a:effectLst/>
                <a:latin typeface="+mn-lt"/>
              </a:rPr>
              <a:t>esearch required; to improve verbal communications, </a:t>
            </a:r>
            <a:r>
              <a:rPr lang="en-GB" sz="2200" dirty="0">
                <a:gradFill>
                  <a:gsLst>
                    <a:gs pos="0">
                      <a:prstClr val="white"/>
                    </a:gs>
                    <a:gs pos="90000">
                      <a:srgbClr val="D1E1E3">
                        <a:lumMod val="90000"/>
                      </a:srgbClr>
                    </a:gs>
                  </a:gsLst>
                  <a:lin ang="5400000" scaled="0"/>
                </a:gradFill>
                <a:effectLst/>
                <a:latin typeface="+mn-lt"/>
              </a:rPr>
              <a:t>device </a:t>
            </a:r>
            <a:r>
              <a:rPr lang="en-GB" sz="2200" dirty="0" smtClean="0">
                <a:gradFill>
                  <a:gsLst>
                    <a:gs pos="0">
                      <a:prstClr val="white"/>
                    </a:gs>
                    <a:gs pos="90000">
                      <a:srgbClr val="D1E1E3">
                        <a:lumMod val="90000"/>
                      </a:srgbClr>
                    </a:gs>
                  </a:gsLst>
                  <a:lin ang="5400000" scaled="0"/>
                </a:gradFill>
                <a:effectLst/>
                <a:latin typeface="+mn-lt"/>
              </a:rPr>
              <a:t>weight/size</a:t>
            </a:r>
            <a:r>
              <a:rPr lang="en-GB" sz="2200" dirty="0">
                <a:gradFill>
                  <a:gsLst>
                    <a:gs pos="0">
                      <a:prstClr val="white"/>
                    </a:gs>
                    <a:gs pos="90000">
                      <a:srgbClr val="D1E1E3">
                        <a:lumMod val="90000"/>
                      </a:srgbClr>
                    </a:gs>
                  </a:gsLst>
                  <a:lin ang="5400000" scaled="0"/>
                </a:gradFill>
                <a:effectLst/>
                <a:latin typeface="+mn-lt"/>
              </a:rPr>
              <a:t>, </a:t>
            </a:r>
            <a:r>
              <a:rPr lang="en-GB" sz="2200" dirty="0" smtClean="0">
                <a:gradFill>
                  <a:gsLst>
                    <a:gs pos="0">
                      <a:prstClr val="white"/>
                    </a:gs>
                    <a:gs pos="90000">
                      <a:srgbClr val="D1E1E3">
                        <a:lumMod val="90000"/>
                      </a:srgbClr>
                    </a:gs>
                  </a:gsLst>
                  <a:lin ang="5400000" scaled="0"/>
                </a:gradFill>
                <a:effectLst/>
                <a:latin typeface="+mn-lt"/>
              </a:rPr>
              <a:t>changeover/recharge, </a:t>
            </a:r>
            <a:r>
              <a:rPr lang="en-GB" sz="2200" dirty="0">
                <a:gradFill>
                  <a:gsLst>
                    <a:gs pos="0">
                      <a:prstClr val="white"/>
                    </a:gs>
                    <a:gs pos="90000">
                      <a:srgbClr val="D1E1E3">
                        <a:lumMod val="90000"/>
                      </a:srgbClr>
                    </a:gs>
                  </a:gsLst>
                  <a:lin ang="5400000" scaled="0"/>
                </a:gradFill>
                <a:effectLst/>
                <a:latin typeface="+mn-lt"/>
              </a:rPr>
              <a:t>fit testing and </a:t>
            </a:r>
            <a:r>
              <a:rPr lang="en-GB" sz="2200" dirty="0" smtClean="0">
                <a:gradFill>
                  <a:gsLst>
                    <a:gs pos="0">
                      <a:prstClr val="white"/>
                    </a:gs>
                    <a:gs pos="90000">
                      <a:srgbClr val="D1E1E3">
                        <a:lumMod val="90000"/>
                      </a:srgbClr>
                    </a:gs>
                  </a:gsLst>
                  <a:lin ang="5400000" scaled="0"/>
                </a:gradFill>
                <a:effectLst/>
                <a:latin typeface="+mn-lt"/>
              </a:rPr>
              <a:t>vision for wearer.</a:t>
            </a:r>
            <a:endParaRPr lang="en-GB" sz="2200" dirty="0">
              <a:gradFill>
                <a:gsLst>
                  <a:gs pos="0">
                    <a:prstClr val="white"/>
                  </a:gs>
                  <a:gs pos="90000">
                    <a:srgbClr val="D1E1E3">
                      <a:lumMod val="90000"/>
                    </a:srgbClr>
                  </a:gs>
                </a:gsLst>
                <a:lin ang="5400000" scaled="0"/>
              </a:gradFill>
              <a:effectLst/>
              <a:latin typeface="+mn-lt"/>
            </a:endParaRP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latin typeface="+mn-lt"/>
            </a:endParaRP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Accelerate </a:t>
            </a:r>
            <a:r>
              <a:rPr lang="en-GB" sz="2200" dirty="0" smtClean="0">
                <a:gradFill>
                  <a:gsLst>
                    <a:gs pos="0">
                      <a:prstClr val="white"/>
                    </a:gs>
                    <a:gs pos="90000">
                      <a:srgbClr val="D1E1E3">
                        <a:lumMod val="90000"/>
                      </a:srgbClr>
                    </a:gs>
                  </a:gsLst>
                  <a:lin ang="5400000" scaled="0"/>
                </a:gradFill>
                <a:effectLst/>
                <a:latin typeface="+mn-lt"/>
              </a:rPr>
              <a:t>other </a:t>
            </a:r>
            <a:r>
              <a:rPr lang="en-GB" sz="2200" dirty="0">
                <a:gradFill>
                  <a:gsLst>
                    <a:gs pos="0">
                      <a:prstClr val="white"/>
                    </a:gs>
                    <a:gs pos="90000">
                      <a:srgbClr val="D1E1E3">
                        <a:lumMod val="90000"/>
                      </a:srgbClr>
                    </a:gs>
                  </a:gsLst>
                  <a:lin ang="5400000" scaled="0"/>
                </a:gradFill>
                <a:effectLst/>
                <a:latin typeface="+mn-lt"/>
              </a:rPr>
              <a:t>self-escape technologies. </a:t>
            </a:r>
            <a:r>
              <a:rPr lang="en-GB" sz="2200" dirty="0" smtClean="0">
                <a:gradFill>
                  <a:gsLst>
                    <a:gs pos="0">
                      <a:prstClr val="white"/>
                    </a:gs>
                    <a:gs pos="90000">
                      <a:srgbClr val="D1E1E3">
                        <a:lumMod val="90000"/>
                      </a:srgbClr>
                    </a:gs>
                  </a:gsLst>
                  <a:lin ang="5400000" scaled="0"/>
                </a:gradFill>
                <a:effectLst/>
                <a:latin typeface="+mn-lt"/>
              </a:rPr>
              <a:t>Focus on </a:t>
            </a:r>
            <a:r>
              <a:rPr lang="en-GB" sz="2200" dirty="0">
                <a:gradFill>
                  <a:gsLst>
                    <a:gs pos="0">
                      <a:prstClr val="white"/>
                    </a:gs>
                    <a:gs pos="90000">
                      <a:srgbClr val="D1E1E3">
                        <a:lumMod val="90000"/>
                      </a:srgbClr>
                    </a:gs>
                  </a:gsLst>
                  <a:lin ang="5400000" scaled="0"/>
                </a:gradFill>
                <a:effectLst/>
                <a:latin typeface="+mn-lt"/>
              </a:rPr>
              <a:t>improving situational awareness and decision making. </a:t>
            </a:r>
            <a:r>
              <a:rPr lang="en-GB" sz="2200" dirty="0" smtClean="0">
                <a:gradFill>
                  <a:gsLst>
                    <a:gs pos="0">
                      <a:prstClr val="white"/>
                    </a:gs>
                    <a:gs pos="90000">
                      <a:srgbClr val="D1E1E3">
                        <a:lumMod val="90000"/>
                      </a:srgbClr>
                    </a:gs>
                  </a:gsLst>
                  <a:lin ang="5400000" scaled="0"/>
                </a:gradFill>
                <a:effectLst/>
                <a:latin typeface="+mn-lt"/>
              </a:rPr>
              <a:t>To </a:t>
            </a:r>
            <a:r>
              <a:rPr lang="en-GB" sz="2200" dirty="0">
                <a:gradFill>
                  <a:gsLst>
                    <a:gs pos="0">
                      <a:prstClr val="white"/>
                    </a:gs>
                    <a:gs pos="90000">
                      <a:srgbClr val="D1E1E3">
                        <a:lumMod val="90000"/>
                      </a:srgbClr>
                    </a:gs>
                  </a:gsLst>
                  <a:lin ang="5400000" scaled="0"/>
                </a:gradFill>
                <a:effectLst/>
                <a:latin typeface="+mn-lt"/>
              </a:rPr>
              <a:t>include:</a:t>
            </a: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 communications, both miner to miner and miner to surface;</a:t>
            </a: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 real-time gas monitors;</a:t>
            </a: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 fail-safe tracking that is hardened and survivable; and</a:t>
            </a: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 multifunction devices with reduced physical burden and attention demands.</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898876777"/>
      </p:ext>
    </p:extLst>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860032" y="260648"/>
            <a:ext cx="3816424" cy="6408712"/>
          </a:xfrm>
          <a:prstGeom prst="rect">
            <a:avLst/>
          </a:prstGeom>
        </p:spPr>
        <p:txBody>
          <a:bodyPr>
            <a:normAutofit fontScale="92500" lnSpcReduction="10000"/>
          </a:bodyPr>
          <a:lstStyle>
            <a:lvl1pPr algn="l" defTabSz="914400" rtl="0" eaLnBrk="1" latinLnBrk="0" hangingPunct="1">
              <a:spcBef>
                <a:spcPct val="0"/>
              </a:spcBef>
              <a:buNone/>
              <a:defRPr sz="3600" kern="120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defRPr>
            </a:lvl1pPr>
          </a:lstStyle>
          <a:p>
            <a:pPr>
              <a:lnSpc>
                <a:spcPct val="80000"/>
              </a:lnSpc>
              <a:spcAft>
                <a:spcPct val="30000"/>
              </a:spcAft>
              <a:buClr>
                <a:srgbClr val="3ECCED"/>
              </a:buClr>
              <a:buSzPct val="70000"/>
              <a:defRPr/>
            </a:pPr>
            <a:r>
              <a:rPr lang="en-GB" sz="2400" b="1" dirty="0" smtClean="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US NATIONAL ACADEMY RECOMMENDATIONS</a:t>
            </a:r>
            <a:r>
              <a:rPr lang="en-GB" sz="2400" b="1" dirty="0">
                <a:gradFill>
                  <a:gsLst>
                    <a:gs pos="0">
                      <a:prstClr val="white"/>
                    </a:gs>
                    <a:gs pos="90000">
                      <a:srgbClr val="D1E1E3">
                        <a:lumMod val="90000"/>
                      </a:srgbClr>
                    </a:gs>
                  </a:gsLst>
                  <a:lin ang="5400000" scaled="0"/>
                </a:gradFill>
                <a:effectLst>
                  <a:outerShdw blurRad="38100" dist="38100" dir="2700000" algn="tl">
                    <a:srgbClr val="000000">
                      <a:alpha val="43137"/>
                    </a:srgbClr>
                  </a:outerShdw>
                </a:effectLst>
              </a:rPr>
              <a:t>:</a:t>
            </a:r>
          </a:p>
          <a:p>
            <a:pPr marL="342900" indent="-342900">
              <a:lnSpc>
                <a:spcPct val="80000"/>
              </a:lnSpc>
              <a:spcAft>
                <a:spcPct val="30000"/>
              </a:spcAft>
              <a:buClr>
                <a:srgbClr val="3ECCED"/>
              </a:buClr>
              <a:buSzPct val="70000"/>
              <a:buFont typeface="Courier New" pitchFamily="49" charset="0"/>
              <a:buChar char="o"/>
              <a:defRPr/>
            </a:pPr>
            <a:endParaRPr lang="en-GB" sz="2600" dirty="0">
              <a:gradFill>
                <a:gsLst>
                  <a:gs pos="0">
                    <a:prstClr val="white"/>
                  </a:gs>
                  <a:gs pos="90000">
                    <a:srgbClr val="D1E1E3">
                      <a:lumMod val="90000"/>
                    </a:srgbClr>
                  </a:gs>
                </a:gsLst>
                <a:lin ang="5400000" scaled="0"/>
              </a:gradFill>
              <a:effectLst/>
            </a:endParaRPr>
          </a:p>
          <a:p>
            <a:pPr>
              <a:lnSpc>
                <a:spcPct val="80000"/>
              </a:lnSpc>
              <a:spcAft>
                <a:spcPct val="30000"/>
              </a:spcAft>
              <a:buClr>
                <a:srgbClr val="3ECCED"/>
              </a:buClr>
              <a:buSzPct val="70000"/>
              <a:defRPr/>
            </a:pPr>
            <a:r>
              <a:rPr lang="en-GB" sz="2200" b="1" dirty="0" smtClean="0">
                <a:gradFill>
                  <a:gsLst>
                    <a:gs pos="0">
                      <a:prstClr val="white"/>
                    </a:gs>
                    <a:gs pos="90000">
                      <a:srgbClr val="D1E1E3">
                        <a:lumMod val="90000"/>
                      </a:srgbClr>
                    </a:gs>
                  </a:gsLst>
                  <a:lin ang="5400000" scaled="0"/>
                </a:gradFill>
                <a:effectLst/>
                <a:latin typeface="+mn-lt"/>
              </a:rPr>
              <a:t>TECHNOLOGY:</a:t>
            </a:r>
            <a:endParaRPr lang="en-GB" sz="2200" b="1" dirty="0">
              <a:gradFill>
                <a:gsLst>
                  <a:gs pos="0">
                    <a:prstClr val="white"/>
                  </a:gs>
                  <a:gs pos="90000">
                    <a:srgbClr val="D1E1E3">
                      <a:lumMod val="90000"/>
                    </a:srgbClr>
                  </a:gs>
                </a:gsLst>
                <a:lin ang="5400000" scaled="0"/>
              </a:gradFill>
              <a:effectLst/>
              <a:latin typeface="+mn-lt"/>
            </a:endParaRPr>
          </a:p>
          <a:p>
            <a:pPr>
              <a:lnSpc>
                <a:spcPct val="80000"/>
              </a:lnSpc>
              <a:spcAft>
                <a:spcPct val="30000"/>
              </a:spcAft>
              <a:buClr>
                <a:srgbClr val="3ECCED"/>
              </a:buClr>
              <a:buSzPct val="70000"/>
              <a:defRPr/>
            </a:pPr>
            <a:r>
              <a:rPr lang="en-GB" sz="2200" dirty="0" smtClean="0">
                <a:gradFill>
                  <a:gsLst>
                    <a:gs pos="0">
                      <a:prstClr val="white"/>
                    </a:gs>
                    <a:gs pos="90000">
                      <a:srgbClr val="D1E1E3">
                        <a:lumMod val="90000"/>
                      </a:srgbClr>
                    </a:gs>
                  </a:gsLst>
                  <a:lin ang="5400000" scaled="0"/>
                </a:gradFill>
                <a:effectLst/>
                <a:latin typeface="+mn-lt"/>
              </a:rPr>
              <a:t>Reduce/eliminate </a:t>
            </a:r>
            <a:r>
              <a:rPr lang="en-GB" sz="2200" dirty="0">
                <a:gradFill>
                  <a:gsLst>
                    <a:gs pos="0">
                      <a:prstClr val="white"/>
                    </a:gs>
                    <a:gs pos="90000">
                      <a:srgbClr val="D1E1E3">
                        <a:lumMod val="90000"/>
                      </a:srgbClr>
                    </a:gs>
                  </a:gsLst>
                  <a:lin ang="5400000" scaled="0"/>
                </a:gradFill>
                <a:effectLst/>
                <a:latin typeface="+mn-lt"/>
              </a:rPr>
              <a:t>barriers to </a:t>
            </a:r>
            <a:r>
              <a:rPr lang="en-GB" sz="2200" dirty="0" smtClean="0">
                <a:gradFill>
                  <a:gsLst>
                    <a:gs pos="0">
                      <a:prstClr val="white"/>
                    </a:gs>
                    <a:gs pos="90000">
                      <a:srgbClr val="D1E1E3">
                        <a:lumMod val="90000"/>
                      </a:srgbClr>
                    </a:gs>
                  </a:gsLst>
                  <a:lin ang="5400000" scaled="0"/>
                </a:gradFill>
                <a:effectLst/>
                <a:latin typeface="+mn-lt"/>
              </a:rPr>
              <a:t>technology transfer. </a:t>
            </a:r>
            <a:r>
              <a:rPr lang="en-GB" sz="2200" dirty="0">
                <a:gradFill>
                  <a:gsLst>
                    <a:gs pos="0">
                      <a:prstClr val="white"/>
                    </a:gs>
                    <a:gs pos="90000">
                      <a:srgbClr val="D1E1E3">
                        <a:lumMod val="90000"/>
                      </a:srgbClr>
                    </a:gs>
                  </a:gsLst>
                  <a:lin ang="5400000" scaled="0"/>
                </a:gradFill>
                <a:effectLst/>
                <a:latin typeface="+mn-lt"/>
              </a:rPr>
              <a:t>Explore opportunities to </a:t>
            </a:r>
            <a:r>
              <a:rPr lang="en-GB" sz="2200" dirty="0" smtClean="0">
                <a:gradFill>
                  <a:gsLst>
                    <a:gs pos="0">
                      <a:prstClr val="white"/>
                    </a:gs>
                    <a:gs pos="90000">
                      <a:srgbClr val="D1E1E3">
                        <a:lumMod val="90000"/>
                      </a:srgbClr>
                    </a:gs>
                  </a:gsLst>
                  <a:lin ang="5400000" scaled="0"/>
                </a:gradFill>
                <a:effectLst/>
                <a:latin typeface="+mn-lt"/>
              </a:rPr>
              <a:t>harmonise </a:t>
            </a:r>
            <a:r>
              <a:rPr lang="en-GB" sz="2200" dirty="0">
                <a:gradFill>
                  <a:gsLst>
                    <a:gs pos="0">
                      <a:prstClr val="white"/>
                    </a:gs>
                    <a:gs pos="90000">
                      <a:srgbClr val="D1E1E3">
                        <a:lumMod val="90000"/>
                      </a:srgbClr>
                    </a:gs>
                  </a:gsLst>
                  <a:lin ang="5400000" scaled="0"/>
                </a:gradFill>
                <a:effectLst/>
                <a:latin typeface="+mn-lt"/>
              </a:rPr>
              <a:t>international </a:t>
            </a:r>
            <a:r>
              <a:rPr lang="en-GB" sz="2200" dirty="0" smtClean="0">
                <a:gradFill>
                  <a:gsLst>
                    <a:gs pos="0">
                      <a:prstClr val="white"/>
                    </a:gs>
                    <a:gs pos="90000">
                      <a:srgbClr val="D1E1E3">
                        <a:lumMod val="90000"/>
                      </a:srgbClr>
                    </a:gs>
                  </a:gsLst>
                  <a:lin ang="5400000" scaled="0"/>
                </a:gradFill>
                <a:effectLst/>
                <a:latin typeface="+mn-lt"/>
              </a:rPr>
              <a:t>standards.</a:t>
            </a:r>
            <a:endParaRPr lang="en-GB" sz="2200" dirty="0">
              <a:gradFill>
                <a:gsLst>
                  <a:gs pos="0">
                    <a:prstClr val="white"/>
                  </a:gs>
                  <a:gs pos="90000">
                    <a:srgbClr val="D1E1E3">
                      <a:lumMod val="90000"/>
                    </a:srgbClr>
                  </a:gs>
                </a:gsLst>
                <a:lin ang="5400000" scaled="0"/>
              </a:gradFill>
              <a:effectLst/>
              <a:latin typeface="+mn-lt"/>
            </a:endParaRP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latin typeface="+mn-lt"/>
            </a:endParaRPr>
          </a:p>
          <a:p>
            <a:pPr>
              <a:lnSpc>
                <a:spcPct val="80000"/>
              </a:lnSpc>
              <a:spcAft>
                <a:spcPct val="30000"/>
              </a:spcAft>
              <a:buClr>
                <a:srgbClr val="3ECCED"/>
              </a:buClr>
              <a:buSzPct val="70000"/>
              <a:defRPr/>
            </a:pPr>
            <a:r>
              <a:rPr lang="en-GB" sz="2200" b="1" dirty="0">
                <a:gradFill>
                  <a:gsLst>
                    <a:gs pos="0">
                      <a:prstClr val="white"/>
                    </a:gs>
                    <a:gs pos="90000">
                      <a:srgbClr val="D1E1E3">
                        <a:lumMod val="90000"/>
                      </a:srgbClr>
                    </a:gs>
                  </a:gsLst>
                  <a:lin ang="5400000" scaled="0"/>
                </a:gradFill>
                <a:effectLst/>
                <a:latin typeface="+mn-lt"/>
              </a:rPr>
              <a:t>DECISION SCIENCE:</a:t>
            </a:r>
          </a:p>
          <a:p>
            <a:pPr>
              <a:lnSpc>
                <a:spcPct val="80000"/>
              </a:lnSpc>
              <a:spcAft>
                <a:spcPct val="30000"/>
              </a:spcAft>
              <a:buClr>
                <a:srgbClr val="3ECCED"/>
              </a:buClr>
              <a:buSzPct val="70000"/>
              <a:defRPr/>
            </a:pPr>
            <a:r>
              <a:rPr lang="en-GB" sz="2200" dirty="0">
                <a:gradFill>
                  <a:gsLst>
                    <a:gs pos="0">
                      <a:prstClr val="white"/>
                    </a:gs>
                    <a:gs pos="90000">
                      <a:srgbClr val="D1E1E3">
                        <a:lumMod val="90000"/>
                      </a:srgbClr>
                    </a:gs>
                  </a:gsLst>
                  <a:lin ang="5400000" scaled="0"/>
                </a:gradFill>
                <a:effectLst/>
                <a:latin typeface="+mn-lt"/>
              </a:rPr>
              <a:t>I</a:t>
            </a:r>
            <a:r>
              <a:rPr lang="en-GB" sz="2200" dirty="0" smtClean="0">
                <a:gradFill>
                  <a:gsLst>
                    <a:gs pos="0">
                      <a:prstClr val="white"/>
                    </a:gs>
                    <a:gs pos="90000">
                      <a:srgbClr val="D1E1E3">
                        <a:lumMod val="90000"/>
                      </a:srgbClr>
                    </a:gs>
                  </a:gsLst>
                  <a:lin ang="5400000" scaled="0"/>
                </a:gradFill>
                <a:effectLst/>
                <a:latin typeface="+mn-lt"/>
              </a:rPr>
              <a:t>mprove </a:t>
            </a:r>
            <a:r>
              <a:rPr lang="en-GB" sz="2200" dirty="0">
                <a:gradFill>
                  <a:gsLst>
                    <a:gs pos="0">
                      <a:prstClr val="white"/>
                    </a:gs>
                    <a:gs pos="90000">
                      <a:srgbClr val="D1E1E3">
                        <a:lumMod val="90000"/>
                      </a:srgbClr>
                    </a:gs>
                  </a:gsLst>
                  <a:lin ang="5400000" scaled="0"/>
                </a:gradFill>
                <a:effectLst/>
                <a:latin typeface="+mn-lt"/>
              </a:rPr>
              <a:t>knowledge </a:t>
            </a:r>
            <a:r>
              <a:rPr lang="en-GB" sz="2200" dirty="0" smtClean="0">
                <a:gradFill>
                  <a:gsLst>
                    <a:gs pos="0">
                      <a:prstClr val="white"/>
                    </a:gs>
                    <a:gs pos="90000">
                      <a:srgbClr val="D1E1E3">
                        <a:lumMod val="90000"/>
                      </a:srgbClr>
                    </a:gs>
                  </a:gsLst>
                  <a:lin ang="5400000" scaled="0"/>
                </a:gradFill>
                <a:effectLst/>
                <a:latin typeface="+mn-lt"/>
              </a:rPr>
              <a:t>and </a:t>
            </a:r>
            <a:r>
              <a:rPr lang="en-GB" sz="2200" dirty="0">
                <a:gradFill>
                  <a:gsLst>
                    <a:gs pos="0">
                      <a:prstClr val="white"/>
                    </a:gs>
                    <a:gs pos="90000">
                      <a:srgbClr val="D1E1E3">
                        <a:lumMod val="90000"/>
                      </a:srgbClr>
                    </a:gs>
                  </a:gsLst>
                  <a:lin ang="5400000" scaled="0"/>
                </a:gradFill>
                <a:effectLst/>
                <a:latin typeface="+mn-lt"/>
              </a:rPr>
              <a:t>situational awareness </a:t>
            </a:r>
            <a:r>
              <a:rPr lang="en-GB" sz="2200" dirty="0" smtClean="0">
                <a:gradFill>
                  <a:gsLst>
                    <a:gs pos="0">
                      <a:prstClr val="white"/>
                    </a:gs>
                    <a:gs pos="90000">
                      <a:srgbClr val="D1E1E3">
                        <a:lumMod val="90000"/>
                      </a:srgbClr>
                    </a:gs>
                  </a:gsLst>
                  <a:lin ang="5400000" scaled="0"/>
                </a:gradFill>
                <a:effectLst/>
                <a:latin typeface="+mn-lt"/>
              </a:rPr>
              <a:t>of warning signs and </a:t>
            </a:r>
            <a:r>
              <a:rPr lang="en-GB" sz="2200" dirty="0">
                <a:gradFill>
                  <a:gsLst>
                    <a:gs pos="0">
                      <a:prstClr val="white"/>
                    </a:gs>
                    <a:gs pos="90000">
                      <a:srgbClr val="D1E1E3">
                        <a:lumMod val="90000"/>
                      </a:srgbClr>
                    </a:gs>
                  </a:gsLst>
                  <a:lin ang="5400000" scaled="0"/>
                </a:gradFill>
                <a:effectLst/>
                <a:latin typeface="+mn-lt"/>
              </a:rPr>
              <a:t>unexpected </a:t>
            </a:r>
            <a:r>
              <a:rPr lang="en-GB" sz="2200" dirty="0" smtClean="0">
                <a:gradFill>
                  <a:gsLst>
                    <a:gs pos="0">
                      <a:prstClr val="white"/>
                    </a:gs>
                    <a:gs pos="90000">
                      <a:srgbClr val="D1E1E3">
                        <a:lumMod val="90000"/>
                      </a:srgbClr>
                    </a:gs>
                  </a:gsLst>
                  <a:lin ang="5400000" scaled="0"/>
                </a:gradFill>
                <a:effectLst/>
                <a:latin typeface="+mn-lt"/>
              </a:rPr>
              <a:t>events. Train </a:t>
            </a:r>
            <a:r>
              <a:rPr lang="en-GB" sz="2200" dirty="0">
                <a:gradFill>
                  <a:gsLst>
                    <a:gs pos="0">
                      <a:prstClr val="white"/>
                    </a:gs>
                    <a:gs pos="90000">
                      <a:srgbClr val="D1E1E3">
                        <a:lumMod val="90000"/>
                      </a:srgbClr>
                    </a:gs>
                  </a:gsLst>
                  <a:lin ang="5400000" scaled="0"/>
                </a:gradFill>
                <a:effectLst/>
                <a:latin typeface="+mn-lt"/>
              </a:rPr>
              <a:t>miners using standard protocols.</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latin typeface="+mn-lt"/>
            </a:endParaRPr>
          </a:p>
          <a:p>
            <a:pPr>
              <a:lnSpc>
                <a:spcPct val="80000"/>
              </a:lnSpc>
              <a:spcAft>
                <a:spcPct val="30000"/>
              </a:spcAft>
              <a:buClr>
                <a:srgbClr val="3ECCED"/>
              </a:buClr>
              <a:buSzPct val="70000"/>
              <a:defRPr/>
            </a:pPr>
            <a:r>
              <a:rPr lang="en-GB" sz="2200" b="1" dirty="0">
                <a:gradFill>
                  <a:gsLst>
                    <a:gs pos="0">
                      <a:prstClr val="white"/>
                    </a:gs>
                    <a:gs pos="90000">
                      <a:srgbClr val="D1E1E3">
                        <a:lumMod val="90000"/>
                      </a:srgbClr>
                    </a:gs>
                  </a:gsLst>
                  <a:lin ang="5400000" scaled="0"/>
                </a:gradFill>
                <a:effectLst/>
                <a:latin typeface="+mn-lt"/>
              </a:rPr>
              <a:t>SAFETY CULTURE:</a:t>
            </a:r>
          </a:p>
          <a:p>
            <a:pPr>
              <a:lnSpc>
                <a:spcPct val="80000"/>
              </a:lnSpc>
              <a:spcAft>
                <a:spcPct val="30000"/>
              </a:spcAft>
              <a:buClr>
                <a:srgbClr val="3ECCED"/>
              </a:buClr>
              <a:buSzPct val="70000"/>
              <a:defRPr/>
            </a:pPr>
            <a:r>
              <a:rPr lang="en-GB" sz="2200" dirty="0" smtClean="0">
                <a:gradFill>
                  <a:gsLst>
                    <a:gs pos="0">
                      <a:prstClr val="white"/>
                    </a:gs>
                    <a:gs pos="90000">
                      <a:srgbClr val="D1E1E3">
                        <a:lumMod val="90000"/>
                      </a:srgbClr>
                    </a:gs>
                  </a:gsLst>
                  <a:lin ang="5400000" scaled="0"/>
                </a:gradFill>
                <a:effectLst/>
                <a:latin typeface="+mn-lt"/>
              </a:rPr>
              <a:t>Assess practices and </a:t>
            </a:r>
            <a:r>
              <a:rPr lang="en-GB" sz="2200" dirty="0">
                <a:gradFill>
                  <a:gsLst>
                    <a:gs pos="0">
                      <a:prstClr val="white"/>
                    </a:gs>
                    <a:gs pos="90000">
                      <a:srgbClr val="D1E1E3">
                        <a:lumMod val="90000"/>
                      </a:srgbClr>
                    </a:gs>
                  </a:gsLst>
                  <a:lin ang="5400000" scaled="0"/>
                </a:gradFill>
                <a:effectLst/>
                <a:latin typeface="+mn-lt"/>
              </a:rPr>
              <a:t>recommendations </a:t>
            </a:r>
            <a:r>
              <a:rPr lang="en-GB" sz="2200" dirty="0" smtClean="0">
                <a:gradFill>
                  <a:gsLst>
                    <a:gs pos="0">
                      <a:prstClr val="white"/>
                    </a:gs>
                    <a:gs pos="90000">
                      <a:srgbClr val="D1E1E3">
                        <a:lumMod val="90000"/>
                      </a:srgbClr>
                    </a:gs>
                  </a:gsLst>
                  <a:lin ang="5400000" scaled="0"/>
                </a:gradFill>
                <a:effectLst/>
                <a:latin typeface="+mn-lt"/>
              </a:rPr>
              <a:t>from </a:t>
            </a:r>
            <a:r>
              <a:rPr lang="en-GB" sz="2200" dirty="0">
                <a:gradFill>
                  <a:gsLst>
                    <a:gs pos="0">
                      <a:prstClr val="white"/>
                    </a:gs>
                    <a:gs pos="90000">
                      <a:srgbClr val="D1E1E3">
                        <a:lumMod val="90000"/>
                      </a:srgbClr>
                    </a:gs>
                  </a:gsLst>
                  <a:lin ang="5400000" scaled="0"/>
                </a:gradFill>
                <a:effectLst/>
                <a:latin typeface="+mn-lt"/>
              </a:rPr>
              <a:t>other high hazard </a:t>
            </a:r>
            <a:r>
              <a:rPr lang="en-GB" sz="2200" dirty="0" smtClean="0">
                <a:gradFill>
                  <a:gsLst>
                    <a:gs pos="0">
                      <a:prstClr val="white"/>
                    </a:gs>
                    <a:gs pos="90000">
                      <a:srgbClr val="D1E1E3">
                        <a:lumMod val="90000"/>
                      </a:srgbClr>
                    </a:gs>
                  </a:gsLst>
                  <a:lin ang="5400000" scaled="0"/>
                </a:gradFill>
                <a:effectLst/>
                <a:latin typeface="+mn-lt"/>
              </a:rPr>
              <a:t>industries</a:t>
            </a:r>
            <a:r>
              <a:rPr lang="en-GB" sz="2200" dirty="0">
                <a:gradFill>
                  <a:gsLst>
                    <a:gs pos="0">
                      <a:prstClr val="white"/>
                    </a:gs>
                    <a:gs pos="90000">
                      <a:srgbClr val="D1E1E3">
                        <a:lumMod val="90000"/>
                      </a:srgbClr>
                    </a:gs>
                  </a:gsLst>
                  <a:lin ang="5400000" scaled="0"/>
                </a:gradFill>
                <a:effectLst/>
                <a:latin typeface="+mn-lt"/>
              </a:rPr>
              <a:t>. Produce better tools to analyse organisation's strengths and </a:t>
            </a:r>
            <a:r>
              <a:rPr lang="en-GB" sz="2200" dirty="0" smtClean="0">
                <a:gradFill>
                  <a:gsLst>
                    <a:gs pos="0">
                      <a:prstClr val="white"/>
                    </a:gs>
                    <a:gs pos="90000">
                      <a:srgbClr val="D1E1E3">
                        <a:lumMod val="90000"/>
                      </a:srgbClr>
                    </a:gs>
                  </a:gsLst>
                  <a:lin ang="5400000" scaled="0"/>
                </a:gradFill>
                <a:effectLst/>
                <a:latin typeface="+mn-lt"/>
              </a:rPr>
              <a:t>weaknesses. </a:t>
            </a:r>
            <a:r>
              <a:rPr lang="en-GB" sz="2200" dirty="0">
                <a:gradFill>
                  <a:gsLst>
                    <a:gs pos="0">
                      <a:prstClr val="white"/>
                    </a:gs>
                    <a:gs pos="90000">
                      <a:srgbClr val="D1E1E3">
                        <a:lumMod val="90000"/>
                      </a:srgbClr>
                    </a:gs>
                  </a:gsLst>
                  <a:lin ang="5400000" scaled="0"/>
                </a:gradFill>
                <a:effectLst/>
                <a:latin typeface="+mn-lt"/>
              </a:rPr>
              <a:t>B</a:t>
            </a:r>
            <a:r>
              <a:rPr lang="en-GB" sz="2200" dirty="0" smtClean="0">
                <a:gradFill>
                  <a:gsLst>
                    <a:gs pos="0">
                      <a:prstClr val="white"/>
                    </a:gs>
                    <a:gs pos="90000">
                      <a:srgbClr val="D1E1E3">
                        <a:lumMod val="90000"/>
                      </a:srgbClr>
                    </a:gs>
                  </a:gsLst>
                  <a:lin ang="5400000" scaled="0"/>
                </a:gradFill>
                <a:effectLst/>
                <a:latin typeface="+mn-lt"/>
              </a:rPr>
              <a:t>enchmark </a:t>
            </a:r>
            <a:r>
              <a:rPr lang="en-GB" sz="2200" dirty="0">
                <a:gradFill>
                  <a:gsLst>
                    <a:gs pos="0">
                      <a:prstClr val="white"/>
                    </a:gs>
                    <a:gs pos="90000">
                      <a:srgbClr val="D1E1E3">
                        <a:lumMod val="90000"/>
                      </a:srgbClr>
                    </a:gs>
                  </a:gsLst>
                  <a:lin ang="5400000" scaled="0"/>
                </a:gradFill>
                <a:effectLst/>
                <a:latin typeface="+mn-lt"/>
              </a:rPr>
              <a:t>activities. </a:t>
            </a:r>
          </a:p>
          <a:p>
            <a:pPr>
              <a:lnSpc>
                <a:spcPct val="80000"/>
              </a:lnSpc>
              <a:spcAft>
                <a:spcPct val="30000"/>
              </a:spcAft>
              <a:buClr>
                <a:srgbClr val="3ECCED"/>
              </a:buClr>
              <a:buSzPct val="70000"/>
              <a:defRPr/>
            </a:pPr>
            <a:endParaRPr lang="en-GB" sz="2200" dirty="0">
              <a:gradFill>
                <a:gsLst>
                  <a:gs pos="0">
                    <a:prstClr val="white"/>
                  </a:gs>
                  <a:gs pos="90000">
                    <a:srgbClr val="D1E1E3">
                      <a:lumMod val="90000"/>
                    </a:srgbClr>
                  </a:gs>
                </a:gsLst>
                <a:lin ang="5400000" scaled="0"/>
              </a:gradFill>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1024518151"/>
      </p:ext>
    </p:extLst>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1_Moonlight">
  <a:themeElements>
    <a:clrScheme name="Currency">
      <a:dk1>
        <a:sysClr val="windowText" lastClr="000000"/>
      </a:dk1>
      <a:lt1>
        <a:sysClr val="window" lastClr="FFFFFF"/>
      </a:lt1>
      <a:dk2>
        <a:srgbClr val="4A606E"/>
      </a:dk2>
      <a:lt2>
        <a:srgbClr val="D1E1E3"/>
      </a:lt2>
      <a:accent1>
        <a:srgbClr val="79B5B0"/>
      </a:accent1>
      <a:accent2>
        <a:srgbClr val="B4BC4C"/>
      </a:accent2>
      <a:accent3>
        <a:srgbClr val="B77851"/>
      </a:accent3>
      <a:accent4>
        <a:srgbClr val="776A5B"/>
      </a:accent4>
      <a:accent5>
        <a:srgbClr val="B6AD76"/>
      </a:accent5>
      <a:accent6>
        <a:srgbClr val="95AEB1"/>
      </a:accent6>
      <a:hlink>
        <a:srgbClr val="3ECCED"/>
      </a:hlink>
      <a:folHlink>
        <a:srgbClr val="2C6C93"/>
      </a:folHlink>
    </a:clrScheme>
    <a:fontScheme name="Moonlight">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onlight">
      <a:fillStyleLst>
        <a:solidFill>
          <a:schemeClr val="phClr"/>
        </a:solidFill>
        <a:gradFill rotWithShape="1">
          <a:gsLst>
            <a:gs pos="0">
              <a:schemeClr val="phClr">
                <a:tint val="90000"/>
                <a:satMod val="150000"/>
              </a:schemeClr>
            </a:gs>
            <a:gs pos="35000">
              <a:schemeClr val="phClr">
                <a:tint val="80000"/>
                <a:satMod val="200000"/>
              </a:schemeClr>
            </a:gs>
            <a:gs pos="100000">
              <a:schemeClr val="phClr">
                <a:tint val="75000"/>
                <a:satMod val="250000"/>
              </a:schemeClr>
            </a:gs>
          </a:gsLst>
          <a:path path="rect">
            <a:fillToRect l="100000" t="100000"/>
          </a:path>
        </a:gradFill>
        <a:gradFill rotWithShape="1">
          <a:gsLst>
            <a:gs pos="0">
              <a:schemeClr val="phClr">
                <a:shade val="60000"/>
                <a:satMod val="150000"/>
              </a:schemeClr>
            </a:gs>
            <a:gs pos="80000">
              <a:schemeClr val="phClr">
                <a:shade val="100000"/>
                <a:satMod val="130000"/>
              </a:schemeClr>
            </a:gs>
            <a:gs pos="100000">
              <a:schemeClr val="phClr">
                <a:tint val="90000"/>
                <a:shade val="100000"/>
                <a:satMod val="115000"/>
              </a:schemeClr>
            </a:gs>
          </a:gsLst>
          <a:path path="circle">
            <a:fillToRect l="50000" t="50000" r="50000" b="50000"/>
          </a:path>
        </a:gradFill>
      </a:fillStyleLst>
      <a:lnStyleLst>
        <a:ln w="6350" cap="flat" cmpd="sng" algn="ctr">
          <a:solidFill>
            <a:schemeClr val="phClr">
              <a:shade val="95000"/>
              <a:satMod val="115000"/>
            </a:schemeClr>
          </a:solidFill>
          <a:prstDash val="solid"/>
        </a:ln>
        <a:ln w="12700" cap="flat" cmpd="sng" algn="ctr">
          <a:solidFill>
            <a:schemeClr val="phClr">
              <a:satMod val="110000"/>
            </a:schemeClr>
          </a:solidFill>
          <a:prstDash val="solid"/>
        </a:ln>
        <a:ln w="25400" cap="flat" cmpd="sng" algn="ctr">
          <a:solidFill>
            <a:schemeClr val="phClr">
              <a:shade val="90000"/>
              <a:satMod val="115000"/>
            </a:schemeClr>
          </a:solidFill>
          <a:prstDash val="solid"/>
        </a:ln>
      </a:lnStyleLst>
      <a:effectStyleLst>
        <a:effectStyle>
          <a:effectLst>
            <a:outerShdw blurRad="50800" dist="25400" dir="5400000" sx="101000" sy="101000" algn="ctr" rotWithShape="0">
              <a:srgbClr val="000000">
                <a:alpha val="60000"/>
              </a:srgbClr>
            </a:outerShdw>
          </a:effectLst>
        </a:effectStyle>
        <a:effectStyle>
          <a:effectLst>
            <a:innerShdw blurRad="76200" dist="25400" dir="13500000">
              <a:srgbClr val="000000">
                <a:alpha val="60000"/>
              </a:srgbClr>
            </a:innerShdw>
          </a:effectLst>
          <a:scene3d>
            <a:camera prst="orthographicFront">
              <a:rot lat="0" lon="0" rev="0"/>
            </a:camera>
            <a:lightRig rig="balanced" dir="tl">
              <a:rot lat="0" lon="0" rev="4200000"/>
            </a:lightRig>
          </a:scene3d>
          <a:sp3d>
            <a:bevelT w="25400" h="12700" prst="softRound"/>
          </a:sp3d>
        </a:effectStyle>
        <a:effectStyle>
          <a:effectLst>
            <a:innerShdw blurRad="76200" dist="25400" dir="13500000">
              <a:srgbClr val="000000">
                <a:alpha val="60000"/>
              </a:srgbClr>
            </a:innerShdw>
            <a:softEdge rad="31750"/>
          </a:effectLst>
        </a:effectStyle>
      </a:effectStyleLst>
      <a:bgFillStyleLst>
        <a:solidFill>
          <a:schemeClr val="phClr"/>
        </a:solidFill>
        <a:gradFill rotWithShape="1">
          <a:gsLst>
            <a:gs pos="0">
              <a:schemeClr val="phClr">
                <a:lumMod val="90000"/>
              </a:schemeClr>
            </a:gs>
            <a:gs pos="30000">
              <a:schemeClr val="phClr">
                <a:lumMod val="75000"/>
              </a:schemeClr>
            </a:gs>
            <a:gs pos="100000">
              <a:schemeClr val="phClr">
                <a:lumMod val="10000"/>
              </a:schemeClr>
            </a:gs>
          </a:gsLst>
          <a:path path="circle">
            <a:fillToRect l="50000" t="50000" r="50000" b="50000"/>
          </a:path>
        </a:gradFill>
        <a:gradFill rotWithShape="1">
          <a:gsLst>
            <a:gs pos="0">
              <a:schemeClr val="phClr">
                <a:lumMod val="90000"/>
              </a:schemeClr>
            </a:gs>
            <a:gs pos="30000">
              <a:schemeClr val="phClr">
                <a:lumMod val="75000"/>
              </a:schemeClr>
            </a:gs>
            <a:gs pos="100000">
              <a:schemeClr val="phClr">
                <a:lumMod val="10000"/>
              </a:schemeClr>
            </a:gs>
          </a:gsLst>
          <a:path path="rect">
            <a:fillToRect l="100000" t="100000"/>
          </a:path>
        </a:gradFill>
      </a:bgFillStyleLst>
    </a:fmtScheme>
  </a:themeElements>
  <a:objectDefaults/>
  <a:extraClrSchemeLst/>
</a:theme>
</file>

<file path=ppt/theme/theme10.xml><?xml version="1.0" encoding="utf-8"?>
<a:theme xmlns:a="http://schemas.openxmlformats.org/drawingml/2006/main" name="3_Moonlight">
  <a:themeElements>
    <a:clrScheme name="Currency">
      <a:dk1>
        <a:sysClr val="windowText" lastClr="000000"/>
      </a:dk1>
      <a:lt1>
        <a:sysClr val="window" lastClr="FFFFFF"/>
      </a:lt1>
      <a:dk2>
        <a:srgbClr val="4A606E"/>
      </a:dk2>
      <a:lt2>
        <a:srgbClr val="D1E1E3"/>
      </a:lt2>
      <a:accent1>
        <a:srgbClr val="79B5B0"/>
      </a:accent1>
      <a:accent2>
        <a:srgbClr val="B4BC4C"/>
      </a:accent2>
      <a:accent3>
        <a:srgbClr val="B77851"/>
      </a:accent3>
      <a:accent4>
        <a:srgbClr val="776A5B"/>
      </a:accent4>
      <a:accent5>
        <a:srgbClr val="B6AD76"/>
      </a:accent5>
      <a:accent6>
        <a:srgbClr val="95AEB1"/>
      </a:accent6>
      <a:hlink>
        <a:srgbClr val="3ECCED"/>
      </a:hlink>
      <a:folHlink>
        <a:srgbClr val="2C6C93"/>
      </a:folHlink>
    </a:clrScheme>
    <a:fontScheme name="Moonlight">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onlight">
      <a:fillStyleLst>
        <a:solidFill>
          <a:schemeClr val="phClr"/>
        </a:solidFill>
        <a:gradFill rotWithShape="1">
          <a:gsLst>
            <a:gs pos="0">
              <a:schemeClr val="phClr">
                <a:tint val="90000"/>
                <a:satMod val="150000"/>
              </a:schemeClr>
            </a:gs>
            <a:gs pos="35000">
              <a:schemeClr val="phClr">
                <a:tint val="80000"/>
                <a:satMod val="200000"/>
              </a:schemeClr>
            </a:gs>
            <a:gs pos="100000">
              <a:schemeClr val="phClr">
                <a:tint val="75000"/>
                <a:satMod val="250000"/>
              </a:schemeClr>
            </a:gs>
          </a:gsLst>
          <a:path path="rect">
            <a:fillToRect l="100000" t="100000"/>
          </a:path>
        </a:gradFill>
        <a:gradFill rotWithShape="1">
          <a:gsLst>
            <a:gs pos="0">
              <a:schemeClr val="phClr">
                <a:shade val="60000"/>
                <a:satMod val="150000"/>
              </a:schemeClr>
            </a:gs>
            <a:gs pos="80000">
              <a:schemeClr val="phClr">
                <a:shade val="100000"/>
                <a:satMod val="130000"/>
              </a:schemeClr>
            </a:gs>
            <a:gs pos="100000">
              <a:schemeClr val="phClr">
                <a:tint val="90000"/>
                <a:shade val="100000"/>
                <a:satMod val="115000"/>
              </a:schemeClr>
            </a:gs>
          </a:gsLst>
          <a:path path="circle">
            <a:fillToRect l="50000" t="50000" r="50000" b="50000"/>
          </a:path>
        </a:gradFill>
      </a:fillStyleLst>
      <a:lnStyleLst>
        <a:ln w="6350" cap="flat" cmpd="sng" algn="ctr">
          <a:solidFill>
            <a:schemeClr val="phClr">
              <a:shade val="95000"/>
              <a:satMod val="115000"/>
            </a:schemeClr>
          </a:solidFill>
          <a:prstDash val="solid"/>
        </a:ln>
        <a:ln w="12700" cap="flat" cmpd="sng" algn="ctr">
          <a:solidFill>
            <a:schemeClr val="phClr">
              <a:satMod val="110000"/>
            </a:schemeClr>
          </a:solidFill>
          <a:prstDash val="solid"/>
        </a:ln>
        <a:ln w="25400" cap="flat" cmpd="sng" algn="ctr">
          <a:solidFill>
            <a:schemeClr val="phClr">
              <a:shade val="90000"/>
              <a:satMod val="115000"/>
            </a:schemeClr>
          </a:solidFill>
          <a:prstDash val="solid"/>
        </a:ln>
      </a:lnStyleLst>
      <a:effectStyleLst>
        <a:effectStyle>
          <a:effectLst>
            <a:outerShdw blurRad="50800" dist="25400" dir="5400000" sx="101000" sy="101000" algn="ctr" rotWithShape="0">
              <a:srgbClr val="000000">
                <a:alpha val="60000"/>
              </a:srgbClr>
            </a:outerShdw>
          </a:effectLst>
        </a:effectStyle>
        <a:effectStyle>
          <a:effectLst>
            <a:innerShdw blurRad="76200" dist="25400" dir="13500000">
              <a:srgbClr val="000000">
                <a:alpha val="60000"/>
              </a:srgbClr>
            </a:innerShdw>
          </a:effectLst>
          <a:scene3d>
            <a:camera prst="orthographicFront">
              <a:rot lat="0" lon="0" rev="0"/>
            </a:camera>
            <a:lightRig rig="balanced" dir="tl">
              <a:rot lat="0" lon="0" rev="4200000"/>
            </a:lightRig>
          </a:scene3d>
          <a:sp3d>
            <a:bevelT w="25400" h="12700" prst="softRound"/>
          </a:sp3d>
        </a:effectStyle>
        <a:effectStyle>
          <a:effectLst>
            <a:innerShdw blurRad="76200" dist="25400" dir="13500000">
              <a:srgbClr val="000000">
                <a:alpha val="60000"/>
              </a:srgbClr>
            </a:innerShdw>
            <a:softEdge rad="31750"/>
          </a:effectLst>
        </a:effectStyle>
      </a:effectStyleLst>
      <a:bgFillStyleLst>
        <a:solidFill>
          <a:schemeClr val="phClr"/>
        </a:solidFill>
        <a:gradFill rotWithShape="1">
          <a:gsLst>
            <a:gs pos="0">
              <a:schemeClr val="phClr">
                <a:lumMod val="90000"/>
              </a:schemeClr>
            </a:gs>
            <a:gs pos="30000">
              <a:schemeClr val="phClr">
                <a:lumMod val="75000"/>
              </a:schemeClr>
            </a:gs>
            <a:gs pos="100000">
              <a:schemeClr val="phClr">
                <a:lumMod val="10000"/>
              </a:schemeClr>
            </a:gs>
          </a:gsLst>
          <a:path path="circle">
            <a:fillToRect l="50000" t="50000" r="50000" b="50000"/>
          </a:path>
        </a:gradFill>
        <a:gradFill rotWithShape="1">
          <a:gsLst>
            <a:gs pos="0">
              <a:schemeClr val="phClr">
                <a:lumMod val="90000"/>
              </a:schemeClr>
            </a:gs>
            <a:gs pos="30000">
              <a:schemeClr val="phClr">
                <a:lumMod val="75000"/>
              </a:schemeClr>
            </a:gs>
            <a:gs pos="100000">
              <a:schemeClr val="phClr">
                <a:lumMod val="10000"/>
              </a:schemeClr>
            </a:gs>
          </a:gsLst>
          <a:path path="rect">
            <a:fillToRect l="100000" t="100000"/>
          </a:path>
        </a:gradFill>
      </a:bgFillStyleLst>
    </a:fmtScheme>
  </a:themeElements>
  <a:objectDefaults/>
  <a:extraClrSchemeLst/>
</a:theme>
</file>

<file path=ppt/theme/theme1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Welcome">
      <a:fillStyleLst>
        <a:solidFill>
          <a:schemeClr val="phClr">
            <a:tint val="100000"/>
            <a:shade val="100000"/>
            <a:hueMod val="100000"/>
            <a:satMod val="150000"/>
          </a:schemeClr>
        </a:solidFill>
        <a:gradFill rotWithShape="1">
          <a:gsLst>
            <a:gs pos="0">
              <a:schemeClr val="phClr">
                <a:tint val="10000"/>
                <a:shade val="100000"/>
                <a:hueMod val="100000"/>
                <a:satMod val="1000000"/>
              </a:schemeClr>
            </a:gs>
            <a:gs pos="100000">
              <a:schemeClr val="phClr">
                <a:tint val="100000"/>
                <a:shade val="100000"/>
                <a:hueMod val="100000"/>
                <a:satMod val="300000"/>
              </a:schemeClr>
            </a:gs>
          </a:gsLst>
          <a:lin ang="16200000" scaled="1"/>
        </a:gradFill>
        <a:gradFill flip="none" rotWithShape="1">
          <a:gsLst>
            <a:gs pos="0">
              <a:schemeClr val="phClr">
                <a:tint val="70000"/>
              </a:schemeClr>
            </a:gs>
            <a:gs pos="30000">
              <a:schemeClr val="phClr">
                <a:tint val="90000"/>
              </a:schemeClr>
            </a:gs>
            <a:gs pos="88000">
              <a:schemeClr val="phClr">
                <a:shade val="30000"/>
              </a:schemeClr>
            </a:gs>
            <a:gs pos="100000">
              <a:schemeClr val="phClr">
                <a:shade val="20000"/>
              </a:schemeClr>
            </a:gs>
          </a:gsLst>
          <a:lin ang="5400000" scaled="1"/>
          <a:tileRect/>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outerShdw blurRad="39000" dist="25400" dir="5400000">
              <a:srgbClr val="000000">
                <a:alpha val="40000"/>
              </a:srgbClr>
            </a:outerShdw>
          </a:effectLst>
        </a:effectStyle>
        <a:effectStyle>
          <a:effectLst>
            <a:outerShdw blurRad="39000" dist="25400" dir="5400000">
              <a:srgbClr val="000000">
                <a:alpha val="30000"/>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Moonlight">
  <a:themeElements>
    <a:clrScheme name="Currency">
      <a:dk1>
        <a:sysClr val="windowText" lastClr="000000"/>
      </a:dk1>
      <a:lt1>
        <a:sysClr val="window" lastClr="FFFFFF"/>
      </a:lt1>
      <a:dk2>
        <a:srgbClr val="4A606E"/>
      </a:dk2>
      <a:lt2>
        <a:srgbClr val="D1E1E3"/>
      </a:lt2>
      <a:accent1>
        <a:srgbClr val="79B5B0"/>
      </a:accent1>
      <a:accent2>
        <a:srgbClr val="B4BC4C"/>
      </a:accent2>
      <a:accent3>
        <a:srgbClr val="B77851"/>
      </a:accent3>
      <a:accent4>
        <a:srgbClr val="776A5B"/>
      </a:accent4>
      <a:accent5>
        <a:srgbClr val="B6AD76"/>
      </a:accent5>
      <a:accent6>
        <a:srgbClr val="95AEB1"/>
      </a:accent6>
      <a:hlink>
        <a:srgbClr val="3ECCED"/>
      </a:hlink>
      <a:folHlink>
        <a:srgbClr val="2C6C93"/>
      </a:folHlink>
    </a:clrScheme>
    <a:fontScheme name="Moonlight">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onlight">
      <a:fillStyleLst>
        <a:solidFill>
          <a:schemeClr val="phClr"/>
        </a:solidFill>
        <a:gradFill rotWithShape="1">
          <a:gsLst>
            <a:gs pos="0">
              <a:schemeClr val="phClr">
                <a:tint val="90000"/>
                <a:satMod val="150000"/>
              </a:schemeClr>
            </a:gs>
            <a:gs pos="35000">
              <a:schemeClr val="phClr">
                <a:tint val="80000"/>
                <a:satMod val="200000"/>
              </a:schemeClr>
            </a:gs>
            <a:gs pos="100000">
              <a:schemeClr val="phClr">
                <a:tint val="75000"/>
                <a:satMod val="250000"/>
              </a:schemeClr>
            </a:gs>
          </a:gsLst>
          <a:path path="rect">
            <a:fillToRect l="100000" t="100000"/>
          </a:path>
        </a:gradFill>
        <a:gradFill rotWithShape="1">
          <a:gsLst>
            <a:gs pos="0">
              <a:schemeClr val="phClr">
                <a:shade val="60000"/>
                <a:satMod val="150000"/>
              </a:schemeClr>
            </a:gs>
            <a:gs pos="80000">
              <a:schemeClr val="phClr">
                <a:shade val="100000"/>
                <a:satMod val="130000"/>
              </a:schemeClr>
            </a:gs>
            <a:gs pos="100000">
              <a:schemeClr val="phClr">
                <a:tint val="90000"/>
                <a:shade val="100000"/>
                <a:satMod val="115000"/>
              </a:schemeClr>
            </a:gs>
          </a:gsLst>
          <a:path path="circle">
            <a:fillToRect l="50000" t="50000" r="50000" b="50000"/>
          </a:path>
        </a:gradFill>
      </a:fillStyleLst>
      <a:lnStyleLst>
        <a:ln w="6350" cap="flat" cmpd="sng" algn="ctr">
          <a:solidFill>
            <a:schemeClr val="phClr">
              <a:shade val="95000"/>
              <a:satMod val="115000"/>
            </a:schemeClr>
          </a:solidFill>
          <a:prstDash val="solid"/>
        </a:ln>
        <a:ln w="12700" cap="flat" cmpd="sng" algn="ctr">
          <a:solidFill>
            <a:schemeClr val="phClr">
              <a:satMod val="110000"/>
            </a:schemeClr>
          </a:solidFill>
          <a:prstDash val="solid"/>
        </a:ln>
        <a:ln w="25400" cap="flat" cmpd="sng" algn="ctr">
          <a:solidFill>
            <a:schemeClr val="phClr">
              <a:shade val="90000"/>
              <a:satMod val="115000"/>
            </a:schemeClr>
          </a:solidFill>
          <a:prstDash val="solid"/>
        </a:ln>
      </a:lnStyleLst>
      <a:effectStyleLst>
        <a:effectStyle>
          <a:effectLst>
            <a:outerShdw blurRad="50800" dist="25400" dir="5400000" sx="101000" sy="101000" algn="ctr" rotWithShape="0">
              <a:srgbClr val="000000">
                <a:alpha val="60000"/>
              </a:srgbClr>
            </a:outerShdw>
          </a:effectLst>
        </a:effectStyle>
        <a:effectStyle>
          <a:effectLst>
            <a:innerShdw blurRad="76200" dist="25400" dir="13500000">
              <a:srgbClr val="000000">
                <a:alpha val="60000"/>
              </a:srgbClr>
            </a:innerShdw>
          </a:effectLst>
          <a:scene3d>
            <a:camera prst="orthographicFront">
              <a:rot lat="0" lon="0" rev="0"/>
            </a:camera>
            <a:lightRig rig="balanced" dir="tl">
              <a:rot lat="0" lon="0" rev="4200000"/>
            </a:lightRig>
          </a:scene3d>
          <a:sp3d>
            <a:bevelT w="25400" h="12700" prst="softRound"/>
          </a:sp3d>
        </a:effectStyle>
        <a:effectStyle>
          <a:effectLst>
            <a:innerShdw blurRad="76200" dist="25400" dir="13500000">
              <a:srgbClr val="000000">
                <a:alpha val="60000"/>
              </a:srgbClr>
            </a:innerShdw>
            <a:softEdge rad="31750"/>
          </a:effectLst>
        </a:effectStyle>
      </a:effectStyleLst>
      <a:bgFillStyleLst>
        <a:solidFill>
          <a:schemeClr val="phClr"/>
        </a:solidFill>
        <a:gradFill rotWithShape="1">
          <a:gsLst>
            <a:gs pos="0">
              <a:schemeClr val="phClr">
                <a:lumMod val="90000"/>
              </a:schemeClr>
            </a:gs>
            <a:gs pos="30000">
              <a:schemeClr val="phClr">
                <a:lumMod val="75000"/>
              </a:schemeClr>
            </a:gs>
            <a:gs pos="100000">
              <a:schemeClr val="phClr">
                <a:lumMod val="10000"/>
              </a:schemeClr>
            </a:gs>
          </a:gsLst>
          <a:path path="circle">
            <a:fillToRect l="50000" t="50000" r="50000" b="50000"/>
          </a:path>
        </a:gradFill>
        <a:gradFill rotWithShape="1">
          <a:gsLst>
            <a:gs pos="0">
              <a:schemeClr val="phClr">
                <a:lumMod val="90000"/>
              </a:schemeClr>
            </a:gs>
            <a:gs pos="30000">
              <a:schemeClr val="phClr">
                <a:lumMod val="75000"/>
              </a:schemeClr>
            </a:gs>
            <a:gs pos="100000">
              <a:schemeClr val="phClr">
                <a:lumMod val="10000"/>
              </a:schemeClr>
            </a:gs>
          </a:gsLst>
          <a:path path="rect">
            <a:fillToRect l="100000" t="100000"/>
          </a:path>
        </a:gradFill>
      </a:bgFillStyleLst>
    </a:fmtScheme>
  </a:themeElements>
  <a:objectDefaults/>
  <a:extraClrSchemeLst/>
</a:theme>
</file>

<file path=ppt/theme/theme3.xml><?xml version="1.0" encoding="utf-8"?>
<a:theme xmlns:a="http://schemas.openxmlformats.org/drawingml/2006/main" name="Moonlight">
  <a:themeElements>
    <a:clrScheme name="Currency">
      <a:dk1>
        <a:sysClr val="windowText" lastClr="000000"/>
      </a:dk1>
      <a:lt1>
        <a:sysClr val="window" lastClr="FFFFFF"/>
      </a:lt1>
      <a:dk2>
        <a:srgbClr val="4A606E"/>
      </a:dk2>
      <a:lt2>
        <a:srgbClr val="D1E1E3"/>
      </a:lt2>
      <a:accent1>
        <a:srgbClr val="79B5B0"/>
      </a:accent1>
      <a:accent2>
        <a:srgbClr val="B4BC4C"/>
      </a:accent2>
      <a:accent3>
        <a:srgbClr val="B77851"/>
      </a:accent3>
      <a:accent4>
        <a:srgbClr val="776A5B"/>
      </a:accent4>
      <a:accent5>
        <a:srgbClr val="B6AD76"/>
      </a:accent5>
      <a:accent6>
        <a:srgbClr val="95AEB1"/>
      </a:accent6>
      <a:hlink>
        <a:srgbClr val="3ECCED"/>
      </a:hlink>
      <a:folHlink>
        <a:srgbClr val="2C6C93"/>
      </a:folHlink>
    </a:clrScheme>
    <a:fontScheme name="Moonlight">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onlight">
      <a:fillStyleLst>
        <a:solidFill>
          <a:schemeClr val="phClr"/>
        </a:solidFill>
        <a:gradFill rotWithShape="1">
          <a:gsLst>
            <a:gs pos="0">
              <a:schemeClr val="phClr">
                <a:tint val="90000"/>
                <a:satMod val="150000"/>
              </a:schemeClr>
            </a:gs>
            <a:gs pos="35000">
              <a:schemeClr val="phClr">
                <a:tint val="80000"/>
                <a:satMod val="200000"/>
              </a:schemeClr>
            </a:gs>
            <a:gs pos="100000">
              <a:schemeClr val="phClr">
                <a:tint val="75000"/>
                <a:satMod val="250000"/>
              </a:schemeClr>
            </a:gs>
          </a:gsLst>
          <a:path path="rect">
            <a:fillToRect l="100000" t="100000"/>
          </a:path>
        </a:gradFill>
        <a:gradFill rotWithShape="1">
          <a:gsLst>
            <a:gs pos="0">
              <a:schemeClr val="phClr">
                <a:shade val="60000"/>
                <a:satMod val="150000"/>
              </a:schemeClr>
            </a:gs>
            <a:gs pos="80000">
              <a:schemeClr val="phClr">
                <a:shade val="100000"/>
                <a:satMod val="130000"/>
              </a:schemeClr>
            </a:gs>
            <a:gs pos="100000">
              <a:schemeClr val="phClr">
                <a:tint val="90000"/>
                <a:shade val="100000"/>
                <a:satMod val="115000"/>
              </a:schemeClr>
            </a:gs>
          </a:gsLst>
          <a:path path="circle">
            <a:fillToRect l="50000" t="50000" r="50000" b="50000"/>
          </a:path>
        </a:gradFill>
      </a:fillStyleLst>
      <a:lnStyleLst>
        <a:ln w="6350" cap="flat" cmpd="sng" algn="ctr">
          <a:solidFill>
            <a:schemeClr val="phClr">
              <a:shade val="95000"/>
              <a:satMod val="115000"/>
            </a:schemeClr>
          </a:solidFill>
          <a:prstDash val="solid"/>
        </a:ln>
        <a:ln w="12700" cap="flat" cmpd="sng" algn="ctr">
          <a:solidFill>
            <a:schemeClr val="phClr">
              <a:satMod val="110000"/>
            </a:schemeClr>
          </a:solidFill>
          <a:prstDash val="solid"/>
        </a:ln>
        <a:ln w="25400" cap="flat" cmpd="sng" algn="ctr">
          <a:solidFill>
            <a:schemeClr val="phClr">
              <a:shade val="90000"/>
              <a:satMod val="115000"/>
            </a:schemeClr>
          </a:solidFill>
          <a:prstDash val="solid"/>
        </a:ln>
      </a:lnStyleLst>
      <a:effectStyleLst>
        <a:effectStyle>
          <a:effectLst>
            <a:outerShdw blurRad="50800" dist="25400" dir="5400000" sx="101000" sy="101000" algn="ctr" rotWithShape="0">
              <a:srgbClr val="000000">
                <a:alpha val="60000"/>
              </a:srgbClr>
            </a:outerShdw>
          </a:effectLst>
        </a:effectStyle>
        <a:effectStyle>
          <a:effectLst>
            <a:innerShdw blurRad="76200" dist="25400" dir="13500000">
              <a:srgbClr val="000000">
                <a:alpha val="60000"/>
              </a:srgbClr>
            </a:innerShdw>
          </a:effectLst>
          <a:scene3d>
            <a:camera prst="orthographicFront">
              <a:rot lat="0" lon="0" rev="0"/>
            </a:camera>
            <a:lightRig rig="balanced" dir="tl">
              <a:rot lat="0" lon="0" rev="4200000"/>
            </a:lightRig>
          </a:scene3d>
          <a:sp3d>
            <a:bevelT w="25400" h="12700" prst="softRound"/>
          </a:sp3d>
        </a:effectStyle>
        <a:effectStyle>
          <a:effectLst>
            <a:innerShdw blurRad="76200" dist="25400" dir="13500000">
              <a:srgbClr val="000000">
                <a:alpha val="60000"/>
              </a:srgbClr>
            </a:innerShdw>
            <a:softEdge rad="31750"/>
          </a:effectLst>
        </a:effectStyle>
      </a:effectStyleLst>
      <a:bgFillStyleLst>
        <a:solidFill>
          <a:schemeClr val="phClr"/>
        </a:solidFill>
        <a:gradFill rotWithShape="1">
          <a:gsLst>
            <a:gs pos="0">
              <a:schemeClr val="phClr">
                <a:lumMod val="90000"/>
              </a:schemeClr>
            </a:gs>
            <a:gs pos="30000">
              <a:schemeClr val="phClr">
                <a:lumMod val="75000"/>
              </a:schemeClr>
            </a:gs>
            <a:gs pos="100000">
              <a:schemeClr val="phClr">
                <a:lumMod val="10000"/>
              </a:schemeClr>
            </a:gs>
          </a:gsLst>
          <a:path path="circle">
            <a:fillToRect l="50000" t="50000" r="50000" b="50000"/>
          </a:path>
        </a:gradFill>
        <a:gradFill rotWithShape="1">
          <a:gsLst>
            <a:gs pos="0">
              <a:schemeClr val="phClr">
                <a:lumMod val="90000"/>
              </a:schemeClr>
            </a:gs>
            <a:gs pos="30000">
              <a:schemeClr val="phClr">
                <a:lumMod val="75000"/>
              </a:schemeClr>
            </a:gs>
            <a:gs pos="100000">
              <a:schemeClr val="phClr">
                <a:lumMod val="10000"/>
              </a:schemeClr>
            </a:gs>
          </a:gsLst>
          <a:path path="rect">
            <a:fillToRect l="100000" t="100000"/>
          </a:path>
        </a:gradFill>
      </a:bgFillStyleLst>
    </a:fmtScheme>
  </a:themeElements>
  <a:objectDefaults/>
  <a:extraClrSchemeLst/>
</a:theme>
</file>

<file path=ppt/theme/theme4.xml><?xml version="1.0" encoding="utf-8"?>
<a:theme xmlns:a="http://schemas.openxmlformats.org/drawingml/2006/main" name="4_Moonlight">
  <a:themeElements>
    <a:clrScheme name="Currency">
      <a:dk1>
        <a:sysClr val="windowText" lastClr="000000"/>
      </a:dk1>
      <a:lt1>
        <a:sysClr val="window" lastClr="FFFFFF"/>
      </a:lt1>
      <a:dk2>
        <a:srgbClr val="4A606E"/>
      </a:dk2>
      <a:lt2>
        <a:srgbClr val="D1E1E3"/>
      </a:lt2>
      <a:accent1>
        <a:srgbClr val="79B5B0"/>
      </a:accent1>
      <a:accent2>
        <a:srgbClr val="B4BC4C"/>
      </a:accent2>
      <a:accent3>
        <a:srgbClr val="B77851"/>
      </a:accent3>
      <a:accent4>
        <a:srgbClr val="776A5B"/>
      </a:accent4>
      <a:accent5>
        <a:srgbClr val="B6AD76"/>
      </a:accent5>
      <a:accent6>
        <a:srgbClr val="95AEB1"/>
      </a:accent6>
      <a:hlink>
        <a:srgbClr val="3ECCED"/>
      </a:hlink>
      <a:folHlink>
        <a:srgbClr val="2C6C93"/>
      </a:folHlink>
    </a:clrScheme>
    <a:fontScheme name="Moonlight">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onlight">
      <a:fillStyleLst>
        <a:solidFill>
          <a:schemeClr val="phClr"/>
        </a:solidFill>
        <a:gradFill rotWithShape="1">
          <a:gsLst>
            <a:gs pos="0">
              <a:schemeClr val="phClr">
                <a:tint val="90000"/>
                <a:satMod val="150000"/>
              </a:schemeClr>
            </a:gs>
            <a:gs pos="35000">
              <a:schemeClr val="phClr">
                <a:tint val="80000"/>
                <a:satMod val="200000"/>
              </a:schemeClr>
            </a:gs>
            <a:gs pos="100000">
              <a:schemeClr val="phClr">
                <a:tint val="75000"/>
                <a:satMod val="250000"/>
              </a:schemeClr>
            </a:gs>
          </a:gsLst>
          <a:path path="rect">
            <a:fillToRect l="100000" t="100000"/>
          </a:path>
        </a:gradFill>
        <a:gradFill rotWithShape="1">
          <a:gsLst>
            <a:gs pos="0">
              <a:schemeClr val="phClr">
                <a:shade val="60000"/>
                <a:satMod val="150000"/>
              </a:schemeClr>
            </a:gs>
            <a:gs pos="80000">
              <a:schemeClr val="phClr">
                <a:shade val="100000"/>
                <a:satMod val="130000"/>
              </a:schemeClr>
            </a:gs>
            <a:gs pos="100000">
              <a:schemeClr val="phClr">
                <a:tint val="90000"/>
                <a:shade val="100000"/>
                <a:satMod val="115000"/>
              </a:schemeClr>
            </a:gs>
          </a:gsLst>
          <a:path path="circle">
            <a:fillToRect l="50000" t="50000" r="50000" b="50000"/>
          </a:path>
        </a:gradFill>
      </a:fillStyleLst>
      <a:lnStyleLst>
        <a:ln w="6350" cap="flat" cmpd="sng" algn="ctr">
          <a:solidFill>
            <a:schemeClr val="phClr">
              <a:shade val="95000"/>
              <a:satMod val="115000"/>
            </a:schemeClr>
          </a:solidFill>
          <a:prstDash val="solid"/>
        </a:ln>
        <a:ln w="12700" cap="flat" cmpd="sng" algn="ctr">
          <a:solidFill>
            <a:schemeClr val="phClr">
              <a:satMod val="110000"/>
            </a:schemeClr>
          </a:solidFill>
          <a:prstDash val="solid"/>
        </a:ln>
        <a:ln w="25400" cap="flat" cmpd="sng" algn="ctr">
          <a:solidFill>
            <a:schemeClr val="phClr">
              <a:shade val="90000"/>
              <a:satMod val="115000"/>
            </a:schemeClr>
          </a:solidFill>
          <a:prstDash val="solid"/>
        </a:ln>
      </a:lnStyleLst>
      <a:effectStyleLst>
        <a:effectStyle>
          <a:effectLst>
            <a:outerShdw blurRad="50800" dist="25400" dir="5400000" sx="101000" sy="101000" algn="ctr" rotWithShape="0">
              <a:srgbClr val="000000">
                <a:alpha val="60000"/>
              </a:srgbClr>
            </a:outerShdw>
          </a:effectLst>
        </a:effectStyle>
        <a:effectStyle>
          <a:effectLst>
            <a:innerShdw blurRad="76200" dist="25400" dir="13500000">
              <a:srgbClr val="000000">
                <a:alpha val="60000"/>
              </a:srgbClr>
            </a:innerShdw>
          </a:effectLst>
          <a:scene3d>
            <a:camera prst="orthographicFront">
              <a:rot lat="0" lon="0" rev="0"/>
            </a:camera>
            <a:lightRig rig="balanced" dir="tl">
              <a:rot lat="0" lon="0" rev="4200000"/>
            </a:lightRig>
          </a:scene3d>
          <a:sp3d>
            <a:bevelT w="25400" h="12700" prst="softRound"/>
          </a:sp3d>
        </a:effectStyle>
        <a:effectStyle>
          <a:effectLst>
            <a:innerShdw blurRad="76200" dist="25400" dir="13500000">
              <a:srgbClr val="000000">
                <a:alpha val="60000"/>
              </a:srgbClr>
            </a:innerShdw>
            <a:softEdge rad="31750"/>
          </a:effectLst>
        </a:effectStyle>
      </a:effectStyleLst>
      <a:bgFillStyleLst>
        <a:solidFill>
          <a:schemeClr val="phClr"/>
        </a:solidFill>
        <a:gradFill rotWithShape="1">
          <a:gsLst>
            <a:gs pos="0">
              <a:schemeClr val="phClr">
                <a:lumMod val="90000"/>
              </a:schemeClr>
            </a:gs>
            <a:gs pos="30000">
              <a:schemeClr val="phClr">
                <a:lumMod val="75000"/>
              </a:schemeClr>
            </a:gs>
            <a:gs pos="100000">
              <a:schemeClr val="phClr">
                <a:lumMod val="10000"/>
              </a:schemeClr>
            </a:gs>
          </a:gsLst>
          <a:path path="circle">
            <a:fillToRect l="50000" t="50000" r="50000" b="50000"/>
          </a:path>
        </a:gradFill>
        <a:gradFill rotWithShape="1">
          <a:gsLst>
            <a:gs pos="0">
              <a:schemeClr val="phClr">
                <a:lumMod val="90000"/>
              </a:schemeClr>
            </a:gs>
            <a:gs pos="30000">
              <a:schemeClr val="phClr">
                <a:lumMod val="75000"/>
              </a:schemeClr>
            </a:gs>
            <a:gs pos="100000">
              <a:schemeClr val="phClr">
                <a:lumMod val="10000"/>
              </a:schemeClr>
            </a:gs>
          </a:gsLst>
          <a:path path="rect">
            <a:fillToRect l="100000" t="100000"/>
          </a:path>
        </a:gradFill>
      </a:bgFillStyleLst>
    </a:fmtScheme>
  </a:themeElements>
  <a:objectDefaults/>
  <a:extraClrSchemeLst/>
</a:theme>
</file>

<file path=ppt/theme/theme5.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Candar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resentation for report on country">
  <a:themeElements>
    <a:clrScheme name="Presentation for report on country 9">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0000FF"/>
      </a:hlink>
      <a:folHlink>
        <a:srgbClr val="CCB374"/>
      </a:folHlink>
    </a:clrScheme>
    <a:fontScheme name="Presentation for report on country">
      <a:majorFont>
        <a:latin typeface="Arial"/>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Presentation for report on country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Presentation for report on country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Presentation for report on country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Presentation for report on country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Presentation for report on country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Presentation for report on country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Presentation for report on country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Presentation for report on country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
      <a:clrScheme name="Presentation for report on country 9">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0000FF"/>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Moonlight</Template>
  <TotalTime>0</TotalTime>
  <Words>1854</Words>
  <Application>Microsoft Office PowerPoint</Application>
  <PresentationFormat>On-screen Show (4:3)</PresentationFormat>
  <Paragraphs>242</Paragraphs>
  <Slides>44</Slides>
  <Notes>20</Notes>
  <HiddenSlides>0</HiddenSlides>
  <MMClips>0</MMClips>
  <ScaleCrop>false</ScaleCrop>
  <HeadingPairs>
    <vt:vector size="6" baseType="variant">
      <vt:variant>
        <vt:lpstr>Fonts Used</vt:lpstr>
      </vt:variant>
      <vt:variant>
        <vt:i4>9</vt:i4>
      </vt:variant>
      <vt:variant>
        <vt:lpstr>Theme</vt:lpstr>
      </vt:variant>
      <vt:variant>
        <vt:i4>11</vt:i4>
      </vt:variant>
      <vt:variant>
        <vt:lpstr>Slide Titles</vt:lpstr>
      </vt:variant>
      <vt:variant>
        <vt:i4>44</vt:i4>
      </vt:variant>
    </vt:vector>
  </HeadingPairs>
  <TitlesOfParts>
    <vt:vector size="64" baseType="lpstr">
      <vt:lpstr>Arial</vt:lpstr>
      <vt:lpstr>Wingdings</vt:lpstr>
      <vt:lpstr>Century Schoolbook</vt:lpstr>
      <vt:lpstr>Times New Roman</vt:lpstr>
      <vt:lpstr>Trebuchet MS</vt:lpstr>
      <vt:lpstr>Monotype Corsiva</vt:lpstr>
      <vt:lpstr>Calibri</vt:lpstr>
      <vt:lpstr>Candara</vt:lpstr>
      <vt:lpstr>Courier New</vt:lpstr>
      <vt:lpstr>1_Moonlight</vt:lpstr>
      <vt:lpstr>2_Moonlight</vt:lpstr>
      <vt:lpstr>Moonlight</vt:lpstr>
      <vt:lpstr>4_Moonlight</vt:lpstr>
      <vt:lpstr>1_Custom Design</vt:lpstr>
      <vt:lpstr>Custom Design</vt:lpstr>
      <vt:lpstr>2_Custom Design</vt:lpstr>
      <vt:lpstr>Presentation for report on country</vt:lpstr>
      <vt:lpstr>8_Default Design</vt:lpstr>
      <vt:lpstr>3_Moonlight</vt:lpstr>
      <vt:lpstr>Default Design</vt:lpstr>
      <vt:lpstr>PowerPoint Presentation</vt:lpstr>
      <vt:lpstr>Theme of Presentation:  1.  Current circumstances of the industry; Scene setting, review of self-escape and rescue issues, industry recommendations, required research areas.  2.  Addressing secondary explosion risk Concept of explosion protected sensors and ‘safety capable’ underground network infrastructure with adaptive behaviour and high survivability prospects. </vt:lpstr>
      <vt:lpstr>Scene Setting</vt:lpstr>
      <vt:lpstr>PowerPoint Presentation</vt:lpstr>
      <vt:lpstr>Research Issues in Self-Escape and Rescue</vt:lpstr>
      <vt:lpstr>Research Issues in Self-Escape and Rescue</vt:lpstr>
      <vt:lpstr>PowerPoint Presentation</vt:lpstr>
      <vt:lpstr>PowerPoint Presentation</vt:lpstr>
      <vt:lpstr>PowerPoint Presentation</vt:lpstr>
      <vt:lpstr>PowerPoint Presentation</vt:lpstr>
      <vt:lpstr>Addressing Secondary Explosion Risk</vt:lpstr>
      <vt:lpstr>Addressing Secondary Explosion Risk</vt:lpstr>
      <vt:lpstr>PowerPoint Presentation</vt:lpstr>
      <vt:lpstr>Fire damage at Warndt-Luisenthal mine, Germany (2004) </vt:lpstr>
      <vt:lpstr>Explosion damage at Westray mine, Nova Scotia (1992)</vt:lpstr>
      <vt:lpstr>Explosion damage at Pike River mine, New Zealand</vt:lpstr>
      <vt:lpstr>Addressing Secondary Explosion Risk</vt:lpstr>
      <vt:lpstr>PowerPoint Presentation</vt:lpstr>
      <vt:lpstr>PowerPoint Presentation</vt:lpstr>
      <vt:lpstr>Addressing Secondary Explosion Risk</vt:lpstr>
      <vt:lpstr>PowerPoint Presentation</vt:lpstr>
      <vt:lpstr>PowerPoint Presentation</vt:lpstr>
      <vt:lpstr>PowerPoint Presentation</vt:lpstr>
      <vt:lpstr>PowerPoint Presentation</vt:lpstr>
      <vt:lpstr>Addressing Secondary Explosion Risk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Addressing Secondary Explosion Risk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2011-08-25T08:11:38Z</dcterms:created>
  <dcterms:modified xsi:type="dcterms:W3CDTF">2013-08-06T11:07:40Z</dcterms:modified>
</cp:coreProperties>
</file>